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94"/>
  </p:notesMasterIdLst>
  <p:sldIdLst>
    <p:sldId id="898" r:id="rId2"/>
    <p:sldId id="590" r:id="rId3"/>
    <p:sldId id="1077" r:id="rId4"/>
    <p:sldId id="1093" r:id="rId5"/>
    <p:sldId id="580" r:id="rId6"/>
    <p:sldId id="581" r:id="rId7"/>
    <p:sldId id="585" r:id="rId8"/>
    <p:sldId id="584" r:id="rId9"/>
    <p:sldId id="583" r:id="rId10"/>
    <p:sldId id="587" r:id="rId11"/>
    <p:sldId id="586" r:id="rId12"/>
    <p:sldId id="588" r:id="rId13"/>
    <p:sldId id="1074" r:id="rId14"/>
    <p:sldId id="592" r:id="rId15"/>
    <p:sldId id="1078" r:id="rId16"/>
    <p:sldId id="595" r:id="rId17"/>
    <p:sldId id="598" r:id="rId18"/>
    <p:sldId id="599" r:id="rId19"/>
    <p:sldId id="600" r:id="rId20"/>
    <p:sldId id="1075" r:id="rId21"/>
    <p:sldId id="1081" r:id="rId22"/>
    <p:sldId id="603" r:id="rId23"/>
    <p:sldId id="605" r:id="rId24"/>
    <p:sldId id="1082" r:id="rId25"/>
    <p:sldId id="1083" r:id="rId26"/>
    <p:sldId id="610" r:id="rId27"/>
    <p:sldId id="612" r:id="rId28"/>
    <p:sldId id="1079" r:id="rId29"/>
    <p:sldId id="611" r:id="rId30"/>
    <p:sldId id="614" r:id="rId31"/>
    <p:sldId id="1084" r:id="rId32"/>
    <p:sldId id="616" r:id="rId33"/>
    <p:sldId id="617" r:id="rId34"/>
    <p:sldId id="618" r:id="rId35"/>
    <p:sldId id="622" r:id="rId36"/>
    <p:sldId id="623" r:id="rId37"/>
    <p:sldId id="624" r:id="rId38"/>
    <p:sldId id="625" r:id="rId39"/>
    <p:sldId id="1087" r:id="rId40"/>
    <p:sldId id="1080" r:id="rId41"/>
    <p:sldId id="1065" r:id="rId42"/>
    <p:sldId id="1066" r:id="rId43"/>
    <p:sldId id="1068" r:id="rId44"/>
    <p:sldId id="1067" r:id="rId45"/>
    <p:sldId id="1069" r:id="rId46"/>
    <p:sldId id="1071" r:id="rId47"/>
    <p:sldId id="1088" r:id="rId48"/>
    <p:sldId id="1089" r:id="rId49"/>
    <p:sldId id="1090" r:id="rId50"/>
    <p:sldId id="1072" r:id="rId51"/>
    <p:sldId id="1092" r:id="rId52"/>
    <p:sldId id="543" r:id="rId53"/>
    <p:sldId id="563" r:id="rId54"/>
    <p:sldId id="575" r:id="rId55"/>
    <p:sldId id="548" r:id="rId56"/>
    <p:sldId id="560" r:id="rId57"/>
    <p:sldId id="549" r:id="rId58"/>
    <p:sldId id="650" r:id="rId59"/>
    <p:sldId id="555" r:id="rId60"/>
    <p:sldId id="651" r:id="rId61"/>
    <p:sldId id="652" r:id="rId62"/>
    <p:sldId id="653" r:id="rId63"/>
    <p:sldId id="1097" r:id="rId64"/>
    <p:sldId id="574" r:id="rId65"/>
    <p:sldId id="578" r:id="rId66"/>
    <p:sldId id="1096" r:id="rId67"/>
    <p:sldId id="659" r:id="rId68"/>
    <p:sldId id="660" r:id="rId69"/>
    <p:sldId id="661" r:id="rId70"/>
    <p:sldId id="663" r:id="rId71"/>
    <p:sldId id="664" r:id="rId72"/>
    <p:sldId id="666" r:id="rId73"/>
    <p:sldId id="667" r:id="rId74"/>
    <p:sldId id="668" r:id="rId75"/>
    <p:sldId id="669" r:id="rId76"/>
    <p:sldId id="670" r:id="rId77"/>
    <p:sldId id="671" r:id="rId78"/>
    <p:sldId id="672" r:id="rId79"/>
    <p:sldId id="675" r:id="rId80"/>
    <p:sldId id="676" r:id="rId81"/>
    <p:sldId id="630" r:id="rId82"/>
    <p:sldId id="570" r:id="rId83"/>
    <p:sldId id="1098" r:id="rId84"/>
    <p:sldId id="632" r:id="rId85"/>
    <p:sldId id="633" r:id="rId86"/>
    <p:sldId id="634" r:id="rId87"/>
    <p:sldId id="628" r:id="rId88"/>
    <p:sldId id="629" r:id="rId89"/>
    <p:sldId id="627" r:id="rId90"/>
    <p:sldId id="542" r:id="rId91"/>
    <p:sldId id="638" r:id="rId92"/>
    <p:sldId id="109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6"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7"/>
    <a:srgbClr val="184799"/>
    <a:srgbClr val="FF999A"/>
    <a:srgbClr val="FFFFFF"/>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07" autoAdjust="0"/>
    <p:restoredTop sz="69667" autoAdjust="0"/>
  </p:normalViewPr>
  <p:slideViewPr>
    <p:cSldViewPr snapToGrid="0" showGuides="1">
      <p:cViewPr varScale="1">
        <p:scale>
          <a:sx n="78" d="100"/>
          <a:sy n="78" d="100"/>
        </p:scale>
        <p:origin x="964" y="60"/>
      </p:cViewPr>
      <p:guideLst>
        <p:guide orient="horz" pos="686"/>
        <p:guide pos="415"/>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2024/3/16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Connotation </a:t>
            </a:r>
            <a:r>
              <a:rPr lang="zh-CN" altLang="en-US" dirty="0"/>
              <a:t>内涵</a:t>
            </a:r>
            <a:r>
              <a:rPr lang="en-US" altLang="zh-CN" dirty="0"/>
              <a:t>/</a:t>
            </a:r>
            <a:r>
              <a:rPr lang="zh-CN" altLang="en-US" b="0" i="0" dirty="0">
                <a:solidFill>
                  <a:srgbClr val="333333"/>
                </a:solidFill>
                <a:effectLst/>
                <a:latin typeface="Arial" panose="020B0604020202020204" pitchFamily="34" charset="0"/>
              </a:rPr>
              <a:t>隐含意义。</a:t>
            </a:r>
            <a:r>
              <a:rPr lang="zh-CN" altLang="en-US" dirty="0"/>
              <a:t>我们说到过情感分析，很多单词具有情感意义或内涵。</a:t>
            </a:r>
            <a:endParaRPr lang="en-US" altLang="zh-CN" dirty="0"/>
          </a:p>
          <a:p>
            <a:r>
              <a:rPr lang="zh-CN" altLang="en-US" dirty="0"/>
              <a:t> 体现文本对象的情感、观点或评价有关的方面。</a:t>
            </a:r>
            <a:endParaRPr lang="en-US" altLang="zh-CN" dirty="0"/>
          </a:p>
          <a:p>
            <a:pPr marL="171450" indent="-171450">
              <a:buFont typeface="Arial" panose="020B0604020202020204" pitchFamily="34" charset="0"/>
              <a:buChar char="•"/>
            </a:pPr>
            <a:r>
              <a:rPr lang="zh-CN" altLang="en-US" dirty="0"/>
              <a:t>例如，有些词有正面含义（快乐），而另一些有负面含义（悲伤）。</a:t>
            </a:r>
            <a:endParaRPr lang="en-US" altLang="zh-CN" dirty="0"/>
          </a:p>
          <a:p>
            <a:endParaRPr lang="en-US" altLang="zh-CN" b="0" i="0" dirty="0">
              <a:solidFill>
                <a:srgbClr val="374151"/>
              </a:solidFill>
              <a:effectLst/>
              <a:latin typeface="Söhne"/>
            </a:endParaRPr>
          </a:p>
          <a:p>
            <a:r>
              <a:rPr lang="zh-CN" altLang="en-US" b="0" i="0" dirty="0">
                <a:solidFill>
                  <a:srgbClr val="374151"/>
                </a:solidFill>
                <a:effectLst/>
                <a:latin typeface="Söhne"/>
              </a:rPr>
              <a:t>内涵可以很微妙：</a:t>
            </a:r>
            <a:endParaRPr lang="en-US" altLang="zh-CN" b="0" i="0" dirty="0">
              <a:solidFill>
                <a:srgbClr val="374151"/>
              </a:solidFill>
              <a:effectLst/>
              <a:latin typeface="Söhne"/>
            </a:endParaRPr>
          </a:p>
          <a:p>
            <a:pPr marL="171450" indent="-171450">
              <a:buFont typeface="Arial" panose="020B0604020202020204" pitchFamily="34" charset="0"/>
              <a:buChar char="•"/>
            </a:pPr>
            <a:r>
              <a:rPr lang="zh-CN" altLang="en-US" dirty="0"/>
              <a:t>复制品、复制品、复制品之间的内涵差异</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假货、</a:t>
            </a:r>
            <a:r>
              <a:rPr lang="en-US" altLang="zh-CN" dirty="0"/>
              <a:t>knockoff </a:t>
            </a:r>
            <a:r>
              <a:rPr lang="zh-CN" altLang="en-US" dirty="0"/>
              <a:t>仿冒品、</a:t>
            </a:r>
            <a:r>
              <a:rPr lang="en-US" altLang="zh-CN" dirty="0"/>
              <a:t>forgery </a:t>
            </a:r>
            <a:r>
              <a:rPr lang="zh-CN" altLang="en-US" dirty="0"/>
              <a:t>伪造品</a:t>
            </a:r>
            <a:endParaRPr lang="en-US" altLang="zh-CN" dirty="0"/>
          </a:p>
          <a:p>
            <a:r>
              <a:rPr lang="zh-CN" altLang="en-US" dirty="0"/>
              <a:t>一些词描述正面评价（伟大，爱）和其他负面评价（可怕，讨厌）。</a:t>
            </a:r>
            <a:endParaRPr lang="en-US" altLang="zh-CN" dirty="0"/>
          </a:p>
          <a:p>
            <a:endParaRPr lang="en-US" altLang="zh-CN" dirty="0"/>
          </a:p>
          <a:p>
            <a:r>
              <a:rPr lang="zh-CN" altLang="en-US" b="0" i="0" dirty="0">
                <a:solidFill>
                  <a:srgbClr val="374151"/>
                </a:solidFill>
                <a:effectLst/>
                <a:latin typeface="Söhne"/>
              </a:rPr>
              <a:t>词语具有情感意义或内涵。在不同领域，内涵一词有不同的含义，但在这里我们用它来指与作家或读者的情感、情感、观点或评价相关的词语意义方面。例如，有些词具有积极的内涵（如“快乐”），而另一些词具有消极的内涵（如“悲伤”）。 有些词描述正面评价（如“很棒”、“喜欢”），而另一些词描述负面评价（如“糟糕”、“讨厌”）。</a:t>
            </a:r>
            <a:endParaRPr lang="en-US" altLang="zh-CN" b="0" i="0" dirty="0">
              <a:solidFill>
                <a:srgbClr val="374151"/>
              </a:solidFill>
              <a:effectLst/>
              <a:latin typeface="Söhne"/>
            </a:endParaRPr>
          </a:p>
          <a:p>
            <a:endParaRPr lang="en-US" altLang="zh-CN" b="0" i="0" dirty="0">
              <a:solidFill>
                <a:srgbClr val="374151"/>
              </a:solidFill>
              <a:effectLst/>
              <a:latin typeface="Söhne"/>
            </a:endParaRPr>
          </a:p>
          <a:p>
            <a:r>
              <a:rPr lang="zh-CN" altLang="en-US" b="0" i="0" dirty="0">
                <a:solidFill>
                  <a:srgbClr val="374151"/>
                </a:solidFill>
                <a:effectLst/>
                <a:latin typeface="Söhne"/>
              </a:rPr>
              <a:t>积极或消极的评价性语言被称为情感，正如我们已经看到的，词汇情感在诸如情感分析、立场检测以及</a:t>
            </a:r>
            <a:r>
              <a:rPr lang="en-US" b="0" i="0" dirty="0">
                <a:solidFill>
                  <a:srgbClr val="374151"/>
                </a:solidFill>
                <a:effectLst/>
                <a:latin typeface="Söhne"/>
              </a:rPr>
              <a:t>NLP</a:t>
            </a:r>
            <a:r>
              <a:rPr lang="zh-CN" altLang="en-US" b="0" i="0" dirty="0">
                <a:solidFill>
                  <a:srgbClr val="374151"/>
                </a:solidFill>
                <a:effectLst/>
                <a:latin typeface="Söhne"/>
              </a:rPr>
              <a:t>在政治和消费者评论语言中的应用等重要任务中发挥作用。</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10</a:t>
            </a:fld>
            <a:endParaRPr lang="zh-CN" altLang="en-US"/>
          </a:p>
        </p:txBody>
      </p:sp>
    </p:spTree>
    <p:extLst>
      <p:ext uri="{BB962C8B-B14F-4D97-AF65-F5344CB8AC3E}">
        <p14:creationId xmlns:p14="http://schemas.microsoft.com/office/powerpoint/2010/main" val="420923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Osgood </a:t>
            </a:r>
            <a:r>
              <a:rPr lang="zh-CN" altLang="en-US" dirty="0"/>
              <a:t>等人在</a:t>
            </a:r>
            <a:r>
              <a:rPr lang="en-US" altLang="zh-CN" dirty="0"/>
              <a:t>1957</a:t>
            </a:r>
            <a:r>
              <a:rPr lang="zh-CN" altLang="en-US" dirty="0"/>
              <a:t>年的时候做了关于单词情感意义的早期研究，</a:t>
            </a:r>
            <a:endParaRPr lang="en-US" altLang="zh-CN" dirty="0"/>
          </a:p>
          <a:p>
            <a:r>
              <a:rPr lang="zh-CN" altLang="en-US" dirty="0"/>
              <a:t>他们发现词语往往在情感意义的三个重要维度上有所不同：</a:t>
            </a:r>
            <a:endParaRPr lang="en-US" altLang="zh-CN" dirty="0"/>
          </a:p>
          <a:p>
            <a:endParaRPr lang="en-US" altLang="zh-CN" dirty="0"/>
          </a:p>
          <a:p>
            <a:r>
              <a:rPr lang="zh-CN" altLang="en-US" dirty="0"/>
              <a:t>愉快度：刺激的愉快程度</a:t>
            </a:r>
            <a:endParaRPr lang="en-US" altLang="zh-CN" dirty="0"/>
          </a:p>
          <a:p>
            <a:r>
              <a:rPr lang="zh-CN" altLang="en-US" dirty="0"/>
              <a:t>唤醒度：由刺激引起的情绪强度</a:t>
            </a:r>
            <a:endParaRPr lang="en-US" altLang="zh-CN" dirty="0"/>
          </a:p>
          <a:p>
            <a:r>
              <a:rPr lang="zh-CN" altLang="en-US" dirty="0"/>
              <a:t>支配度：刺激施加的控制程度</a:t>
            </a:r>
            <a:endParaRPr lang="en-US" altLang="zh-CN" dirty="0"/>
          </a:p>
          <a:p>
            <a:endParaRPr lang="en-US" altLang="zh-CN" dirty="0"/>
          </a:p>
          <a:p>
            <a:r>
              <a:rPr lang="zh-CN" altLang="en-US" dirty="0"/>
              <a:t>因此，每个单词由三个数字表示，对应于它在三个维度中的每一个维度上的值</a:t>
            </a:r>
            <a:endParaRPr lang="en-US" altLang="zh-CN" dirty="0"/>
          </a:p>
          <a:p>
            <a:r>
              <a:rPr lang="en-US" altLang="zh-CN" dirty="0"/>
              <a:t>Osgood </a:t>
            </a:r>
            <a:r>
              <a:rPr lang="zh-CN" altLang="en-US" dirty="0"/>
              <a:t>的这个想法是革命性的，即单词的意义可以表示为空间中的一个点。</a:t>
            </a:r>
            <a:endParaRPr lang="en-US" altLang="zh-CN" dirty="0"/>
          </a:p>
          <a:p>
            <a:endParaRPr lang="en-US" altLang="zh-CN" dirty="0"/>
          </a:p>
          <a:p>
            <a:pPr algn="l"/>
            <a:r>
              <a:rPr lang="en-US" b="0" i="0" dirty="0">
                <a:solidFill>
                  <a:srgbClr val="374151"/>
                </a:solidFill>
                <a:effectLst/>
                <a:latin typeface="Söhne"/>
              </a:rPr>
              <a:t>"The Measurement of Meaning"（《</a:t>
            </a:r>
            <a:r>
              <a:rPr lang="zh-CN" altLang="en-US" b="0" i="0" dirty="0">
                <a:solidFill>
                  <a:srgbClr val="374151"/>
                </a:solidFill>
                <a:effectLst/>
                <a:latin typeface="Söhne"/>
              </a:rPr>
              <a:t>意义的测量</a:t>
            </a:r>
            <a:r>
              <a:rPr lang="en-US" altLang="zh-CN" b="0" i="0" dirty="0">
                <a:solidFill>
                  <a:srgbClr val="374151"/>
                </a:solidFill>
                <a:effectLst/>
                <a:latin typeface="Söhne"/>
              </a:rPr>
              <a:t>》</a:t>
            </a:r>
            <a:r>
              <a:rPr lang="zh-CN" altLang="en-US" b="0" i="0" dirty="0">
                <a:solidFill>
                  <a:srgbClr val="374151"/>
                </a:solidFill>
                <a:effectLst/>
                <a:latin typeface="Söhne"/>
              </a:rPr>
              <a:t>）是一本由</a:t>
            </a:r>
            <a:r>
              <a:rPr lang="en-US" b="0" i="0" dirty="0">
                <a:solidFill>
                  <a:srgbClr val="374151"/>
                </a:solidFill>
                <a:effectLst/>
                <a:latin typeface="Söhne"/>
              </a:rPr>
              <a:t>Charles E. </a:t>
            </a:r>
            <a:r>
              <a:rPr lang="en-US" b="0" i="0" dirty="0" err="1">
                <a:solidFill>
                  <a:srgbClr val="374151"/>
                </a:solidFill>
                <a:effectLst/>
                <a:latin typeface="Söhne"/>
              </a:rPr>
              <a:t>Osgood、George</a:t>
            </a:r>
            <a:r>
              <a:rPr lang="en-US" b="0" i="0" dirty="0">
                <a:solidFill>
                  <a:srgbClr val="374151"/>
                </a:solidFill>
                <a:effectLst/>
                <a:latin typeface="Söhne"/>
              </a:rPr>
              <a:t> J. </a:t>
            </a:r>
            <a:r>
              <a:rPr lang="en-US" b="0" i="0" dirty="0" err="1">
                <a:solidFill>
                  <a:srgbClr val="374151"/>
                </a:solidFill>
                <a:effectLst/>
                <a:latin typeface="Söhne"/>
              </a:rPr>
              <a:t>Suci</a:t>
            </a:r>
            <a:r>
              <a:rPr lang="en-US" b="0" i="0" dirty="0">
                <a:solidFill>
                  <a:srgbClr val="374151"/>
                </a:solidFill>
                <a:effectLst/>
                <a:latin typeface="Söhne"/>
              </a:rPr>
              <a:t> </a:t>
            </a:r>
            <a:r>
              <a:rPr lang="zh-CN" altLang="en-US" b="0" i="0" dirty="0">
                <a:solidFill>
                  <a:srgbClr val="374151"/>
                </a:solidFill>
                <a:effectLst/>
                <a:latin typeface="Söhne"/>
              </a:rPr>
              <a:t>和 </a:t>
            </a:r>
            <a:r>
              <a:rPr lang="en-US" b="0" i="0" dirty="0">
                <a:solidFill>
                  <a:srgbClr val="374151"/>
                </a:solidFill>
                <a:effectLst/>
                <a:latin typeface="Söhne"/>
              </a:rPr>
              <a:t>Percy H. Tannenbaum </a:t>
            </a:r>
            <a:r>
              <a:rPr lang="zh-CN" altLang="en-US" b="0" i="0" dirty="0">
                <a:solidFill>
                  <a:srgbClr val="374151"/>
                </a:solidFill>
                <a:effectLst/>
                <a:latin typeface="Söhne"/>
              </a:rPr>
              <a:t>合著的学术著作，首次出版于</a:t>
            </a:r>
            <a:r>
              <a:rPr lang="en-US" altLang="zh-CN" b="0" i="0" dirty="0">
                <a:solidFill>
                  <a:srgbClr val="374151"/>
                </a:solidFill>
                <a:effectLst/>
                <a:latin typeface="Söhne"/>
              </a:rPr>
              <a:t>1957</a:t>
            </a:r>
            <a:r>
              <a:rPr lang="zh-CN" altLang="en-US" b="0" i="0" dirty="0">
                <a:solidFill>
                  <a:srgbClr val="374151"/>
                </a:solidFill>
                <a:effectLst/>
                <a:latin typeface="Söhne"/>
              </a:rPr>
              <a:t>年。这本书主要介绍了一种名为</a:t>
            </a:r>
            <a:r>
              <a:rPr lang="en-US" altLang="zh-CN" b="0" i="0" dirty="0">
                <a:solidFill>
                  <a:srgbClr val="374151"/>
                </a:solidFill>
                <a:effectLst/>
                <a:latin typeface="Söhne"/>
              </a:rPr>
              <a:t>"</a:t>
            </a:r>
            <a:r>
              <a:rPr lang="zh-CN" altLang="en-US" b="0" i="0" dirty="0">
                <a:solidFill>
                  <a:srgbClr val="374151"/>
                </a:solidFill>
                <a:effectLst/>
                <a:latin typeface="Söhne"/>
              </a:rPr>
              <a:t>语义差异法</a:t>
            </a:r>
            <a:r>
              <a:rPr lang="en-US" altLang="zh-CN" b="0" i="0" dirty="0">
                <a:solidFill>
                  <a:srgbClr val="374151"/>
                </a:solidFill>
                <a:effectLst/>
                <a:latin typeface="Söhne"/>
              </a:rPr>
              <a:t>"</a:t>
            </a:r>
            <a:r>
              <a:rPr lang="zh-CN" altLang="en-US" b="0" i="0" dirty="0">
                <a:solidFill>
                  <a:srgbClr val="374151"/>
                </a:solidFill>
                <a:effectLst/>
                <a:latin typeface="Söhne"/>
              </a:rPr>
              <a:t>（</a:t>
            </a:r>
            <a:r>
              <a:rPr lang="en-US" b="0" i="0" dirty="0">
                <a:solidFill>
                  <a:srgbClr val="374151"/>
                </a:solidFill>
                <a:effectLst/>
                <a:latin typeface="Söhne"/>
              </a:rPr>
              <a:t>semantic differential）</a:t>
            </a:r>
            <a:r>
              <a:rPr lang="zh-CN" altLang="en-US" b="0" i="0" dirty="0">
                <a:solidFill>
                  <a:srgbClr val="374151"/>
                </a:solidFill>
                <a:effectLst/>
                <a:latin typeface="Söhne"/>
              </a:rPr>
              <a:t>的心理学研究方法，用于研究人们如何理解和评价概念、对象和事件的意义。作者们提出了一种独特的评分系统，通过一系列双极词对（如好</a:t>
            </a:r>
            <a:r>
              <a:rPr lang="en-US" altLang="zh-CN" b="0" i="0" dirty="0">
                <a:solidFill>
                  <a:srgbClr val="374151"/>
                </a:solidFill>
                <a:effectLst/>
                <a:latin typeface="Söhne"/>
              </a:rPr>
              <a:t>/</a:t>
            </a:r>
            <a:r>
              <a:rPr lang="zh-CN" altLang="en-US" b="0" i="0" dirty="0">
                <a:solidFill>
                  <a:srgbClr val="374151"/>
                </a:solidFill>
                <a:effectLst/>
                <a:latin typeface="Söhne"/>
              </a:rPr>
              <a:t>坏、强</a:t>
            </a:r>
            <a:r>
              <a:rPr lang="en-US" altLang="zh-CN" b="0" i="0" dirty="0">
                <a:solidFill>
                  <a:srgbClr val="374151"/>
                </a:solidFill>
                <a:effectLst/>
                <a:latin typeface="Söhne"/>
              </a:rPr>
              <a:t>/</a:t>
            </a:r>
            <a:r>
              <a:rPr lang="zh-CN" altLang="en-US" b="0" i="0" dirty="0">
                <a:solidFill>
                  <a:srgbClr val="374151"/>
                </a:solidFill>
                <a:effectLst/>
                <a:latin typeface="Söhne"/>
              </a:rPr>
              <a:t>弱等）来测量人们对于概念的情感反应。该方法广泛应用于心理学、社会学、市场研究等领域，帮助研究者揭示人们对于概念、品牌或产品的看法和态度。</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11</a:t>
            </a:fld>
            <a:endParaRPr lang="zh-CN" altLang="en-US"/>
          </a:p>
        </p:txBody>
      </p:sp>
    </p:spTree>
    <p:extLst>
      <p:ext uri="{BB962C8B-B14F-4D97-AF65-F5344CB8AC3E}">
        <p14:creationId xmlns:p14="http://schemas.microsoft.com/office/powerpoint/2010/main" val="1346737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单词的含义、词义：与词有复杂的多对多关联（同音异义，多义）。</a:t>
            </a:r>
            <a:endParaRPr lang="en-US" altLang="zh-CN" dirty="0"/>
          </a:p>
          <a:p>
            <a:endParaRPr lang="en-US" altLang="zh-CN" dirty="0"/>
          </a:p>
          <a:p>
            <a:r>
              <a:rPr lang="zh-CN" altLang="en-US" dirty="0"/>
              <a:t>单词相互之间有关系有多种：同义词、反义词、相似性、关联性、内涵。</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12</a:t>
            </a:fld>
            <a:endParaRPr lang="zh-CN" altLang="en-US"/>
          </a:p>
        </p:txBody>
      </p:sp>
    </p:spTree>
    <p:extLst>
      <p:ext uri="{BB962C8B-B14F-4D97-AF65-F5344CB8AC3E}">
        <p14:creationId xmlns:p14="http://schemas.microsoft.com/office/powerpoint/2010/main" val="1641561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dirty="0"/>
              <a:t>向量语义</a:t>
            </a:r>
            <a:r>
              <a:rPr lang="zh-CN" altLang="en-US" dirty="0"/>
              <a:t>，在语言处理中表示词义的标准方法</a:t>
            </a:r>
            <a:r>
              <a:rPr lang="zh-CN" altLang="en-US" b="0" i="0" dirty="0">
                <a:solidFill>
                  <a:srgbClr val="374151"/>
                </a:solidFill>
                <a:effectLst/>
                <a:latin typeface="Söhne"/>
              </a:rPr>
              <a:t>。</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algn="l"/>
            <a:r>
              <a:rPr lang="zh-CN" altLang="en-US" b="0" i="0" dirty="0">
                <a:solidFill>
                  <a:srgbClr val="374151"/>
                </a:solidFill>
                <a:effectLst/>
                <a:latin typeface="Söhne"/>
              </a:rPr>
              <a:t>这里引出的问题是：</a:t>
            </a:r>
            <a:r>
              <a:rPr lang="en-US" altLang="zh-CN" b="0" i="0" dirty="0">
                <a:solidFill>
                  <a:srgbClr val="374151"/>
                </a:solidFill>
                <a:effectLst/>
                <a:latin typeface="Söhne"/>
              </a:rPr>
              <a:t>1.</a:t>
            </a:r>
            <a:r>
              <a:rPr lang="zh-CN" altLang="en-US" b="0" i="0" dirty="0">
                <a:solidFill>
                  <a:srgbClr val="374151"/>
                </a:solidFill>
                <a:effectLst/>
                <a:latin typeface="Söhne"/>
              </a:rPr>
              <a:t> 在计算机里面如何表示单词的含义，这种含义至少可以表达词与词之间的关系。</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也就是说，我们能不能构建一个理论来表示单词在计算机中的含义，这个理论能够解释一些单词的核心要素，词义，近义关系、关联关系等？</a:t>
            </a:r>
            <a:endParaRPr lang="en-US" altLang="zh-CN"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13</a:t>
            </a:fld>
            <a:endParaRPr lang="zh-CN" altLang="en-US"/>
          </a:p>
        </p:txBody>
      </p:sp>
    </p:spTree>
    <p:extLst>
      <p:ext uri="{BB962C8B-B14F-4D97-AF65-F5344CB8AC3E}">
        <p14:creationId xmlns:p14="http://schemas.microsoft.com/office/powerpoint/2010/main" val="330472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向量语义</a:t>
            </a:r>
            <a:r>
              <a:rPr lang="zh-CN" altLang="en-US" dirty="0"/>
              <a:t>是这里理论工具，</a:t>
            </a:r>
            <a:r>
              <a:rPr lang="en-US" altLang="zh-CN" dirty="0"/>
              <a:t>NLP </a:t>
            </a:r>
            <a:r>
              <a:rPr lang="zh-CN" altLang="en-US" dirty="0"/>
              <a:t>中表示词义的标准方法。 </a:t>
            </a:r>
            <a:endParaRPr lang="en-US" altLang="zh-CN" dirty="0"/>
          </a:p>
          <a:p>
            <a:r>
              <a:rPr lang="zh-CN" altLang="en-US" dirty="0"/>
              <a:t>向量语义的根源在于 </a:t>
            </a:r>
            <a:r>
              <a:rPr lang="en-US" altLang="zh-CN" dirty="0"/>
              <a:t>1950 </a:t>
            </a:r>
            <a:r>
              <a:rPr lang="zh-CN" altLang="en-US" dirty="0"/>
              <a:t>年代，当时两大理念融合在一起：</a:t>
            </a:r>
            <a:endParaRPr lang="en-US" altLang="zh-CN" dirty="0"/>
          </a:p>
          <a:p>
            <a:r>
              <a:rPr lang="zh-CN" altLang="en-US" dirty="0"/>
              <a:t>第一个由</a:t>
            </a:r>
            <a:r>
              <a:rPr lang="en-US" altLang="zh-CN" dirty="0"/>
              <a:t>Osgood</a:t>
            </a:r>
            <a:r>
              <a:rPr lang="zh-CN" altLang="en-US" dirty="0"/>
              <a:t>等提出的，内涵已经提到了。</a:t>
            </a:r>
            <a:endParaRPr lang="en-US" altLang="zh-CN" dirty="0"/>
          </a:p>
          <a:p>
            <a:r>
              <a:rPr lang="zh-CN" altLang="en-US" dirty="0"/>
              <a:t>第二个，借鉴了哲学家维特根斯坦的观点，即一个词的意义应该与它的使用方式联系起来，</a:t>
            </a:r>
            <a:r>
              <a:rPr lang="en-US" altLang="zh-CN" dirty="0"/>
              <a:t>context</a:t>
            </a:r>
          </a:p>
          <a:p>
            <a:endParaRPr lang="en-US" altLang="zh-CN" dirty="0"/>
          </a:p>
          <a:p>
            <a:r>
              <a:rPr lang="zh-CN" altLang="en-US" b="1" dirty="0"/>
              <a:t>分布假设：</a:t>
            </a:r>
            <a:r>
              <a:rPr lang="zh-CN" altLang="en-US" b="0" i="0" dirty="0">
                <a:solidFill>
                  <a:srgbClr val="374151"/>
                </a:solidFill>
                <a:effectLst/>
                <a:latin typeface="Söhne"/>
              </a:rPr>
              <a:t>出现在相似分布（语境）中的两个词往往具有相似的含义。</a:t>
            </a:r>
            <a:endParaRPr lang="en-US" altLang="zh-CN" b="1"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14</a:t>
            </a:fld>
            <a:endParaRPr lang="zh-CN" altLang="en-US"/>
          </a:p>
        </p:txBody>
      </p:sp>
    </p:spTree>
    <p:extLst>
      <p:ext uri="{BB962C8B-B14F-4D97-AF65-F5344CB8AC3E}">
        <p14:creationId xmlns:p14="http://schemas.microsoft.com/office/powerpoint/2010/main" val="44350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例如，我们想知道</a:t>
            </a:r>
            <a:r>
              <a:rPr lang="en-US" altLang="zh-CN" dirty="0" err="1"/>
              <a:t>ongchoi</a:t>
            </a:r>
            <a:r>
              <a:rPr lang="zh-CN" altLang="en-US" dirty="0"/>
              <a:t>这个词的含义，</a:t>
            </a:r>
            <a:endParaRPr lang="en-US" altLang="zh-CN" dirty="0"/>
          </a:p>
          <a:p>
            <a:endParaRPr lang="en-US" altLang="zh-CN" dirty="0"/>
          </a:p>
          <a:p>
            <a:r>
              <a:rPr lang="zh-CN" altLang="en-US" dirty="0"/>
              <a:t>但您在以下上下文中看到它：</a:t>
            </a:r>
            <a:r>
              <a:rPr lang="en-US" altLang="zh-CN" dirty="0"/>
              <a:t> </a:t>
            </a:r>
            <a:r>
              <a:rPr lang="zh-CN" altLang="en-US" dirty="0"/>
              <a:t>我们可以通过计算 </a:t>
            </a:r>
            <a:r>
              <a:rPr lang="en-US" altLang="zh-CN" dirty="0"/>
              <a:t>ongchoi </a:t>
            </a:r>
            <a:r>
              <a:rPr lang="zh-CN" altLang="en-US" dirty="0"/>
              <a:t>上下文中的单词来做同样的事情。</a:t>
            </a:r>
            <a:endParaRPr lang="en-US" altLang="zh-CN" dirty="0"/>
          </a:p>
          <a:p>
            <a:endParaRPr lang="en-US" altLang="zh-CN" dirty="0"/>
          </a:p>
          <a:p>
            <a:r>
              <a:rPr lang="zh-CN" altLang="en-US" dirty="0"/>
              <a:t>你通过看到很多上下文</a:t>
            </a:r>
            <a:endParaRPr lang="en-US" altLang="zh-CN" dirty="0"/>
          </a:p>
          <a:p>
            <a:endParaRPr lang="en-US" altLang="zh-CN" dirty="0"/>
          </a:p>
          <a:p>
            <a:r>
              <a:rPr lang="en-US" altLang="zh-CN" dirty="0"/>
              <a:t>Ong choi </a:t>
            </a:r>
            <a:r>
              <a:rPr lang="zh-CN" altLang="en-US" dirty="0"/>
              <a:t>用大蒜炒得很好吃。</a:t>
            </a:r>
            <a:endParaRPr lang="en-US" altLang="zh-CN" dirty="0"/>
          </a:p>
          <a:p>
            <a:r>
              <a:rPr lang="en-US" altLang="zh-CN" dirty="0"/>
              <a:t>Ong choi </a:t>
            </a:r>
            <a:r>
              <a:rPr lang="zh-CN" altLang="en-US" dirty="0"/>
              <a:t>在米饭上很棒</a:t>
            </a:r>
            <a:endParaRPr lang="en-US" altLang="zh-CN" dirty="0"/>
          </a:p>
          <a:p>
            <a:r>
              <a:rPr lang="en-US" altLang="zh-CN" dirty="0"/>
              <a:t>Ong</a:t>
            </a:r>
            <a:r>
              <a:rPr lang="zh-CN" altLang="en-US" dirty="0"/>
              <a:t> </a:t>
            </a:r>
            <a:r>
              <a:rPr lang="en-US" altLang="zh-CN" dirty="0"/>
              <a:t>choi</a:t>
            </a:r>
            <a:r>
              <a:rPr lang="zh-CN" altLang="en-US" dirty="0"/>
              <a:t> 叶子配咸酱</a:t>
            </a:r>
            <a:endParaRPr lang="en-US" altLang="zh-CN" dirty="0"/>
          </a:p>
          <a:p>
            <a:endParaRPr lang="en-US" altLang="zh-CN" dirty="0"/>
          </a:p>
          <a:p>
            <a:r>
              <a:rPr lang="zh-CN" altLang="en-US" dirty="0"/>
              <a:t>菠菜蒜炒饭</a:t>
            </a:r>
            <a:endParaRPr lang="en-US" altLang="zh-CN" dirty="0"/>
          </a:p>
          <a:p>
            <a:endParaRPr lang="en-US" altLang="zh-CN" dirty="0"/>
          </a:p>
          <a:p>
            <a:r>
              <a:rPr lang="en-US" altLang="zh-CN" dirty="0"/>
              <a:t>Ongchoi </a:t>
            </a:r>
            <a:r>
              <a:rPr lang="zh-CN" altLang="en-US" dirty="0"/>
              <a:t>是一种像菠菜的绿叶蔬菜</a:t>
            </a:r>
            <a:endParaRPr lang="en-US" altLang="zh-CN" dirty="0"/>
          </a:p>
          <a:p>
            <a:endParaRPr lang="en-US" altLang="zh-CN" dirty="0"/>
          </a:p>
          <a:p>
            <a:r>
              <a:rPr lang="zh-CN" altLang="en-US" dirty="0"/>
              <a:t>我们可以根据“叶子”、“美味”和“炒”等词得出结论</a:t>
            </a:r>
            <a:endParaRPr lang="en-US" altLang="zh-CN" dirty="0"/>
          </a:p>
          <a:p>
            <a:endParaRPr lang="en-US" altLang="zh-CN" dirty="0"/>
          </a:p>
          <a:p>
            <a:r>
              <a:rPr lang="zh-CN" altLang="en-US" dirty="0"/>
              <a:t>（最近从粤语中借用，</a:t>
            </a:r>
            <a:r>
              <a:rPr lang="en-US" altLang="zh-CN" dirty="0"/>
              <a:t>on chi</a:t>
            </a:r>
            <a:r>
              <a:rPr lang="zh-CN" altLang="en-US" dirty="0"/>
              <a:t>）</a:t>
            </a:r>
            <a:endParaRPr lang="en-US" altLang="zh-CN"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1380332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我们把计算机中单词的向量语义表示叫嵌入。</a:t>
            </a:r>
            <a:endParaRPr lang="en-US" altLang="zh-CN" dirty="0"/>
          </a:p>
          <a:p>
            <a:endParaRPr lang="en-US" altLang="zh-CN" dirty="0"/>
          </a:p>
          <a:p>
            <a:r>
              <a:rPr lang="zh-CN" altLang="en-US" dirty="0"/>
              <a:t>训练过的</a:t>
            </a:r>
            <a:r>
              <a:rPr lang="en-US" altLang="zh-CN" dirty="0"/>
              <a:t>60</a:t>
            </a:r>
            <a:r>
              <a:rPr lang="zh-CN" altLang="en-US" dirty="0"/>
              <a:t>维度的向量。我们使用</a:t>
            </a:r>
            <a:r>
              <a:rPr lang="en-US" altLang="zh-CN" dirty="0"/>
              <a:t>t-SNE</a:t>
            </a:r>
            <a:r>
              <a:rPr lang="zh-CN" altLang="en-US" dirty="0"/>
              <a:t>把高纬度向量表示</a:t>
            </a:r>
            <a:endParaRPr lang="en-US" altLang="zh-CN" dirty="0"/>
          </a:p>
          <a:p>
            <a:r>
              <a:rPr lang="zh-CN" altLang="en-US" dirty="0"/>
              <a:t>这意味着我们本质上是通过空间中的一个点来表示一个单词的内涵！ 但是假设我们代表的不仅仅是一个词的内涵</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16</a:t>
            </a:fld>
            <a:endParaRPr lang="zh-CN" altLang="en-US"/>
          </a:p>
        </p:txBody>
      </p:sp>
    </p:spTree>
    <p:extLst>
      <p:ext uri="{BB962C8B-B14F-4D97-AF65-F5344CB8AC3E}">
        <p14:creationId xmlns:p14="http://schemas.microsoft.com/office/powerpoint/2010/main" val="1177370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称为“嵌入”，因为它是向量嵌入到空间中。</a:t>
            </a:r>
            <a:endParaRPr lang="en-US" altLang="zh-CN" dirty="0"/>
          </a:p>
          <a:p>
            <a:endParaRPr lang="en-US" altLang="zh-CN" dirty="0"/>
          </a:p>
          <a:p>
            <a:r>
              <a:rPr lang="zh-CN" altLang="en-US" dirty="0"/>
              <a:t>在 </a:t>
            </a:r>
            <a:r>
              <a:rPr lang="en-US" altLang="zh-CN" dirty="0"/>
              <a:t>NLP </a:t>
            </a:r>
            <a:r>
              <a:rPr lang="zh-CN" altLang="en-US" dirty="0"/>
              <a:t>中表示含义的标准方法。</a:t>
            </a:r>
            <a:endParaRPr lang="en-US" altLang="zh-CN" dirty="0"/>
          </a:p>
          <a:p>
            <a:endParaRPr lang="en-US" altLang="zh-CN" dirty="0"/>
          </a:p>
          <a:p>
            <a:r>
              <a:rPr lang="zh-CN" altLang="en-US" dirty="0"/>
              <a:t>每个现代 </a:t>
            </a:r>
            <a:r>
              <a:rPr lang="en-US" altLang="zh-CN" dirty="0"/>
              <a:t>NLP </a:t>
            </a:r>
            <a:r>
              <a:rPr lang="zh-CN" altLang="en-US" dirty="0"/>
              <a:t>算法</a:t>
            </a:r>
            <a:r>
              <a:rPr lang="en-US" altLang="zh-CN" dirty="0"/>
              <a:t>/</a:t>
            </a:r>
            <a:r>
              <a:rPr lang="zh-CN" altLang="en-US" dirty="0"/>
              <a:t>模型都使用嵌入作为词义的表示。</a:t>
            </a:r>
            <a:endParaRPr lang="en-US" altLang="zh-CN" dirty="0"/>
          </a:p>
          <a:p>
            <a:endParaRPr lang="en-US" altLang="zh-CN" dirty="0"/>
          </a:p>
          <a:p>
            <a:r>
              <a:rPr lang="zh-CN" altLang="en-US" dirty="0"/>
              <a:t>相似性的细粒度模型</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17</a:t>
            </a:fld>
            <a:endParaRPr lang="zh-CN" altLang="en-US"/>
          </a:p>
        </p:txBody>
      </p:sp>
    </p:spTree>
    <p:extLst>
      <p:ext uri="{BB962C8B-B14F-4D97-AF65-F5344CB8AC3E}">
        <p14:creationId xmlns:p14="http://schemas.microsoft.com/office/powerpoint/2010/main" val="3045047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考虑情感分析：</a:t>
            </a:r>
            <a:endParaRPr lang="en-US" altLang="zh-CN" dirty="0"/>
          </a:p>
          <a:p>
            <a:endParaRPr lang="en-US" altLang="zh-CN" dirty="0"/>
          </a:p>
          <a:p>
            <a:r>
              <a:rPr lang="zh-CN" altLang="en-US" dirty="0"/>
              <a:t>如果使用单词，一个特征就是一个单词本身：在训练和测试中需要完全相同的单词</a:t>
            </a:r>
            <a:endParaRPr lang="en-US" altLang="zh-CN" dirty="0"/>
          </a:p>
          <a:p>
            <a:endParaRPr lang="en-US" altLang="zh-CN" dirty="0"/>
          </a:p>
          <a:p>
            <a:r>
              <a:rPr lang="zh-CN" altLang="en-US" dirty="0"/>
              <a:t>使用嵌入：特征是一个词向量</a:t>
            </a:r>
            <a:r>
              <a:rPr lang="en-US" altLang="zh-CN" dirty="0"/>
              <a:t> </a:t>
            </a:r>
            <a:r>
              <a:rPr lang="zh-CN" altLang="en-US" dirty="0"/>
              <a:t>现在在测试集中，我们可能会看到一个类似的向量，我们可以推广到相似的但没有看见的词！！！</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18</a:t>
            </a:fld>
            <a:endParaRPr lang="zh-CN" altLang="en-US"/>
          </a:p>
        </p:txBody>
      </p:sp>
    </p:spTree>
    <p:extLst>
      <p:ext uri="{BB962C8B-B14F-4D97-AF65-F5344CB8AC3E}">
        <p14:creationId xmlns:p14="http://schemas.microsoft.com/office/powerpoint/2010/main" val="758655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TF-IDF</a:t>
            </a:r>
            <a:r>
              <a:rPr lang="zh-CN" altLang="en-US" dirty="0"/>
              <a:t>：稀疏向量，并且单词由附近单词的计数表示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在信息检索使用较多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而</a:t>
            </a:r>
            <a:r>
              <a:rPr lang="en-US" altLang="zh-CN" dirty="0"/>
              <a:t>word2vec</a:t>
            </a:r>
            <a:r>
              <a:rPr lang="zh-CN" altLang="en-US" dirty="0"/>
              <a:t>，是基于学习的方法，是密集向量表示</a:t>
            </a:r>
            <a:endParaRPr lang="en-US" altLang="zh-CN" dirty="0"/>
          </a:p>
          <a:p>
            <a:r>
              <a:rPr lang="zh-CN" altLang="en-US" dirty="0"/>
              <a:t>通过训练一个分类器来预测一个词是否可能出现在附近来创建的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19</a:t>
            </a:fld>
            <a:endParaRPr lang="zh-CN" altLang="en-US"/>
          </a:p>
        </p:txBody>
      </p:sp>
    </p:spTree>
    <p:extLst>
      <p:ext uri="{BB962C8B-B14F-4D97-AF65-F5344CB8AC3E}">
        <p14:creationId xmlns:p14="http://schemas.microsoft.com/office/powerpoint/2010/main" val="3842985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74151"/>
                </a:solidFill>
                <a:effectLst/>
                <a:latin typeface="Söhne"/>
              </a:rPr>
              <a:t>下面我们来计算</a:t>
            </a:r>
            <a:r>
              <a:rPr lang="en-US" altLang="zh-CN" b="0" i="0" dirty="0">
                <a:solidFill>
                  <a:srgbClr val="374151"/>
                </a:solidFill>
                <a:effectLst/>
                <a:latin typeface="Söhne"/>
              </a:rPr>
              <a:t>TF-IDF</a:t>
            </a:r>
            <a:r>
              <a:rPr lang="zh-CN" altLang="en-US" b="0" i="0" dirty="0">
                <a:solidFill>
                  <a:srgbClr val="374151"/>
                </a:solidFill>
                <a:effectLst/>
                <a:latin typeface="Söhne"/>
              </a:rPr>
              <a:t>和</a:t>
            </a:r>
            <a:r>
              <a:rPr lang="en-US" altLang="zh-CN" b="0" i="0" dirty="0">
                <a:solidFill>
                  <a:srgbClr val="374151"/>
                </a:solidFill>
                <a:effectLst/>
                <a:latin typeface="Söhne"/>
              </a:rPr>
              <a:t>PPMI</a:t>
            </a:r>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20</a:t>
            </a:fld>
            <a:endParaRPr lang="zh-CN" altLang="en-US"/>
          </a:p>
        </p:txBody>
      </p:sp>
    </p:spTree>
    <p:extLst>
      <p:ext uri="{BB962C8B-B14F-4D97-AF65-F5344CB8AC3E}">
        <p14:creationId xmlns:p14="http://schemas.microsoft.com/office/powerpoint/2010/main" val="56004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此文档矩阵。</a:t>
            </a:r>
            <a:endParaRPr lang="en-US" altLang="zh-CN" dirty="0"/>
          </a:p>
          <a:p>
            <a:endParaRPr lang="en-US" altLang="zh-CN" dirty="0"/>
          </a:p>
          <a:p>
            <a:r>
              <a:rPr lang="zh-CN" altLang="en-US" dirty="0"/>
              <a:t>想象一下，我们有一组文档，例如莎士比亚的所有作品。我们可以通过</a:t>
            </a:r>
            <a:r>
              <a:rPr lang="en-US" altLang="zh-CN" dirty="0"/>
              <a:t>term-document</a:t>
            </a:r>
            <a:r>
              <a:rPr lang="zh-CN" altLang="en-US" dirty="0"/>
              <a:t>矩阵来表示这样一个集合中的文档，</a:t>
            </a:r>
            <a:endParaRPr lang="en-US" altLang="zh-CN" dirty="0"/>
          </a:p>
          <a:p>
            <a:endParaRPr lang="en-US" altLang="zh-CN" dirty="0"/>
          </a:p>
          <a:p>
            <a:r>
              <a:rPr lang="zh-CN" altLang="en-US" dirty="0"/>
              <a:t>其中每一行代表词汇表中的一个单词，每一列代表集合中的一个文档。这个表是一个词语</a:t>
            </a:r>
            <a:r>
              <a:rPr lang="en-US" altLang="zh-CN" dirty="0"/>
              <a:t>-</a:t>
            </a:r>
            <a:r>
              <a:rPr lang="zh-CN" altLang="en-US" dirty="0"/>
              <a:t>文档矩阵中的一小部分，</a:t>
            </a:r>
            <a:endParaRPr lang="en-US" altLang="zh-CN" dirty="0"/>
          </a:p>
          <a:p>
            <a:endParaRPr lang="en-US" altLang="zh-CN" dirty="0"/>
          </a:p>
          <a:p>
            <a:r>
              <a:rPr lang="zh-CN" altLang="en-US" dirty="0"/>
              <a:t>该矩阵中的每个单元格表示特定单词（由行定义）在特定文档（由列定义）中出现的次数。</a:t>
            </a:r>
            <a:endParaRPr lang="en-US" altLang="zh-CN" dirty="0"/>
          </a:p>
          <a:p>
            <a:endParaRPr lang="en-US" altLang="zh-CN" dirty="0"/>
          </a:p>
          <a:p>
            <a:r>
              <a:rPr lang="zh-CN" altLang="en-US" dirty="0"/>
              <a:t>例如，</a:t>
            </a:r>
            <a:r>
              <a:rPr lang="en-US" altLang="zh-CN" dirty="0"/>
              <a:t>fool</a:t>
            </a:r>
            <a:r>
              <a:rPr lang="zh-CN" altLang="en-US" dirty="0"/>
              <a:t>在第十二夜出现了</a:t>
            </a:r>
            <a:r>
              <a:rPr lang="en-US" altLang="zh-CN" dirty="0"/>
              <a:t>58</a:t>
            </a:r>
            <a:r>
              <a:rPr lang="zh-CN" altLang="en-US" dirty="0"/>
              <a:t>次。</a:t>
            </a:r>
            <a:endParaRPr lang="en-US" altLang="zh-CN" dirty="0"/>
          </a:p>
          <a:p>
            <a:endParaRPr lang="en-US" altLang="zh-CN" dirty="0"/>
          </a:p>
          <a:p>
            <a:r>
              <a:rPr lang="zh-CN" altLang="en-US" dirty="0"/>
              <a:t>我们可以将每一列视为一个向量，将文档表示为 </a:t>
            </a:r>
            <a:r>
              <a:rPr lang="en-US" altLang="zh-CN" dirty="0"/>
              <a:t>|V | </a:t>
            </a:r>
            <a:r>
              <a:rPr lang="zh-CN" altLang="en-US" dirty="0"/>
              <a:t>维空间中的一个点；因此这里的文档是 </a:t>
            </a:r>
            <a:r>
              <a:rPr lang="en-US" altLang="zh-CN" dirty="0"/>
              <a:t>4 </a:t>
            </a:r>
            <a:r>
              <a:rPr lang="zh-CN" altLang="en-US" dirty="0"/>
              <a:t>维空间中的点。</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2212246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为了更好的观察文档向量，我们可以对其中的两个维度进行可视化。</a:t>
            </a:r>
            <a:endParaRPr lang="en-US" altLang="zh-CN" dirty="0"/>
          </a:p>
          <a:p>
            <a:endParaRPr lang="en-US" altLang="zh-CN" dirty="0"/>
          </a:p>
          <a:p>
            <a:r>
              <a:rPr lang="zh-CN" altLang="en-US" dirty="0"/>
              <a:t>四个莎士比亚戏剧文档的文档向量的空间可视化，仅显示两个维度，对应于单词</a:t>
            </a:r>
            <a:r>
              <a:rPr lang="en-US" altLang="zh-CN" dirty="0"/>
              <a:t>battle</a:t>
            </a:r>
            <a:r>
              <a:rPr lang="zh-CN" altLang="en-US" dirty="0"/>
              <a:t>和</a:t>
            </a:r>
            <a:r>
              <a:rPr lang="en-US" altLang="zh-CN" dirty="0"/>
              <a:t>fool</a:t>
            </a:r>
            <a:r>
              <a:rPr lang="zh-CN" altLang="en-US" dirty="0"/>
              <a:t>。 </a:t>
            </a:r>
            <a:endParaRPr lang="en-US" altLang="zh-CN" dirty="0"/>
          </a:p>
          <a:p>
            <a:endParaRPr lang="en-US" altLang="zh-CN" dirty="0"/>
          </a:p>
          <a:p>
            <a:r>
              <a:rPr lang="en-US" altLang="zh-CN" dirty="0"/>
              <a:t>As You Like it </a:t>
            </a:r>
            <a:r>
              <a:rPr lang="zh-CN" altLang="en-US" dirty="0"/>
              <a:t>和 </a:t>
            </a:r>
            <a:r>
              <a:rPr lang="en-US" altLang="zh-CN" dirty="0"/>
              <a:t>Twelfth Night </a:t>
            </a:r>
            <a:r>
              <a:rPr lang="zh-CN" altLang="en-US" dirty="0"/>
              <a:t>是喜剧，傻瓜维度价值高，战斗维度价值低。</a:t>
            </a:r>
            <a:endParaRPr lang="en-US" altLang="zh-CN" dirty="0"/>
          </a:p>
          <a:p>
            <a:endParaRPr lang="en-US" altLang="zh-CN" dirty="0"/>
          </a:p>
          <a:p>
            <a:r>
              <a:rPr lang="zh-CN" altLang="en-US" dirty="0"/>
              <a:t>这里，每个文档是向量空间中的一个点。</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22</a:t>
            </a:fld>
            <a:endParaRPr lang="zh-CN" altLang="en-US"/>
          </a:p>
        </p:txBody>
      </p:sp>
    </p:spTree>
    <p:extLst>
      <p:ext uri="{BB962C8B-B14F-4D97-AF65-F5344CB8AC3E}">
        <p14:creationId xmlns:p14="http://schemas.microsoft.com/office/powerpoint/2010/main" val="3872921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这是一个新的想法：向量语义也可以用来表示单词的含义。</a:t>
            </a:r>
            <a:endParaRPr lang="en-US" altLang="zh-CN" dirty="0"/>
          </a:p>
          <a:p>
            <a:endParaRPr lang="en-US" altLang="zh-CN" dirty="0"/>
          </a:p>
          <a:p>
            <a:r>
              <a:rPr lang="zh-CN" altLang="en-US" dirty="0"/>
              <a:t>我们通过将每个词与一个词向量相关联来做到这一点</a:t>
            </a:r>
            <a:r>
              <a:rPr lang="en-US" altLang="zh-CN" dirty="0"/>
              <a:t>——</a:t>
            </a:r>
            <a:r>
              <a:rPr lang="zh-CN" altLang="en-US" dirty="0"/>
              <a:t>一个行向量而不是一个列向量。例如，</a:t>
            </a:r>
            <a:r>
              <a:rPr lang="en-US" altLang="zh-CN" dirty="0"/>
              <a:t>fool</a:t>
            </a:r>
            <a:r>
              <a:rPr lang="zh-CN" altLang="en-US" dirty="0"/>
              <a:t>向量的四个维度 </a:t>
            </a:r>
            <a:r>
              <a:rPr lang="en-US" altLang="zh-CN" dirty="0"/>
              <a:t>[36,58,1,4] </a:t>
            </a:r>
            <a:r>
              <a:rPr lang="zh-CN" altLang="en-US" dirty="0"/>
              <a:t>对应于莎士比亚的四部戏剧。</a:t>
            </a:r>
            <a:endParaRPr lang="en-US" altLang="zh-CN" dirty="0"/>
          </a:p>
          <a:p>
            <a:endParaRPr lang="en-US" altLang="zh-CN" dirty="0"/>
          </a:p>
          <a:p>
            <a:r>
              <a:rPr lang="zh-CN" altLang="en-US" dirty="0"/>
              <a:t>对于文档，我们看到相似的文档具有相似的向量，因为相似的文档往往具有相似的词。</a:t>
            </a:r>
            <a:endParaRPr lang="en-US" altLang="zh-CN" dirty="0"/>
          </a:p>
          <a:p>
            <a:endParaRPr lang="en-US" altLang="zh-CN" dirty="0"/>
          </a:p>
          <a:p>
            <a:r>
              <a:rPr lang="zh-CN" altLang="en-US" dirty="0"/>
              <a:t>同样的原则也适用于词：相似的词具有相似的向量，因为它们往往出现在相似的文档中。 所以呢，单词</a:t>
            </a:r>
            <a:r>
              <a:rPr lang="en-US" altLang="zh-CN" dirty="0"/>
              <a:t>-</a:t>
            </a:r>
            <a:r>
              <a:rPr lang="zh-CN" altLang="en-US" dirty="0"/>
              <a:t>文档矩阵也可以让我们表示单词的含义。</a:t>
            </a:r>
            <a:endParaRPr lang="en-US" altLang="zh-CN" dirty="0"/>
          </a:p>
          <a:p>
            <a:endParaRPr lang="en-US" altLang="zh-CN" dirty="0"/>
          </a:p>
          <a:p>
            <a:r>
              <a:rPr lang="zh-CN" altLang="en-US" b="0" i="0" dirty="0">
                <a:solidFill>
                  <a:srgbClr val="374151"/>
                </a:solidFill>
                <a:effectLst/>
                <a:latin typeface="Söhne"/>
              </a:rPr>
              <a:t>机智</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23</a:t>
            </a:fld>
            <a:endParaRPr lang="zh-CN" altLang="en-US"/>
          </a:p>
        </p:txBody>
      </p:sp>
    </p:spTree>
    <p:extLst>
      <p:ext uri="{BB962C8B-B14F-4D97-AF65-F5344CB8AC3E}">
        <p14:creationId xmlns:p14="http://schemas.microsoft.com/office/powerpoint/2010/main" val="3056338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使用 词</a:t>
            </a:r>
            <a:r>
              <a:rPr lang="en-US" altLang="zh-CN" dirty="0"/>
              <a:t>-</a:t>
            </a:r>
            <a:r>
              <a:rPr lang="zh-CN" altLang="en-US" dirty="0"/>
              <a:t>词矩阵 更为常见。 如果两个词的上下文向量相似，则它们的含义相似</a:t>
            </a:r>
            <a:endParaRPr lang="en-US" altLang="zh-CN" dirty="0"/>
          </a:p>
          <a:p>
            <a:endParaRPr lang="en-US" altLang="zh-CN" dirty="0"/>
          </a:p>
          <a:p>
            <a:r>
              <a:rPr lang="zh-CN" altLang="en-US" dirty="0"/>
              <a:t>另一种方法是使用词</a:t>
            </a:r>
            <a:r>
              <a:rPr lang="en-US" altLang="zh-CN" dirty="0"/>
              <a:t>-</a:t>
            </a:r>
            <a:r>
              <a:rPr lang="zh-CN" altLang="en-US" dirty="0"/>
              <a:t>词矩阵，也称为单词</a:t>
            </a:r>
            <a:r>
              <a:rPr lang="en-US" altLang="zh-CN" dirty="0"/>
              <a:t>-</a:t>
            </a:r>
            <a:r>
              <a:rPr lang="zh-CN" altLang="en-US" dirty="0"/>
              <a:t>单词矩阵或单词</a:t>
            </a:r>
            <a:r>
              <a:rPr lang="en-US" altLang="zh-CN" dirty="0"/>
              <a:t>-</a:t>
            </a:r>
            <a:r>
              <a:rPr lang="zh-CN" altLang="en-US" dirty="0"/>
              <a:t>上下文矩阵，其中列由单词而不是文本。</a:t>
            </a:r>
            <a:endParaRPr lang="en-US" altLang="zh-CN" dirty="0"/>
          </a:p>
          <a:p>
            <a:r>
              <a:rPr lang="zh-CN" altLang="en-US" dirty="0"/>
              <a:t>因此，该矩阵的维数为 </a:t>
            </a:r>
            <a:r>
              <a:rPr lang="en-US" altLang="zh-CN" dirty="0"/>
              <a:t>|V | × |V |</a:t>
            </a:r>
            <a:r>
              <a:rPr lang="zh-CN" altLang="en-US" dirty="0"/>
              <a:t>并且每个单元格记录了行（目标）词和列（上下文）词在某些训练语料库中在某些上下文中同时出现的次数。</a:t>
            </a:r>
            <a:endParaRPr lang="en-US" altLang="zh-CN" dirty="0"/>
          </a:p>
          <a:p>
            <a:endParaRPr lang="zh-CN" altLang="en-US" dirty="0"/>
          </a:p>
          <a:p>
            <a:r>
              <a:rPr lang="zh-CN" altLang="en-US" dirty="0"/>
              <a:t>上下文可以是文档，在这种情况下，单元格表示两个单词在同一文档中出现的次数。</a:t>
            </a:r>
            <a:endParaRPr lang="en-US" altLang="zh-CN" dirty="0"/>
          </a:p>
          <a:p>
            <a:endParaRPr lang="en-US" altLang="zh-CN" dirty="0"/>
          </a:p>
          <a:p>
            <a:r>
              <a:rPr lang="zh-CN" altLang="en-US" dirty="0"/>
              <a:t>然而，最常见的是使用较小的上下文，通常是单词周围的窗口，例如左侧 </a:t>
            </a:r>
            <a:r>
              <a:rPr lang="en-US" altLang="zh-CN" dirty="0"/>
              <a:t>4 </a:t>
            </a:r>
            <a:r>
              <a:rPr lang="zh-CN" altLang="en-US" dirty="0"/>
              <a:t>个单词和右侧 </a:t>
            </a:r>
            <a:r>
              <a:rPr lang="en-US" altLang="zh-CN" dirty="0"/>
              <a:t>4 </a:t>
            </a:r>
            <a:r>
              <a:rPr lang="zh-CN" altLang="en-US" dirty="0"/>
              <a:t>个单词。</a:t>
            </a:r>
            <a:endParaRPr lang="en-US" altLang="zh-CN" dirty="0"/>
          </a:p>
          <a:p>
            <a:endParaRPr lang="en-US" altLang="zh-CN" dirty="0"/>
          </a:p>
          <a:p>
            <a:r>
              <a:rPr lang="zh-CN" altLang="en-US" dirty="0"/>
              <a:t>在这种情况下，单元格表示次数（在某些训练语料库中）列字出现在行字周围这样一个</a:t>
            </a:r>
            <a:r>
              <a:rPr lang="en-US" altLang="zh-CN" dirty="0"/>
              <a:t>±4</a:t>
            </a:r>
            <a:r>
              <a:rPr lang="zh-CN" altLang="en-US" dirty="0"/>
              <a:t>字的窗口中。</a:t>
            </a:r>
            <a:endParaRPr lang="en-US" altLang="zh-CN" dirty="0"/>
          </a:p>
          <a:p>
            <a:endParaRPr lang="en-US" altLang="zh-CN" dirty="0"/>
          </a:p>
          <a:p>
            <a:r>
              <a:rPr lang="zh-CN" altLang="en-US" dirty="0"/>
              <a:t>例如，这里有一个示例，来自 </a:t>
            </a:r>
            <a:r>
              <a:rPr lang="en-US" altLang="zh-CN" dirty="0"/>
              <a:t>Wikipedia </a:t>
            </a:r>
            <a:r>
              <a:rPr lang="zh-CN" altLang="en-US" dirty="0"/>
              <a:t>语料库的计数。请注意，数字和信息比草莓更相似。</a:t>
            </a:r>
            <a:endParaRPr lang="en-US" altLang="zh-CN" dirty="0"/>
          </a:p>
          <a:p>
            <a:endParaRPr lang="en-US" altLang="zh-CN" dirty="0"/>
          </a:p>
          <a:p>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24</a:t>
            </a:fld>
            <a:endParaRPr lang="zh-CN" altLang="en-US"/>
          </a:p>
        </p:txBody>
      </p:sp>
    </p:spTree>
    <p:extLst>
      <p:ext uri="{BB962C8B-B14F-4D97-AF65-F5344CB8AC3E}">
        <p14:creationId xmlns:p14="http://schemas.microsoft.com/office/powerpoint/2010/main" val="2304560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与 </a:t>
            </a:r>
            <a:r>
              <a:rPr lang="en-US" altLang="zh-CN" dirty="0"/>
              <a:t>NLP </a:t>
            </a:r>
            <a:r>
              <a:rPr lang="zh-CN" altLang="en-US" dirty="0"/>
              <a:t>中使用的大多数向量相似度度量一样，余弦基于线性代数中的点积算子，也称为内积，我们将向量元素相乘并相加得到一个标量值。 </a:t>
            </a:r>
            <a:endParaRPr lang="en-US" altLang="zh-CN" dirty="0"/>
          </a:p>
          <a:p>
            <a:endParaRPr lang="en-US" altLang="zh-CN" dirty="0"/>
          </a:p>
          <a:p>
            <a:r>
              <a:rPr lang="zh-CN" altLang="en-US" dirty="0"/>
              <a:t>点积为什么可以作为一种相似性度量？因为只有当两个向量在相同维度上具有较大值时，它才会趋于高。 或者，在不同维度上具有零的向量（正交向量）将具有 </a:t>
            </a:r>
            <a:r>
              <a:rPr lang="en-US" altLang="zh-CN" dirty="0"/>
              <a:t>0 </a:t>
            </a:r>
            <a:r>
              <a:rPr lang="zh-CN" altLang="en-US" dirty="0"/>
              <a:t>的点积，表示它们之间的强相异性。</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25</a:t>
            </a:fld>
            <a:endParaRPr lang="zh-CN" altLang="en-US"/>
          </a:p>
        </p:txBody>
      </p:sp>
    </p:spTree>
    <p:extLst>
      <p:ext uri="{BB962C8B-B14F-4D97-AF65-F5344CB8AC3E}">
        <p14:creationId xmlns:p14="http://schemas.microsoft.com/office/powerpoint/2010/main" val="81618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我们通过将点积除以两个向量中的每一个的长度来修改点积以对向量长度进行归一化。 这个归一化的点积结果与两个向量之间夹角的余弦值相同（在几何上，它是两个向量的欧几里得大小和它们之间夹角的余弦值的乘积）。</a:t>
            </a:r>
            <a:endParaRPr lang="en-US" altLang="zh-CN" dirty="0"/>
          </a:p>
          <a:p>
            <a:endParaRPr lang="en-US" altLang="zh-CN" dirty="0"/>
          </a:p>
          <a:p>
            <a:r>
              <a:rPr lang="zh-CN" altLang="en-US" dirty="0"/>
              <a:t>这里面总结了</a:t>
            </a:r>
            <a:r>
              <a:rPr lang="en-US" altLang="zh-CN" dirty="0"/>
              <a:t>8</a:t>
            </a:r>
            <a:r>
              <a:rPr lang="zh-CN" altLang="en-US" dirty="0"/>
              <a:t>个知识点，</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26</a:t>
            </a:fld>
            <a:endParaRPr lang="zh-CN" altLang="en-US"/>
          </a:p>
        </p:txBody>
      </p:sp>
    </p:spTree>
    <p:extLst>
      <p:ext uri="{BB962C8B-B14F-4D97-AF65-F5344CB8AC3E}">
        <p14:creationId xmlns:p14="http://schemas.microsoft.com/office/powerpoint/2010/main" val="1638185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让我们看看余弦如何计算樱桃或数字中哪个词的含义更接近信息，只需使用以下缩短表中的原始计数。该模型认为信息更接近数字而不是樱桃，这一结果似乎是明智的。</a:t>
            </a:r>
            <a:endParaRPr lang="en-US" altLang="zh-CN" dirty="0"/>
          </a:p>
          <a:p>
            <a:endParaRPr lang="en-US" altLang="zh-CN" dirty="0"/>
          </a:p>
          <a:p>
            <a:r>
              <a:rPr lang="zh-CN" altLang="en-US" dirty="0"/>
              <a:t>这是余弦相似度的粗略图形演示，显示了单词</a:t>
            </a:r>
            <a:r>
              <a:rPr lang="en-US" altLang="zh-CN" dirty="0"/>
              <a:t>cherry</a:t>
            </a:r>
            <a:r>
              <a:rPr lang="zh-CN" altLang="en-US" dirty="0"/>
              <a:t>、</a:t>
            </a:r>
            <a:r>
              <a:rPr lang="en-US" altLang="zh-CN" dirty="0"/>
              <a:t>digital </a:t>
            </a:r>
            <a:r>
              <a:rPr lang="zh-CN" altLang="en-US" dirty="0"/>
              <a:t>和信息在二维空间中的向量，该二维空间由附近的单词</a:t>
            </a:r>
            <a:r>
              <a:rPr lang="en-US" altLang="zh-CN" dirty="0"/>
              <a:t>computer </a:t>
            </a:r>
            <a:r>
              <a:rPr lang="zh-CN" altLang="en-US" dirty="0"/>
              <a:t>和</a:t>
            </a:r>
            <a:r>
              <a:rPr lang="en-US" altLang="zh-CN" dirty="0"/>
              <a:t>pie </a:t>
            </a:r>
            <a:r>
              <a:rPr lang="zh-CN" altLang="en-US" dirty="0"/>
              <a:t>的计数定义。</a:t>
            </a:r>
            <a:endParaRPr lang="en-US" altLang="zh-CN" dirty="0"/>
          </a:p>
          <a:p>
            <a:endParaRPr lang="en-US" altLang="zh-CN" dirty="0"/>
          </a:p>
          <a:p>
            <a:r>
              <a:rPr lang="zh-CN" altLang="en-US" dirty="0"/>
              <a:t> 请注意，数字和信息之间的角度小于樱桃和信息之间的角度。 当两个向量越相似时，余弦越大但夹角越小； 当两个向量之间的夹角最小 </a:t>
            </a:r>
            <a:r>
              <a:rPr lang="en-US" altLang="zh-CN" dirty="0"/>
              <a:t>(0°) </a:t>
            </a:r>
            <a:r>
              <a:rPr lang="zh-CN" altLang="en-US" dirty="0"/>
              <a:t>时，余弦最大 </a:t>
            </a:r>
            <a:r>
              <a:rPr lang="en-US" altLang="zh-CN" dirty="0"/>
              <a:t>(1)</a:t>
            </a:r>
            <a:r>
              <a:rPr lang="zh-CN" altLang="en-US" dirty="0"/>
              <a:t>； 所有其他角的余弦小于 </a:t>
            </a:r>
            <a:r>
              <a:rPr lang="en-US" altLang="zh-CN" dirty="0"/>
              <a:t>1</a:t>
            </a:r>
            <a:r>
              <a:rPr lang="zh-CN" altLang="en-US" dirty="0"/>
              <a:t>。</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27</a:t>
            </a:fld>
            <a:endParaRPr lang="zh-CN" altLang="en-US"/>
          </a:p>
        </p:txBody>
      </p:sp>
    </p:spTree>
    <p:extLst>
      <p:ext uri="{BB962C8B-B14F-4D97-AF65-F5344CB8AC3E}">
        <p14:creationId xmlns:p14="http://schemas.microsoft.com/office/powerpoint/2010/main" val="4136560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在这里，我们介绍 </a:t>
            </a:r>
            <a:r>
              <a:rPr lang="en-US" altLang="zh-CN" dirty="0" err="1"/>
              <a:t>tf-idf</a:t>
            </a:r>
            <a:r>
              <a:rPr lang="en-US" altLang="zh-CN" dirty="0"/>
              <a:t> </a:t>
            </a:r>
            <a:r>
              <a:rPr lang="zh-CN" altLang="en-US" dirty="0"/>
              <a:t>加权，一种在单词</a:t>
            </a:r>
            <a:r>
              <a:rPr lang="en-US" altLang="zh-CN" dirty="0"/>
              <a:t>-</a:t>
            </a:r>
            <a:r>
              <a:rPr lang="zh-CN" altLang="en-US" dirty="0"/>
              <a:t>文档矩阵中重新加权计数的常用方法。</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28</a:t>
            </a:fld>
            <a:endParaRPr lang="zh-CN" altLang="en-US"/>
          </a:p>
        </p:txBody>
      </p:sp>
    </p:spTree>
    <p:extLst>
      <p:ext uri="{BB962C8B-B14F-4D97-AF65-F5344CB8AC3E}">
        <p14:creationId xmlns:p14="http://schemas.microsoft.com/office/powerpoint/2010/main" val="2519134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我们一直使用的共现</a:t>
            </a:r>
            <a:r>
              <a:rPr lang="en-US" altLang="zh-CN" dirty="0"/>
              <a:t>-</a:t>
            </a:r>
            <a:r>
              <a:rPr lang="zh-CN" altLang="en-US" dirty="0"/>
              <a:t>矩阵 </a:t>
            </a:r>
            <a:r>
              <a:rPr lang="en-US" altLang="zh-CN" dirty="0"/>
              <a:t>co-</a:t>
            </a:r>
            <a:r>
              <a:rPr lang="en-US" altLang="zh-CN" dirty="0" err="1"/>
              <a:t>cocurrence</a:t>
            </a:r>
            <a:r>
              <a:rPr lang="zh-CN" altLang="en-US" dirty="0"/>
              <a:t>矩阵 通过单词与其他单词或文档的频率来表示每个单元格。</a:t>
            </a:r>
            <a:endParaRPr lang="en-US" altLang="zh-CN" dirty="0"/>
          </a:p>
          <a:p>
            <a:endParaRPr lang="en-US" altLang="zh-CN" dirty="0"/>
          </a:p>
          <a:p>
            <a:r>
              <a:rPr lang="zh-CN" altLang="en-US" dirty="0"/>
              <a:t>但是原始频率是非常偏斜的并且不是很具有辨别力。 </a:t>
            </a:r>
            <a:endParaRPr lang="en-US" altLang="zh-CN" dirty="0"/>
          </a:p>
          <a:p>
            <a:endParaRPr lang="en-US" altLang="zh-CN" dirty="0"/>
          </a:p>
          <a:p>
            <a:r>
              <a:rPr lang="zh-CN" altLang="en-US" dirty="0"/>
              <a:t>如果糖在杏附近出现很多，这是有用的信息。 </a:t>
            </a:r>
            <a:endParaRPr lang="en-US" altLang="zh-CN" dirty="0"/>
          </a:p>
          <a:p>
            <a:endParaRPr lang="en-US" altLang="zh-CN" dirty="0"/>
          </a:p>
          <a:p>
            <a:r>
              <a:rPr lang="zh-CN" altLang="en-US" dirty="0"/>
              <a:t>但是像 </a:t>
            </a:r>
            <a:r>
              <a:rPr lang="en-US" altLang="zh-CN" dirty="0"/>
              <a:t>the </a:t>
            </a:r>
            <a:r>
              <a:rPr lang="zh-CN" altLang="en-US" dirty="0"/>
              <a:t>或 </a:t>
            </a:r>
            <a:r>
              <a:rPr lang="en-US" altLang="zh-CN" dirty="0"/>
              <a:t>it </a:t>
            </a:r>
            <a:r>
              <a:rPr lang="zh-CN" altLang="en-US" dirty="0"/>
              <a:t>这样的词经常与各种词一起出现，并不能提供任何特定词的信息。</a:t>
            </a:r>
            <a:endParaRPr lang="en-US" altLang="zh-CN" dirty="0"/>
          </a:p>
          <a:p>
            <a:endParaRPr lang="en-US" altLang="zh-CN" dirty="0"/>
          </a:p>
          <a:p>
            <a:r>
              <a:rPr lang="zh-CN" altLang="en-US" dirty="0"/>
              <a:t>这有点自相矛盾。 我们如何平衡这两个相互冲突的约束？</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29</a:t>
            </a:fld>
            <a:endParaRPr lang="zh-CN" altLang="en-US"/>
          </a:p>
        </p:txBody>
      </p:sp>
    </p:spTree>
    <p:extLst>
      <p:ext uri="{BB962C8B-B14F-4D97-AF65-F5344CB8AC3E}">
        <p14:creationId xmlns:p14="http://schemas.microsoft.com/office/powerpoint/2010/main" val="120346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如何表示一个单词的含义？</a:t>
            </a:r>
            <a:endParaRPr kumimoji="1" lang="en-US" altLang="zh-CN" dirty="0"/>
          </a:p>
          <a:p>
            <a:endParaRPr kumimoji="1" lang="en-US" altLang="zh-CN" dirty="0"/>
          </a:p>
          <a:p>
            <a:r>
              <a:rPr kumimoji="1" lang="zh-CN" altLang="en-US" dirty="0"/>
              <a:t>从两种角度出发，</a:t>
            </a:r>
            <a:r>
              <a:rPr kumimoji="1" lang="en-US" altLang="zh-CN" dirty="0"/>
              <a:t>1.</a:t>
            </a:r>
            <a:r>
              <a:rPr kumimoji="1" lang="zh-CN" altLang="en-US" dirty="0"/>
              <a:t> 人类对单词的理解；</a:t>
            </a:r>
            <a:r>
              <a:rPr kumimoji="1" lang="en-US" altLang="zh-CN" dirty="0"/>
              <a:t>2.</a:t>
            </a:r>
            <a:r>
              <a:rPr kumimoji="1" lang="zh-CN" altLang="en-US" dirty="0"/>
              <a:t> 计算机对单词的理解。</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1036293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这个问题有两种常见的解决方案：</a:t>
            </a:r>
            <a:endParaRPr lang="en-US" altLang="zh-CN" dirty="0"/>
          </a:p>
          <a:p>
            <a:endParaRPr lang="en-US" altLang="zh-CN" dirty="0"/>
          </a:p>
          <a:p>
            <a:pPr marL="228600" indent="-228600">
              <a:buAutoNum type="arabicPeriod"/>
            </a:pPr>
            <a:r>
              <a:rPr lang="en-US" altLang="zh-CN" dirty="0"/>
              <a:t>tf-idf </a:t>
            </a:r>
            <a:r>
              <a:rPr lang="zh-CN" altLang="en-US" dirty="0"/>
              <a:t>算法，通常在维度是文档时使用，</a:t>
            </a:r>
            <a:r>
              <a:rPr lang="en-US" altLang="zh-CN" dirty="0"/>
              <a:t>Tf-idf </a:t>
            </a:r>
            <a:r>
              <a:rPr lang="zh-CN" altLang="en-US" dirty="0"/>
              <a:t>使用称为“逆文档频率”或“</a:t>
            </a:r>
            <a:r>
              <a:rPr lang="en-US" altLang="zh-CN" dirty="0" err="1"/>
              <a:t>idf</a:t>
            </a:r>
            <a:r>
              <a:rPr lang="en-US" altLang="zh-CN" dirty="0"/>
              <a:t>”</a:t>
            </a:r>
            <a:r>
              <a:rPr lang="zh-CN" altLang="en-US" dirty="0"/>
              <a:t>的特殊权重来降低诸如“</a:t>
            </a:r>
            <a:r>
              <a:rPr lang="en-US" altLang="zh-CN" dirty="0"/>
              <a:t>the”</a:t>
            </a:r>
            <a:r>
              <a:rPr lang="zh-CN" altLang="en-US" dirty="0"/>
              <a:t>或“</a:t>
            </a:r>
            <a:r>
              <a:rPr lang="en-US" altLang="zh-CN" dirty="0"/>
              <a:t>it”</a:t>
            </a:r>
            <a:r>
              <a:rPr lang="zh-CN" altLang="en-US" dirty="0"/>
              <a:t>之类的词的权重。</a:t>
            </a:r>
            <a:endParaRPr lang="en-US" altLang="zh-CN" dirty="0"/>
          </a:p>
          <a:p>
            <a:pPr marL="228600" indent="-228600">
              <a:buAutoNum type="arabicPeriod"/>
            </a:pPr>
            <a:r>
              <a:rPr lang="zh-CN" altLang="en-US" dirty="0"/>
              <a:t>基于逐点互信息的算法，或 </a:t>
            </a:r>
            <a:r>
              <a:rPr lang="en-US" altLang="zh-CN" dirty="0"/>
              <a:t>PMI</a:t>
            </a:r>
            <a:r>
              <a:rPr lang="zh-CN" altLang="en-US" dirty="0"/>
              <a:t>（通常在维度是单词时使用）。 </a:t>
            </a:r>
            <a:r>
              <a:rPr lang="en-US" altLang="zh-CN" dirty="0"/>
              <a:t>PMI </a:t>
            </a:r>
            <a:r>
              <a:rPr lang="zh-CN" altLang="en-US" dirty="0"/>
              <a:t>是一种统计度量，它将我们看到的概率与我们预期的概率进行比较。</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30</a:t>
            </a:fld>
            <a:endParaRPr lang="zh-CN" altLang="en-US"/>
          </a:p>
        </p:txBody>
      </p:sp>
    </p:spTree>
    <p:extLst>
      <p:ext uri="{BB962C8B-B14F-4D97-AF65-F5344CB8AC3E}">
        <p14:creationId xmlns:p14="http://schemas.microsoft.com/office/powerpoint/2010/main" val="1119191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tf-idf</a:t>
            </a:r>
            <a:r>
              <a:rPr lang="en-US" altLang="zh-CN" dirty="0"/>
              <a:t> </a:t>
            </a:r>
            <a:r>
              <a:rPr lang="zh-CN" altLang="en-US" dirty="0"/>
              <a:t>算法（这里的“</a:t>
            </a:r>
            <a:r>
              <a:rPr lang="en-US" altLang="zh-CN" dirty="0"/>
              <a:t>-”</a:t>
            </a:r>
            <a:r>
              <a:rPr lang="zh-CN" altLang="en-US" dirty="0"/>
              <a:t>是连字符，而不是减号）是两个项的乘积。</a:t>
            </a:r>
            <a:endParaRPr lang="en-US" altLang="zh-CN" dirty="0"/>
          </a:p>
          <a:p>
            <a:endParaRPr lang="en-US" altLang="zh-CN" dirty="0"/>
          </a:p>
          <a:p>
            <a:r>
              <a:rPr lang="zh-CN" altLang="en-US" dirty="0"/>
              <a:t>首先是词频</a:t>
            </a:r>
            <a:r>
              <a:rPr lang="en-US" altLang="zh-CN" dirty="0" err="1"/>
              <a:t>tf</a:t>
            </a:r>
            <a:r>
              <a:rPr lang="zh-CN" altLang="en-US" dirty="0"/>
              <a:t>：单词 </a:t>
            </a:r>
            <a:r>
              <a:rPr lang="en-US" altLang="zh-CN" dirty="0"/>
              <a:t>t </a:t>
            </a:r>
            <a:r>
              <a:rPr lang="zh-CN" altLang="en-US" dirty="0"/>
              <a:t>在文档 </a:t>
            </a:r>
            <a:r>
              <a:rPr lang="en-US" altLang="zh-CN" dirty="0"/>
              <a:t>d </a:t>
            </a:r>
            <a:r>
              <a:rPr lang="zh-CN" altLang="en-US" dirty="0"/>
              <a:t>中出现的频率。 我们可以只使用原始计数作为术语频率，但是更常见的是，我们通过使用频率的 </a:t>
            </a:r>
            <a:r>
              <a:rPr lang="en-US" altLang="zh-CN" dirty="0"/>
              <a:t>log </a:t>
            </a:r>
            <a:r>
              <a:rPr lang="zh-CN" altLang="en-US" dirty="0"/>
              <a:t>来稍微压缩原始频率。 为什么？</a:t>
            </a:r>
            <a:r>
              <a:rPr lang="zh-CN" altLang="en-US" b="1" dirty="0"/>
              <a:t>直觉是，在文档中出现 </a:t>
            </a:r>
            <a:r>
              <a:rPr lang="en-US" altLang="zh-CN" b="1" dirty="0"/>
              <a:t>100 </a:t>
            </a:r>
            <a:r>
              <a:rPr lang="zh-CN" altLang="en-US" b="1" dirty="0"/>
              <a:t>次的单词并不会使该单词与文档含义相关的可能性增加 </a:t>
            </a:r>
            <a:r>
              <a:rPr lang="en-US" altLang="zh-CN" b="1" dirty="0"/>
              <a:t>100 </a:t>
            </a:r>
            <a:r>
              <a:rPr lang="zh-CN" altLang="en-US" b="1" dirty="0"/>
              <a:t>倍。</a:t>
            </a:r>
            <a:r>
              <a:rPr lang="zh-CN" altLang="en-US" dirty="0"/>
              <a:t> 因为我们不能取 </a:t>
            </a:r>
            <a:r>
              <a:rPr lang="en-US" altLang="zh-CN" dirty="0"/>
              <a:t>0 </a:t>
            </a:r>
            <a:r>
              <a:rPr lang="zh-CN" altLang="en-US" dirty="0"/>
              <a:t>的 </a:t>
            </a:r>
            <a:r>
              <a:rPr lang="en-US" altLang="zh-CN" dirty="0"/>
              <a:t>log</a:t>
            </a:r>
            <a:r>
              <a:rPr lang="zh-CN" altLang="en-US" dirty="0"/>
              <a:t>，所以我们通常在 </a:t>
            </a:r>
            <a:r>
              <a:rPr lang="en-US" altLang="zh-CN" dirty="0"/>
              <a:t>count </a:t>
            </a:r>
            <a:r>
              <a:rPr lang="zh-CN" altLang="en-US" dirty="0"/>
              <a:t>中加 </a:t>
            </a:r>
            <a:r>
              <a:rPr lang="en-US" altLang="zh-CN" dirty="0"/>
              <a:t>1</a:t>
            </a:r>
            <a:r>
              <a:rPr lang="zh-CN" altLang="en-US" dirty="0"/>
              <a:t>。</a:t>
            </a:r>
            <a:endParaRPr lang="en-US" altLang="zh-CN" dirty="0"/>
          </a:p>
          <a:p>
            <a:endParaRPr lang="en-US" altLang="zh-CN" dirty="0"/>
          </a:p>
          <a:p>
            <a:r>
              <a:rPr lang="en-US" altLang="zh-CN" dirty="0" err="1">
                <a:solidFill>
                  <a:srgbClr val="000000"/>
                </a:solidFill>
                <a:effectLst/>
              </a:rPr>
              <a:t>tf-idf</a:t>
            </a:r>
            <a:r>
              <a:rPr lang="zh-CN" altLang="en-US" dirty="0">
                <a:solidFill>
                  <a:srgbClr val="000000"/>
                </a:solidFill>
                <a:effectLst/>
              </a:rPr>
              <a:t>的</a:t>
            </a:r>
            <a:r>
              <a:rPr lang="zh-CN" altLang="en-US" dirty="0"/>
              <a:t>第二个因素是文档频率</a:t>
            </a:r>
            <a:r>
              <a:rPr lang="en-US" altLang="zh-CN" dirty="0"/>
              <a:t>df</a:t>
            </a:r>
            <a:r>
              <a:rPr lang="zh-CN" altLang="en-US" dirty="0"/>
              <a:t>，</a:t>
            </a:r>
            <a:r>
              <a:rPr lang="zh-CN" altLang="en-US" dirty="0">
                <a:solidFill>
                  <a:srgbClr val="000000"/>
                </a:solidFill>
                <a:effectLst/>
              </a:rPr>
              <a:t>用于为仅出现在少数文档中的单词赋予更高的权重。</a:t>
            </a:r>
            <a:endParaRPr lang="en-US" altLang="zh-CN" dirty="0">
              <a:solidFill>
                <a:srgbClr val="000000"/>
              </a:solidFill>
              <a:effectLst/>
            </a:endParaRPr>
          </a:p>
          <a:p>
            <a:r>
              <a:rPr lang="zh-CN" altLang="en-US" dirty="0">
                <a:solidFill>
                  <a:srgbClr val="000000"/>
                </a:solidFill>
                <a:effectLst/>
              </a:rPr>
              <a:t>仅限于少数文档的术语有助于将这些文档与集合的其余部分区分开来；</a:t>
            </a:r>
            <a:endParaRPr lang="en-US" altLang="zh-CN" dirty="0">
              <a:solidFill>
                <a:srgbClr val="000000"/>
              </a:solidFill>
              <a:effectLst/>
            </a:endParaRPr>
          </a:p>
          <a:p>
            <a:r>
              <a:rPr lang="zh-CN" altLang="en-US" dirty="0">
                <a:solidFill>
                  <a:srgbClr val="000000"/>
                </a:solidFill>
                <a:effectLst/>
              </a:rPr>
              <a:t>在整个集合中经常出现的术语没有那么有用。术语 </a:t>
            </a:r>
            <a:r>
              <a:rPr lang="en-US" altLang="zh-CN" dirty="0">
                <a:solidFill>
                  <a:srgbClr val="000000"/>
                </a:solidFill>
                <a:effectLst/>
              </a:rPr>
              <a:t>t </a:t>
            </a:r>
            <a:r>
              <a:rPr lang="zh-CN" altLang="en-US" dirty="0">
                <a:solidFill>
                  <a:srgbClr val="000000"/>
                </a:solidFill>
                <a:effectLst/>
              </a:rPr>
              <a:t>的文档频率 </a:t>
            </a:r>
            <a:r>
              <a:rPr lang="en-US" altLang="zh-CN" dirty="0" err="1">
                <a:solidFill>
                  <a:srgbClr val="000000"/>
                </a:solidFill>
                <a:effectLst/>
              </a:rPr>
              <a:t>df_t</a:t>
            </a:r>
            <a:r>
              <a:rPr lang="en-US" altLang="zh-CN" dirty="0">
                <a:solidFill>
                  <a:srgbClr val="000000"/>
                </a:solidFill>
                <a:effectLst/>
              </a:rPr>
              <a:t> </a:t>
            </a:r>
            <a:r>
              <a:rPr lang="zh-CN" altLang="en-US" dirty="0">
                <a:solidFill>
                  <a:srgbClr val="000000"/>
                </a:solidFill>
                <a:effectLst/>
              </a:rPr>
              <a:t>是它出现的文档数。 </a:t>
            </a:r>
            <a:endParaRPr lang="en-US" altLang="zh-CN" dirty="0">
              <a:solidFill>
                <a:srgbClr val="000000"/>
              </a:solidFill>
              <a:effectLst/>
            </a:endParaRPr>
          </a:p>
          <a:p>
            <a:endParaRPr lang="en-US" altLang="zh-CN" dirty="0">
              <a:solidFill>
                <a:srgbClr val="000000"/>
              </a:solidFill>
              <a:effectLst/>
            </a:endParaRPr>
          </a:p>
          <a:p>
            <a:r>
              <a:rPr lang="zh-CN" altLang="en-US" dirty="0">
                <a:solidFill>
                  <a:srgbClr val="000000"/>
                </a:solidFill>
                <a:effectLst/>
              </a:rPr>
              <a:t>文档频率与集合频率不同，它是单词在任何文档的整个集合中出现的总次数。考虑在莎士比亚的 </a:t>
            </a:r>
            <a:r>
              <a:rPr lang="en-US" altLang="zh-CN" dirty="0">
                <a:solidFill>
                  <a:srgbClr val="000000"/>
                </a:solidFill>
                <a:effectLst/>
              </a:rPr>
              <a:t>37 </a:t>
            </a:r>
            <a:r>
              <a:rPr lang="zh-CN" altLang="en-US" dirty="0">
                <a:solidFill>
                  <a:srgbClr val="000000"/>
                </a:solidFill>
                <a:effectLst/>
              </a:rPr>
              <a:t>部戏剧作品集中，罗密欧和行动这两个词。这些词具有相同的集合频率（它们在所有戏剧中都出现了 </a:t>
            </a:r>
            <a:r>
              <a:rPr lang="en-US" altLang="zh-CN" dirty="0">
                <a:solidFill>
                  <a:srgbClr val="000000"/>
                </a:solidFill>
                <a:effectLst/>
              </a:rPr>
              <a:t>113 </a:t>
            </a:r>
            <a:r>
              <a:rPr lang="zh-CN" altLang="en-US" dirty="0">
                <a:solidFill>
                  <a:srgbClr val="000000"/>
                </a:solidFill>
                <a:effectLst/>
              </a:rPr>
              <a:t>次），但文档频率却非常不同，因为罗密欧只出现在单个戏剧中。</a:t>
            </a:r>
            <a:endParaRPr lang="en-US" altLang="zh-CN" dirty="0">
              <a:solidFill>
                <a:srgbClr val="000000"/>
              </a:solidFill>
              <a:effectLst/>
            </a:endParaRP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31</a:t>
            </a:fld>
            <a:endParaRPr lang="zh-CN" altLang="en-US"/>
          </a:p>
        </p:txBody>
      </p:sp>
    </p:spTree>
    <p:extLst>
      <p:ext uri="{BB962C8B-B14F-4D97-AF65-F5344CB8AC3E}">
        <p14:creationId xmlns:p14="http://schemas.microsoft.com/office/powerpoint/2010/main" val="819360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有了文档频率，我们就可以定义</a:t>
            </a:r>
            <a:r>
              <a:rPr lang="en-US" altLang="zh-CN" dirty="0" err="1"/>
              <a:t>idf</a:t>
            </a:r>
            <a:r>
              <a:rPr lang="en-US" altLang="zh-CN" dirty="0"/>
              <a:t> </a:t>
            </a:r>
            <a:r>
              <a:rPr lang="zh-CN" altLang="en-US" dirty="0"/>
              <a:t>逆文档频率</a:t>
            </a:r>
            <a:endParaRPr lang="en-US" altLang="zh-CN" dirty="0"/>
          </a:p>
          <a:p>
            <a:endParaRPr lang="en-US" altLang="zh-CN" dirty="0"/>
          </a:p>
          <a:p>
            <a:r>
              <a:rPr lang="zh-CN" altLang="en-US" dirty="0"/>
              <a:t>我们可以通过</a:t>
            </a:r>
            <a:r>
              <a:rPr lang="en-US" altLang="zh-CN" dirty="0" err="1"/>
              <a:t>idf</a:t>
            </a:r>
            <a:r>
              <a:rPr lang="zh-CN" altLang="en-US" dirty="0"/>
              <a:t>来强调像 </a:t>
            </a:r>
            <a:r>
              <a:rPr lang="en-US" altLang="zh-CN" dirty="0"/>
              <a:t>Romeo </a:t>
            </a:r>
            <a:r>
              <a:rPr lang="zh-CN" altLang="en-US" dirty="0"/>
              <a:t>这样的区分词。 </a:t>
            </a:r>
            <a:r>
              <a:rPr lang="en-US" altLang="zh-CN" dirty="0" err="1"/>
              <a:t>idf</a:t>
            </a:r>
            <a:r>
              <a:rPr lang="en-US" altLang="zh-CN" dirty="0"/>
              <a:t> </a:t>
            </a:r>
            <a:r>
              <a:rPr lang="zh-CN" altLang="en-US" dirty="0"/>
              <a:t>使用分数 </a:t>
            </a:r>
            <a:r>
              <a:rPr lang="en-US" altLang="zh-CN" dirty="0"/>
              <a:t>N/</a:t>
            </a:r>
            <a:r>
              <a:rPr lang="en-US" altLang="zh-CN" dirty="0" err="1"/>
              <a:t>dft</a:t>
            </a:r>
            <a:r>
              <a:rPr lang="en-US" altLang="zh-CN" dirty="0"/>
              <a:t> </a:t>
            </a:r>
            <a:r>
              <a:rPr lang="zh-CN" altLang="en-US" dirty="0"/>
              <a:t>定义，其中 </a:t>
            </a:r>
            <a:r>
              <a:rPr lang="en-US" altLang="zh-CN" dirty="0"/>
              <a:t>N </a:t>
            </a:r>
            <a:r>
              <a:rPr lang="zh-CN" altLang="en-US" dirty="0"/>
              <a:t>是集合中的文档总数，</a:t>
            </a:r>
            <a:r>
              <a:rPr lang="en-US" altLang="zh-CN" dirty="0" err="1"/>
              <a:t>dft</a:t>
            </a:r>
            <a:r>
              <a:rPr lang="en-US" altLang="zh-CN" dirty="0"/>
              <a:t> </a:t>
            </a:r>
            <a:r>
              <a:rPr lang="zh-CN" altLang="en-US" dirty="0"/>
              <a:t>是出现术语 </a:t>
            </a:r>
            <a:r>
              <a:rPr lang="en-US" altLang="zh-CN" dirty="0"/>
              <a:t>t </a:t>
            </a:r>
            <a:r>
              <a:rPr lang="zh-CN" altLang="en-US" dirty="0"/>
              <a:t>的文档数。</a:t>
            </a:r>
            <a:endParaRPr lang="en-US" altLang="zh-CN" dirty="0"/>
          </a:p>
          <a:p>
            <a:endParaRPr lang="en-US" altLang="zh-CN" dirty="0"/>
          </a:p>
          <a:p>
            <a:r>
              <a:rPr lang="zh-CN" altLang="en-US" dirty="0"/>
              <a:t>出现一个术语的文档越少，这个权重就越高。 最低权重 </a:t>
            </a:r>
            <a:r>
              <a:rPr lang="en-US" altLang="zh-CN" dirty="0"/>
              <a:t>1 </a:t>
            </a:r>
            <a:r>
              <a:rPr lang="zh-CN" altLang="en-US" dirty="0"/>
              <a:t>分配给所有文档中出现的术语。 由于许多集合中有大量文档，因此通常也使用 </a:t>
            </a:r>
            <a:r>
              <a:rPr lang="en-US" altLang="zh-CN" dirty="0"/>
              <a:t>log </a:t>
            </a:r>
            <a:r>
              <a:rPr lang="zh-CN" altLang="en-US" dirty="0"/>
              <a:t>函数来压缩此度量。</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32</a:t>
            </a:fld>
            <a:endParaRPr lang="zh-CN" altLang="en-US"/>
          </a:p>
        </p:txBody>
      </p:sp>
    </p:spTree>
    <p:extLst>
      <p:ext uri="{BB962C8B-B14F-4D97-AF65-F5344CB8AC3E}">
        <p14:creationId xmlns:p14="http://schemas.microsoft.com/office/powerpoint/2010/main" val="2416463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通常很清楚什么是文件：</a:t>
            </a:r>
            <a:endParaRPr lang="en-US" altLang="zh-CN" dirty="0"/>
          </a:p>
          <a:p>
            <a:endParaRPr lang="en-US" altLang="zh-CN" dirty="0"/>
          </a:p>
          <a:p>
            <a:pPr marL="228600" indent="-228600">
              <a:buAutoNum type="arabicPeriod"/>
            </a:pPr>
            <a:r>
              <a:rPr lang="zh-CN" altLang="en-US" dirty="0"/>
              <a:t>在莎士比亚文集中，我们会使用戏剧；</a:t>
            </a:r>
            <a:endParaRPr lang="en-US" altLang="zh-CN" dirty="0"/>
          </a:p>
          <a:p>
            <a:pPr marL="228600" indent="-228600">
              <a:buAutoNum type="arabicPeriod"/>
            </a:pPr>
            <a:r>
              <a:rPr lang="zh-CN" altLang="en-US" dirty="0"/>
              <a:t>在处理像维基百科这样的百科全书文章集合时，该文档是一个维基百科页面；</a:t>
            </a:r>
            <a:endParaRPr lang="en-US" altLang="zh-CN" dirty="0"/>
          </a:p>
          <a:p>
            <a:pPr marL="228600" indent="-228600">
              <a:buAutoNum type="arabicPeriod"/>
            </a:pPr>
            <a:r>
              <a:rPr lang="zh-CN" altLang="en-US" dirty="0"/>
              <a:t>在处理报纸文章时，文档是单篇文章。 但是为了计算 </a:t>
            </a:r>
            <a:r>
              <a:rPr lang="en-US" altLang="zh-CN" dirty="0" err="1"/>
              <a:t>idf</a:t>
            </a:r>
            <a:r>
              <a:rPr lang="zh-CN" altLang="en-US" dirty="0"/>
              <a:t>，您可能需要自己将语料库分解为文档。</a:t>
            </a:r>
            <a:endParaRPr lang="en-US" altLang="zh-CN" dirty="0"/>
          </a:p>
          <a:p>
            <a:pPr marL="228600" indent="-228600">
              <a:buAutoNum type="arabicPeriod"/>
            </a:pPr>
            <a:r>
              <a:rPr lang="zh-CN" altLang="en-US" dirty="0"/>
              <a:t>因为这些文件可以是任何东西，所以它们不必是原始文件。 </a:t>
            </a:r>
            <a:endParaRPr lang="en-US" altLang="zh-CN" dirty="0"/>
          </a:p>
          <a:p>
            <a:pPr marL="228600" indent="-228600">
              <a:buAutoNum type="arabicPeriod"/>
            </a:pPr>
            <a:r>
              <a:rPr lang="zh-CN" altLang="en-US" dirty="0"/>
              <a:t>例如，我们经常将每个段落视为一个文档，这让我们可以计算 </a:t>
            </a:r>
            <a:r>
              <a:rPr lang="en-US" altLang="zh-CN" dirty="0"/>
              <a:t>tf-idf </a:t>
            </a:r>
            <a:r>
              <a:rPr lang="zh-CN" altLang="en-US" dirty="0"/>
              <a:t>值，即使我们在处理单个文档（例如一本书）时也是如此。</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33</a:t>
            </a:fld>
            <a:endParaRPr lang="zh-CN" altLang="en-US"/>
          </a:p>
        </p:txBody>
      </p:sp>
    </p:spTree>
    <p:extLst>
      <p:ext uri="{BB962C8B-B14F-4D97-AF65-F5344CB8AC3E}">
        <p14:creationId xmlns:p14="http://schemas.microsoft.com/office/powerpoint/2010/main" val="1760786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逐点互信息：事件 </a:t>
            </a:r>
            <a:r>
              <a:rPr lang="en-US" altLang="zh-CN" dirty="0"/>
              <a:t>x </a:t>
            </a:r>
            <a:r>
              <a:rPr lang="zh-CN" altLang="en-US" dirty="0"/>
              <a:t>和 </a:t>
            </a:r>
            <a:r>
              <a:rPr lang="en-US" altLang="zh-CN" dirty="0"/>
              <a:t>y </a:t>
            </a:r>
            <a:r>
              <a:rPr lang="zh-CN" altLang="en-US" dirty="0"/>
              <a:t>是否比独立事件更多地同时发生？</a:t>
            </a:r>
            <a:endParaRPr lang="en-US" altLang="zh-CN" dirty="0"/>
          </a:p>
          <a:p>
            <a:endParaRPr lang="en-US" altLang="zh-CN" dirty="0"/>
          </a:p>
          <a:p>
            <a:r>
              <a:rPr lang="zh-CN" altLang="en-US" dirty="0"/>
              <a:t>在</a:t>
            </a:r>
            <a:r>
              <a:rPr lang="en-US" altLang="zh-CN" dirty="0"/>
              <a:t>NLP</a:t>
            </a:r>
            <a:r>
              <a:rPr lang="zh-CN" altLang="en-US" dirty="0"/>
              <a:t>里面，</a:t>
            </a:r>
            <a:r>
              <a:rPr lang="en-US" altLang="zh-CN" dirty="0"/>
              <a:t>PMI</a:t>
            </a:r>
            <a:r>
              <a:rPr lang="zh-CN" altLang="en-US" dirty="0"/>
              <a:t>的含义是单词 </a:t>
            </a:r>
            <a:r>
              <a:rPr lang="en-US" altLang="zh-CN" dirty="0"/>
              <a:t>x </a:t>
            </a:r>
            <a:r>
              <a:rPr lang="zh-CN" altLang="en-US" dirty="0"/>
              <a:t>和 </a:t>
            </a:r>
            <a:r>
              <a:rPr lang="en-US" altLang="zh-CN" dirty="0"/>
              <a:t>y </a:t>
            </a:r>
            <a:r>
              <a:rPr lang="zh-CN" altLang="en-US" dirty="0"/>
              <a:t>是否比它们独立时更多地同时出现？</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34</a:t>
            </a:fld>
            <a:endParaRPr lang="zh-CN" altLang="en-US"/>
          </a:p>
        </p:txBody>
      </p:sp>
    </p:spTree>
    <p:extLst>
      <p:ext uri="{BB962C8B-B14F-4D97-AF65-F5344CB8AC3E}">
        <p14:creationId xmlns:p14="http://schemas.microsoft.com/office/powerpoint/2010/main" val="3437523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PMI </a:t>
            </a:r>
            <a:r>
              <a:rPr lang="zh-CN" altLang="en-US" dirty="0"/>
              <a:t>范围从 </a:t>
            </a:r>
            <a:r>
              <a:rPr lang="en-US" altLang="zh-CN" dirty="0"/>
              <a:t>-∞ “</a:t>
            </a:r>
            <a:r>
              <a:rPr lang="zh-CN" altLang="en-US" dirty="0"/>
              <a:t>到” </a:t>
            </a:r>
            <a:r>
              <a:rPr lang="en-US" altLang="zh-CN" dirty="0"/>
              <a:t>-∞</a:t>
            </a:r>
          </a:p>
          <a:p>
            <a:pPr marL="228600" indent="-228600">
              <a:buAutoNum type="arabicPeriod"/>
            </a:pPr>
            <a:r>
              <a:rPr lang="zh-CN" altLang="en-US" dirty="0"/>
              <a:t>但是负值是有问题的</a:t>
            </a:r>
            <a:r>
              <a:rPr lang="en-US" altLang="zh-CN" dirty="0"/>
              <a:t>: </a:t>
            </a:r>
            <a:r>
              <a:rPr lang="zh-CN" altLang="en-US" dirty="0"/>
              <a:t>事情同时发生的几率比我们预期的要少没有庞大的语料库是不可靠的想象一下𝑤</a:t>
            </a:r>
            <a:r>
              <a:rPr lang="en-US" altLang="zh-CN" dirty="0"/>
              <a:t>_1 </a:t>
            </a:r>
            <a:r>
              <a:rPr lang="zh-CN" altLang="en-US" dirty="0"/>
              <a:t>和𝑤</a:t>
            </a:r>
            <a:r>
              <a:rPr lang="en-US" altLang="zh-CN" dirty="0"/>
              <a:t>_2</a:t>
            </a:r>
            <a:r>
              <a:rPr lang="zh-CN" altLang="en-US" dirty="0"/>
              <a:t>，它们的概率各为 </a:t>
            </a:r>
            <a:r>
              <a:rPr lang="en-US" altLang="zh-CN" dirty="0"/>
              <a:t>10^(−6)</a:t>
            </a:r>
            <a:r>
              <a:rPr lang="zh-CN" altLang="en-US" dirty="0"/>
              <a:t>很难确定 𝑝</a:t>
            </a:r>
            <a:r>
              <a:rPr lang="en-US" altLang="zh-CN" dirty="0"/>
              <a:t>(</a:t>
            </a:r>
            <a:r>
              <a:rPr lang="zh-CN" altLang="en-US" dirty="0"/>
              <a:t>𝑤</a:t>
            </a:r>
            <a:r>
              <a:rPr lang="en-US" altLang="zh-CN" dirty="0"/>
              <a:t>_1,</a:t>
            </a:r>
            <a:r>
              <a:rPr lang="zh-CN" altLang="en-US" dirty="0"/>
              <a:t>𝑤</a:t>
            </a:r>
            <a:r>
              <a:rPr lang="en-US" altLang="zh-CN" dirty="0"/>
              <a:t>_2) </a:t>
            </a:r>
            <a:r>
              <a:rPr lang="zh-CN" altLang="en-US" dirty="0"/>
              <a:t>与 </a:t>
            </a:r>
            <a:r>
              <a:rPr lang="en-US" altLang="zh-CN" dirty="0"/>
              <a:t>10^(−12) </a:t>
            </a:r>
            <a:r>
              <a:rPr lang="zh-CN" altLang="en-US" dirty="0"/>
              <a:t>显着不同</a:t>
            </a:r>
            <a:endParaRPr lang="en-US" altLang="zh-CN" dirty="0"/>
          </a:p>
          <a:p>
            <a:pPr marL="228600" indent="-228600">
              <a:buAutoNum type="arabicPeriod"/>
            </a:pPr>
            <a:r>
              <a:rPr lang="zh-CN" altLang="en-US" dirty="0"/>
              <a:t>我们只需将负 </a:t>
            </a:r>
            <a:r>
              <a:rPr lang="en-US" altLang="zh-CN" dirty="0"/>
              <a:t>PMI </a:t>
            </a:r>
            <a:r>
              <a:rPr lang="zh-CN" altLang="en-US" dirty="0"/>
              <a:t>值替换为 </a:t>
            </a:r>
            <a:r>
              <a:rPr lang="en-US" altLang="zh-CN" dirty="0"/>
              <a:t>0</a:t>
            </a:r>
          </a:p>
          <a:p>
            <a:pPr marL="228600" indent="-228600">
              <a:buAutoNum type="arabicPeriod"/>
            </a:pPr>
            <a:r>
              <a:rPr lang="en-US" altLang="zh-CN" dirty="0"/>
              <a:t>word1 </a:t>
            </a:r>
            <a:r>
              <a:rPr lang="zh-CN" altLang="en-US" dirty="0"/>
              <a:t>和 </a:t>
            </a:r>
            <a:r>
              <a:rPr lang="en-US" altLang="zh-CN" dirty="0"/>
              <a:t>word2 </a:t>
            </a:r>
            <a:r>
              <a:rPr lang="zh-CN" altLang="en-US" dirty="0"/>
              <a:t>之间的正 </a:t>
            </a:r>
            <a:r>
              <a:rPr lang="en-US" altLang="zh-CN" dirty="0"/>
              <a:t>PMI (PPMI)</a:t>
            </a:r>
            <a:r>
              <a:rPr lang="zh-CN" altLang="en-US" dirty="0"/>
              <a:t>：</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35</a:t>
            </a:fld>
            <a:endParaRPr lang="zh-CN" altLang="en-US"/>
          </a:p>
        </p:txBody>
      </p:sp>
    </p:spTree>
    <p:extLst>
      <p:ext uri="{BB962C8B-B14F-4D97-AF65-F5344CB8AC3E}">
        <p14:creationId xmlns:p14="http://schemas.microsoft.com/office/powerpoint/2010/main" val="2252396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36</a:t>
            </a:fld>
            <a:endParaRPr lang="zh-CN" altLang="en-US"/>
          </a:p>
        </p:txBody>
      </p:sp>
    </p:spTree>
    <p:extLst>
      <p:ext uri="{BB962C8B-B14F-4D97-AF65-F5344CB8AC3E}">
        <p14:creationId xmlns:p14="http://schemas.microsoft.com/office/powerpoint/2010/main" val="2483649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strawberry digital information p(context)</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37</a:t>
            </a:fld>
            <a:endParaRPr lang="zh-CN" altLang="en-US"/>
          </a:p>
        </p:txBody>
      </p:sp>
    </p:spTree>
    <p:extLst>
      <p:ext uri="{BB962C8B-B14F-4D97-AF65-F5344CB8AC3E}">
        <p14:creationId xmlns:p14="http://schemas.microsoft.com/office/powerpoint/2010/main" val="4182315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40</a:t>
            </a:fld>
            <a:endParaRPr lang="zh-CN" altLang="en-US"/>
          </a:p>
        </p:txBody>
      </p:sp>
    </p:spTree>
    <p:extLst>
      <p:ext uri="{BB962C8B-B14F-4D97-AF65-F5344CB8AC3E}">
        <p14:creationId xmlns:p14="http://schemas.microsoft.com/office/powerpoint/2010/main" val="4045952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74151"/>
                </a:solidFill>
                <a:effectLst/>
                <a:latin typeface="Söhne"/>
              </a:rPr>
              <a:t>布尔诺理工大学（</a:t>
            </a:r>
            <a:r>
              <a:rPr lang="en-US" b="0" i="0" dirty="0">
                <a:solidFill>
                  <a:srgbClr val="374151"/>
                </a:solidFill>
                <a:effectLst/>
                <a:latin typeface="Söhne"/>
              </a:rPr>
              <a:t>Brno University of Technology）</a:t>
            </a:r>
            <a:r>
              <a:rPr lang="zh-CN" altLang="en-US" b="0" i="0" dirty="0">
                <a:solidFill>
                  <a:srgbClr val="374151"/>
                </a:solidFill>
                <a:effectLst/>
                <a:latin typeface="Söhne"/>
              </a:rPr>
              <a:t>是捷克共和国最大的技术大学之一，位于捷克第二大城市布尔诺。该大学成立于</a:t>
            </a:r>
            <a:r>
              <a:rPr lang="en-US" altLang="zh-CN" b="0" i="0" dirty="0">
                <a:solidFill>
                  <a:srgbClr val="374151"/>
                </a:solidFill>
                <a:effectLst/>
                <a:latin typeface="Söhne"/>
              </a:rPr>
              <a:t>1899</a:t>
            </a:r>
            <a:r>
              <a:rPr lang="zh-CN" altLang="en-US" b="0" i="0" dirty="0">
                <a:solidFill>
                  <a:srgbClr val="374151"/>
                </a:solidFill>
                <a:effectLst/>
                <a:latin typeface="Söhne"/>
              </a:rPr>
              <a:t>年，至今已有超过</a:t>
            </a:r>
            <a:r>
              <a:rPr lang="en-US" altLang="zh-CN" b="0" i="0" dirty="0">
                <a:solidFill>
                  <a:srgbClr val="374151"/>
                </a:solidFill>
                <a:effectLst/>
                <a:latin typeface="Söhne"/>
              </a:rPr>
              <a:t>120</a:t>
            </a:r>
            <a:r>
              <a:rPr lang="zh-CN" altLang="en-US" b="0" i="0" dirty="0">
                <a:solidFill>
                  <a:srgbClr val="374151"/>
                </a:solidFill>
                <a:effectLst/>
                <a:latin typeface="Söhne"/>
              </a:rPr>
              <a:t>年的历史。它由八个学院组成，涵盖了各种工程、科学和信息技术学科，提供本科、硕士和博士课程。该大学还有一系列科研中心和实验室，与国内外众多高校和研究机构合作开展科研项目。</a:t>
            </a:r>
            <a:endParaRPr lang="en-US" altLang="zh-CN" b="0" i="0" dirty="0">
              <a:solidFill>
                <a:srgbClr val="374151"/>
              </a:solidFill>
              <a:effectLst/>
              <a:latin typeface="Söhne"/>
            </a:endParaRPr>
          </a:p>
          <a:p>
            <a:endParaRPr lang="en-US" b="0" i="0" dirty="0">
              <a:solidFill>
                <a:srgbClr val="374151"/>
              </a:solidFill>
              <a:effectLst/>
              <a:latin typeface="Söhne"/>
            </a:endParaRPr>
          </a:p>
          <a:p>
            <a:r>
              <a:rPr lang="en-US" b="0" i="0" dirty="0">
                <a:solidFill>
                  <a:srgbClr val="374151"/>
                </a:solidFill>
                <a:effectLst/>
                <a:latin typeface="Söhne"/>
              </a:rPr>
              <a:t>Czech Institute of Informatics, Robotics and Cybernetics </a:t>
            </a:r>
            <a:r>
              <a:rPr lang="zh-CN" altLang="en-US" b="0" i="0" dirty="0">
                <a:solidFill>
                  <a:srgbClr val="374151"/>
                </a:solidFill>
                <a:effectLst/>
                <a:latin typeface="Söhne"/>
              </a:rPr>
              <a:t>的中文翻译为“捷克信息学、机器人技术和控制论研究所”，简称“</a:t>
            </a:r>
            <a:r>
              <a:rPr lang="en-US" b="0" i="0" dirty="0">
                <a:solidFill>
                  <a:srgbClr val="374151"/>
                </a:solidFill>
                <a:effectLst/>
                <a:latin typeface="Söhne"/>
              </a:rPr>
              <a:t>CIIRC”。</a:t>
            </a:r>
            <a:r>
              <a:rPr lang="zh-CN" altLang="en-US" b="0" i="0" dirty="0">
                <a:solidFill>
                  <a:srgbClr val="374151"/>
                </a:solidFill>
                <a:effectLst/>
                <a:latin typeface="Söhne"/>
              </a:rPr>
              <a:t>该研究所隶属于捷克理工大学，成立于</a:t>
            </a:r>
            <a:r>
              <a:rPr lang="en-US" altLang="zh-CN" b="0" i="0" dirty="0">
                <a:solidFill>
                  <a:srgbClr val="374151"/>
                </a:solidFill>
                <a:effectLst/>
                <a:latin typeface="Söhne"/>
              </a:rPr>
              <a:t>2013</a:t>
            </a:r>
            <a:r>
              <a:rPr lang="zh-CN" altLang="en-US" b="0" i="0" dirty="0">
                <a:solidFill>
                  <a:srgbClr val="374151"/>
                </a:solidFill>
                <a:effectLst/>
                <a:latin typeface="Söhne"/>
              </a:rPr>
              <a:t>年，旨在推动信息学、机器人技术和控制论领域的研究和发展。</a:t>
            </a:r>
            <a:endParaRPr lang="en-US" altLang="zh-CN" b="0" i="0" dirty="0">
              <a:solidFill>
                <a:srgbClr val="374151"/>
              </a:solidFill>
              <a:effectLst/>
              <a:latin typeface="Söhne"/>
            </a:endParaRPr>
          </a:p>
          <a:p>
            <a:endParaRPr lang="en-US" b="0" i="0" dirty="0">
              <a:solidFill>
                <a:srgbClr val="374151"/>
              </a:solidFill>
              <a:effectLst/>
              <a:latin typeface="Söhne"/>
            </a:endParaRPr>
          </a:p>
          <a:p>
            <a:pPr algn="l"/>
            <a:r>
              <a:rPr lang="en-US" b="0" i="0" dirty="0">
                <a:solidFill>
                  <a:srgbClr val="374151"/>
                </a:solidFill>
                <a:effectLst/>
                <a:latin typeface="Söhne"/>
              </a:rPr>
              <a:t>fastText</a:t>
            </a:r>
            <a:r>
              <a:rPr lang="zh-CN" altLang="en-US" b="0" i="0" dirty="0">
                <a:solidFill>
                  <a:srgbClr val="374151"/>
                </a:solidFill>
                <a:effectLst/>
                <a:latin typeface="Söhne"/>
              </a:rPr>
              <a:t>是一种用于自然语言处理（</a:t>
            </a:r>
            <a:r>
              <a:rPr lang="en-US" b="0" i="0" dirty="0">
                <a:solidFill>
                  <a:srgbClr val="374151"/>
                </a:solidFill>
                <a:effectLst/>
                <a:latin typeface="Söhne"/>
              </a:rPr>
              <a:t>NLP）</a:t>
            </a:r>
            <a:r>
              <a:rPr lang="zh-CN" altLang="en-US" b="0" i="0" dirty="0">
                <a:solidFill>
                  <a:srgbClr val="374151"/>
                </a:solidFill>
                <a:effectLst/>
                <a:latin typeface="Söhne"/>
              </a:rPr>
              <a:t>的开源库，由</a:t>
            </a:r>
            <a:r>
              <a:rPr lang="en-US" b="0" i="0" dirty="0">
                <a:solidFill>
                  <a:srgbClr val="374151"/>
                </a:solidFill>
                <a:effectLst/>
                <a:latin typeface="Söhne"/>
              </a:rPr>
              <a:t>Facebook</a:t>
            </a:r>
            <a:r>
              <a:rPr lang="zh-CN" altLang="en-US" b="0" i="0" dirty="0">
                <a:solidFill>
                  <a:srgbClr val="374151"/>
                </a:solidFill>
                <a:effectLst/>
                <a:latin typeface="Söhne"/>
              </a:rPr>
              <a:t>的研究团队于</a:t>
            </a:r>
            <a:r>
              <a:rPr lang="en-US" altLang="zh-CN" b="0" i="0" dirty="0">
                <a:solidFill>
                  <a:srgbClr val="374151"/>
                </a:solidFill>
                <a:effectLst/>
                <a:latin typeface="Söhne"/>
              </a:rPr>
              <a:t>2016</a:t>
            </a:r>
            <a:r>
              <a:rPr lang="zh-CN" altLang="en-US" b="0" i="0" dirty="0">
                <a:solidFill>
                  <a:srgbClr val="374151"/>
                </a:solidFill>
                <a:effectLst/>
                <a:latin typeface="Söhne"/>
              </a:rPr>
              <a:t>年推出。</a:t>
            </a:r>
            <a:r>
              <a:rPr lang="en-US" b="0" i="0" dirty="0">
                <a:solidFill>
                  <a:srgbClr val="374151"/>
                </a:solidFill>
                <a:effectLst/>
                <a:latin typeface="Söhne"/>
              </a:rPr>
              <a:t>fastText</a:t>
            </a:r>
            <a:r>
              <a:rPr lang="zh-CN" altLang="en-US" b="0" i="0" dirty="0">
                <a:solidFill>
                  <a:srgbClr val="374151"/>
                </a:solidFill>
                <a:effectLst/>
                <a:latin typeface="Söhne"/>
              </a:rPr>
              <a:t>不仅可以进行文本分类、情感分析和语言识别等常见的</a:t>
            </a:r>
            <a:r>
              <a:rPr lang="en-US" b="0" i="0" dirty="0">
                <a:solidFill>
                  <a:srgbClr val="374151"/>
                </a:solidFill>
                <a:effectLst/>
                <a:latin typeface="Söhne"/>
              </a:rPr>
              <a:t>NLP</a:t>
            </a:r>
            <a:r>
              <a:rPr lang="zh-CN" altLang="en-US" b="0" i="0" dirty="0">
                <a:solidFill>
                  <a:srgbClr val="374151"/>
                </a:solidFill>
                <a:effectLst/>
                <a:latin typeface="Söhne"/>
              </a:rPr>
              <a:t>任务，还能够进行词嵌入（</a:t>
            </a:r>
            <a:r>
              <a:rPr lang="en-US" b="0" i="0" dirty="0">
                <a:solidFill>
                  <a:srgbClr val="374151"/>
                </a:solidFill>
                <a:effectLst/>
                <a:latin typeface="Söhne"/>
              </a:rPr>
              <a:t>word embedding）</a:t>
            </a:r>
            <a:r>
              <a:rPr lang="zh-CN" altLang="en-US" b="0" i="0" dirty="0">
                <a:solidFill>
                  <a:srgbClr val="374151"/>
                </a:solidFill>
                <a:effectLst/>
                <a:latin typeface="Söhne"/>
              </a:rPr>
              <a:t>的训练和使用。</a:t>
            </a:r>
            <a:r>
              <a:rPr lang="en-US" b="0" i="0" dirty="0">
                <a:solidFill>
                  <a:srgbClr val="374151"/>
                </a:solidFill>
                <a:effectLst/>
                <a:latin typeface="Söhne"/>
              </a:rPr>
              <a:t>fastText</a:t>
            </a:r>
            <a:r>
              <a:rPr lang="zh-CN" altLang="en-US" b="0" i="0" dirty="0">
                <a:solidFill>
                  <a:srgbClr val="374151"/>
                </a:solidFill>
                <a:effectLst/>
                <a:latin typeface="Söhne"/>
              </a:rPr>
              <a:t>使用基于字符级别的</a:t>
            </a:r>
            <a:r>
              <a:rPr lang="en-US" b="0" i="0" dirty="0">
                <a:solidFill>
                  <a:srgbClr val="374151"/>
                </a:solidFill>
                <a:effectLst/>
                <a:latin typeface="Söhne"/>
              </a:rPr>
              <a:t>n-gram</a:t>
            </a:r>
            <a:r>
              <a:rPr lang="zh-CN" altLang="en-US" b="0" i="0" dirty="0">
                <a:solidFill>
                  <a:srgbClr val="374151"/>
                </a:solidFill>
                <a:effectLst/>
                <a:latin typeface="Söhne"/>
              </a:rPr>
              <a:t>方法，将每个单词表示为一个字符级别</a:t>
            </a:r>
            <a:r>
              <a:rPr lang="en-US" b="0" i="0" dirty="0">
                <a:solidFill>
                  <a:srgbClr val="374151"/>
                </a:solidFill>
                <a:effectLst/>
                <a:latin typeface="Söhne"/>
              </a:rPr>
              <a:t>n-gram</a:t>
            </a:r>
            <a:r>
              <a:rPr lang="zh-CN" altLang="en-US" b="0" i="0" dirty="0">
                <a:solidFill>
                  <a:srgbClr val="374151"/>
                </a:solidFill>
                <a:effectLst/>
                <a:latin typeface="Söhne"/>
              </a:rPr>
              <a:t>的集合，并使用这些</a:t>
            </a:r>
            <a:r>
              <a:rPr lang="en-US" b="0" i="0" dirty="0">
                <a:solidFill>
                  <a:srgbClr val="374151"/>
                </a:solidFill>
                <a:effectLst/>
                <a:latin typeface="Söhne"/>
              </a:rPr>
              <a:t>n-gram</a:t>
            </a:r>
            <a:r>
              <a:rPr lang="zh-CN" altLang="en-US" b="0" i="0" dirty="0">
                <a:solidFill>
                  <a:srgbClr val="374151"/>
                </a:solidFill>
                <a:effectLst/>
                <a:latin typeface="Söhne"/>
              </a:rPr>
              <a:t>来训练模型。这种方法可以在处理未出现过的单词时提供更好的表现，同时也可以更好地捕捉单词中的上下文信息。</a:t>
            </a:r>
          </a:p>
          <a:p>
            <a:pPr algn="l"/>
            <a:r>
              <a:rPr lang="zh-CN" altLang="en-US" b="0" i="0" dirty="0">
                <a:solidFill>
                  <a:srgbClr val="374151"/>
                </a:solidFill>
                <a:effectLst/>
                <a:latin typeface="Söhne"/>
              </a:rPr>
              <a:t>在文本分类方面，</a:t>
            </a:r>
            <a:r>
              <a:rPr lang="en-US" b="0" i="0" dirty="0">
                <a:solidFill>
                  <a:srgbClr val="374151"/>
                </a:solidFill>
                <a:effectLst/>
                <a:latin typeface="Söhne"/>
              </a:rPr>
              <a:t>fastText</a:t>
            </a:r>
            <a:r>
              <a:rPr lang="zh-CN" altLang="en-US" b="0" i="0" dirty="0">
                <a:solidFill>
                  <a:srgbClr val="374151"/>
                </a:solidFill>
                <a:effectLst/>
                <a:latin typeface="Söhne"/>
              </a:rPr>
              <a:t>可以训练一个多分类器，将输入的文本划分为多个类别，如新闻分类、情感分析和垃圾邮件过滤等任务。</a:t>
            </a:r>
            <a:r>
              <a:rPr lang="en-US" b="0" i="0" dirty="0">
                <a:solidFill>
                  <a:srgbClr val="374151"/>
                </a:solidFill>
                <a:effectLst/>
                <a:latin typeface="Söhne"/>
              </a:rPr>
              <a:t>fastText</a:t>
            </a:r>
            <a:r>
              <a:rPr lang="zh-CN" altLang="en-US" b="0" i="0" dirty="0">
                <a:solidFill>
                  <a:srgbClr val="374151"/>
                </a:solidFill>
                <a:effectLst/>
                <a:latin typeface="Söhne"/>
              </a:rPr>
              <a:t>还支持进行超参数调整，如学习率、正则化和</a:t>
            </a:r>
            <a:r>
              <a:rPr lang="en-US" b="0" i="0" dirty="0">
                <a:solidFill>
                  <a:srgbClr val="374151"/>
                </a:solidFill>
                <a:effectLst/>
                <a:latin typeface="Söhne"/>
              </a:rPr>
              <a:t>n-gram</a:t>
            </a:r>
            <a:r>
              <a:rPr lang="zh-CN" altLang="en-US" b="0" i="0" dirty="0">
                <a:solidFill>
                  <a:srgbClr val="374151"/>
                </a:solidFill>
                <a:effectLst/>
                <a:latin typeface="Söhne"/>
              </a:rPr>
              <a:t>大小等，以提高模型的性能。 </a:t>
            </a:r>
            <a:r>
              <a:rPr lang="en-US" b="0" i="0" dirty="0">
                <a:solidFill>
                  <a:srgbClr val="374151"/>
                </a:solidFill>
                <a:effectLst/>
                <a:latin typeface="Söhne"/>
              </a:rPr>
              <a:t>fastText</a:t>
            </a:r>
            <a:r>
              <a:rPr lang="zh-CN" altLang="en-US" b="0" i="0" dirty="0">
                <a:solidFill>
                  <a:srgbClr val="374151"/>
                </a:solidFill>
                <a:effectLst/>
                <a:latin typeface="Söhne"/>
              </a:rPr>
              <a:t>的优势在于其速度快、准确性高和易于使用，尤其适合处理大规模的文本数据。它已经被广泛应用于各种</a:t>
            </a:r>
            <a:r>
              <a:rPr lang="en-US" b="0" i="0" dirty="0">
                <a:solidFill>
                  <a:srgbClr val="374151"/>
                </a:solidFill>
                <a:effectLst/>
                <a:latin typeface="Söhne"/>
              </a:rPr>
              <a:t>NLP</a:t>
            </a:r>
            <a:r>
              <a:rPr lang="zh-CN" altLang="en-US" b="0" i="0" dirty="0">
                <a:solidFill>
                  <a:srgbClr val="374151"/>
                </a:solidFill>
                <a:effectLst/>
                <a:latin typeface="Söhne"/>
              </a:rPr>
              <a:t>任务和应用程序中，包括机器翻译、问答系统、自动摘要和语言建模等。</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42</a:t>
            </a:fld>
            <a:endParaRPr lang="zh-CN" altLang="en-US"/>
          </a:p>
        </p:txBody>
      </p:sp>
    </p:spTree>
    <p:extLst>
      <p:ext uri="{BB962C8B-B14F-4D97-AF65-F5344CB8AC3E}">
        <p14:creationId xmlns:p14="http://schemas.microsoft.com/office/powerpoint/2010/main" val="86110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一个能够解释词义的模型至少应该能够让我们得出推断，以解决与词义相关的任务，例如回答问题或进行对话。</a:t>
            </a:r>
            <a:endParaRPr lang="en-US" altLang="zh-CN" b="0" i="0" dirty="0">
              <a:solidFill>
                <a:srgbClr val="374151"/>
              </a:solidFill>
              <a:effectLst/>
              <a:latin typeface="Söhne"/>
            </a:endParaRPr>
          </a:p>
          <a:p>
            <a:endParaRPr kumimoji="1" lang="en-US" altLang="zh-CN" b="0" i="0" dirty="0">
              <a:solidFill>
                <a:srgbClr val="374151"/>
              </a:solidFill>
              <a:effectLst/>
              <a:latin typeface="Söhne"/>
            </a:endParaRPr>
          </a:p>
          <a:p>
            <a:pPr algn="l"/>
            <a:r>
              <a:rPr kumimoji="1" lang="zh-CN" altLang="en-US" b="0" i="0" dirty="0">
                <a:solidFill>
                  <a:srgbClr val="374151"/>
                </a:solidFill>
                <a:effectLst/>
                <a:latin typeface="Söhne"/>
              </a:rPr>
              <a:t>以费曼刚才说的</a:t>
            </a:r>
            <a:r>
              <a:rPr lang="zh-CN" altLang="en-US" b="0" i="0" dirty="0">
                <a:solidFill>
                  <a:srgbClr val="374151"/>
                </a:solidFill>
                <a:effectLst/>
                <a:latin typeface="Söhne"/>
              </a:rPr>
              <a:t>棕喉鸫为例，如果我们仅仅知道描述现实世界的一个对象的名称，我们对这个对象一无所知。</a:t>
            </a:r>
            <a:endParaRPr lang="en-US" altLang="zh-CN" b="0" i="0" dirty="0">
              <a:solidFill>
                <a:srgbClr val="374151"/>
              </a:solidFill>
              <a:effectLst/>
              <a:latin typeface="Söhne"/>
            </a:endParaRPr>
          </a:p>
          <a:p>
            <a:pPr algn="l"/>
            <a:r>
              <a:rPr lang="zh-CN" altLang="en-US" b="0" i="0" dirty="0">
                <a:solidFill>
                  <a:srgbClr val="374151"/>
                </a:solidFill>
                <a:effectLst/>
                <a:latin typeface="Söhne"/>
              </a:rPr>
              <a:t>相应的问答和对话，也就没有办法继续。</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algn="l"/>
            <a:r>
              <a:rPr lang="zh-CN" altLang="en-US" b="0" i="0" dirty="0">
                <a:solidFill>
                  <a:srgbClr val="374151"/>
                </a:solidFill>
                <a:effectLst/>
                <a:latin typeface="Söhne"/>
              </a:rPr>
              <a:t>对单词的理解，不能仅仅知道名字，而且要知道单词的含义。</a:t>
            </a:r>
          </a:p>
          <a:p>
            <a:endParaRPr kumimoji="1"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449817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3756980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“快狐跨懒狗”，完整翻译则是“敏捷的棕色狐狸跨过懒狗”</a:t>
            </a:r>
            <a:endParaRPr lang="en-US" altLang="zh-CN" b="0" i="0" dirty="0">
              <a:solidFill>
                <a:srgbClr val="202122"/>
              </a:solidFill>
              <a:effectLst/>
              <a:latin typeface="Arial" panose="020B0604020202020204" pitchFamily="34" charset="0"/>
            </a:endParaRPr>
          </a:p>
          <a:p>
            <a:endParaRPr lang="en-US" altLang="zh-CN" sz="1200" dirty="0"/>
          </a:p>
          <a:p>
            <a:r>
              <a:rPr lang="en-US" altLang="zh-CN" sz="1200" dirty="0"/>
              <a:t>Date back to (</a:t>
            </a:r>
            <a:r>
              <a:rPr lang="en-US" altLang="zh-CN" sz="1200" dirty="0" err="1">
                <a:solidFill>
                  <a:schemeClr val="bg1">
                    <a:lumMod val="75000"/>
                  </a:schemeClr>
                </a:solidFill>
              </a:rPr>
              <a:t>Bengio</a:t>
            </a:r>
            <a:r>
              <a:rPr lang="en-US" altLang="zh-CN" sz="1200" dirty="0">
                <a:solidFill>
                  <a:schemeClr val="bg1">
                    <a:lumMod val="75000"/>
                  </a:schemeClr>
                </a:solidFill>
              </a:rPr>
              <a:t> et al. 2003</a:t>
            </a:r>
            <a:r>
              <a:rPr lang="en-US" altLang="zh-CN" sz="1200" dirty="0"/>
              <a:t>) and (</a:t>
            </a:r>
            <a:r>
              <a:rPr lang="en-US" altLang="zh-CN" sz="1200" dirty="0" err="1">
                <a:solidFill>
                  <a:schemeClr val="bg1">
                    <a:lumMod val="75000"/>
                  </a:schemeClr>
                </a:solidFill>
              </a:rPr>
              <a:t>Collobert</a:t>
            </a:r>
            <a:r>
              <a:rPr lang="en-US" altLang="zh-CN" sz="1200" dirty="0">
                <a:solidFill>
                  <a:schemeClr val="bg1">
                    <a:lumMod val="75000"/>
                  </a:schemeClr>
                </a:solidFill>
              </a:rPr>
              <a:t> et al. 2011</a:t>
            </a:r>
            <a:r>
              <a:rPr lang="en-US" altLang="zh-CN" sz="1200" dirty="0"/>
              <a:t>) </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44</a:t>
            </a:fld>
            <a:endParaRPr lang="zh-CN" altLang="en-US"/>
          </a:p>
        </p:txBody>
      </p:sp>
    </p:spTree>
    <p:extLst>
      <p:ext uri="{BB962C8B-B14F-4D97-AF65-F5344CB8AC3E}">
        <p14:creationId xmlns:p14="http://schemas.microsoft.com/office/powerpoint/2010/main" val="4073249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快狐跳懒狗的例子</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45</a:t>
            </a:fld>
            <a:endParaRPr lang="zh-CN" altLang="en-US"/>
          </a:p>
        </p:txBody>
      </p:sp>
    </p:spTree>
    <p:extLst>
      <p:ext uri="{BB962C8B-B14F-4D97-AF65-F5344CB8AC3E}">
        <p14:creationId xmlns:p14="http://schemas.microsoft.com/office/powerpoint/2010/main" val="162695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The</a:t>
            </a:r>
            <a:r>
              <a:rPr lang="zh-CN" altLang="en-US" sz="1200" dirty="0"/>
              <a:t> </a:t>
            </a:r>
            <a:r>
              <a:rPr lang="en-US" altLang="zh-CN" sz="1200" dirty="0"/>
              <a:t>quick brown</a:t>
            </a:r>
            <a:r>
              <a:rPr lang="zh-CN" altLang="en-US" sz="1200" dirty="0"/>
              <a:t> </a:t>
            </a:r>
            <a:r>
              <a:rPr lang="en-US" altLang="zh-CN" sz="1200" dirty="0"/>
              <a:t>fox</a:t>
            </a:r>
            <a:r>
              <a:rPr lang="zh-CN" altLang="en-US" sz="1200" dirty="0"/>
              <a:t> </a:t>
            </a:r>
            <a:r>
              <a:rPr lang="en-US" altLang="zh-CN" sz="1200" dirty="0"/>
              <a:t>jumps over</a:t>
            </a:r>
            <a:r>
              <a:rPr lang="zh-CN" altLang="en-US" sz="1200" dirty="0"/>
              <a:t> </a:t>
            </a:r>
            <a:r>
              <a:rPr lang="en-US" altLang="zh-CN" sz="1200" dirty="0"/>
              <a:t>the lazy dog.</a:t>
            </a:r>
            <a:endParaRPr lang="en-US" sz="1100" dirty="0">
              <a:latin typeface="Times New Roman" panose="02020603050405020304" pitchFamily="18" charset="0"/>
              <a:cs typeface="Times New Roman" panose="02020603050405020304" pitchFamily="18"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48</a:t>
            </a:fld>
            <a:endParaRPr lang="zh-CN" altLang="en-US"/>
          </a:p>
        </p:txBody>
      </p:sp>
    </p:spTree>
    <p:extLst>
      <p:ext uri="{BB962C8B-B14F-4D97-AF65-F5344CB8AC3E}">
        <p14:creationId xmlns:p14="http://schemas.microsoft.com/office/powerpoint/2010/main" val="3984987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74151"/>
                </a:solidFill>
                <a:effectLst/>
                <a:latin typeface="Söhne"/>
              </a:rPr>
              <a:t>它被称为 </a:t>
            </a:r>
            <a:r>
              <a:rPr lang="en-US" altLang="zh-CN" b="0" i="0" dirty="0">
                <a:solidFill>
                  <a:srgbClr val="374151"/>
                </a:solidFill>
                <a:effectLst/>
                <a:latin typeface="Söhne"/>
              </a:rPr>
              <a:t>"</a:t>
            </a:r>
            <a:r>
              <a:rPr lang="en-US" b="0" i="0" dirty="0">
                <a:solidFill>
                  <a:srgbClr val="374151"/>
                </a:solidFill>
                <a:effectLst/>
                <a:latin typeface="Söhne"/>
              </a:rPr>
              <a:t>skip-gram"（</a:t>
            </a:r>
            <a:r>
              <a:rPr lang="zh-CN" altLang="en-US" b="0" i="0" dirty="0">
                <a:solidFill>
                  <a:srgbClr val="374151"/>
                </a:solidFill>
                <a:effectLst/>
                <a:latin typeface="Söhne"/>
              </a:rPr>
              <a:t>跳字模型），因为该模型从句子中选取一个目标词并尝试预测周围的上下文词，实际上是在定义的窗口大小内</a:t>
            </a:r>
            <a:r>
              <a:rPr lang="en-US" altLang="zh-CN" b="0" i="0" dirty="0">
                <a:solidFill>
                  <a:srgbClr val="374151"/>
                </a:solidFill>
                <a:effectLst/>
                <a:latin typeface="Söhne"/>
              </a:rPr>
              <a:t>"</a:t>
            </a:r>
            <a:r>
              <a:rPr lang="zh-CN" altLang="en-US" b="0" i="0" dirty="0">
                <a:solidFill>
                  <a:srgbClr val="374151"/>
                </a:solidFill>
                <a:effectLst/>
                <a:latin typeface="Söhne"/>
              </a:rPr>
              <a:t>跳过</a:t>
            </a:r>
            <a:r>
              <a:rPr lang="en-US" altLang="zh-CN" b="0" i="0" dirty="0">
                <a:solidFill>
                  <a:srgbClr val="374151"/>
                </a:solidFill>
                <a:effectLst/>
                <a:latin typeface="Söhne"/>
              </a:rPr>
              <a:t>"</a:t>
            </a:r>
            <a:r>
              <a:rPr lang="zh-CN" altLang="en-US" b="0" i="0" dirty="0">
                <a:solidFill>
                  <a:srgbClr val="374151"/>
                </a:solidFill>
                <a:effectLst/>
                <a:latin typeface="Söhne"/>
              </a:rPr>
              <a:t>单词，而不是使用连续的单词序列。这种方法使模型能够捕捉更广泛的上下文并学习有意义的词嵌入。</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49</a:t>
            </a:fld>
            <a:endParaRPr lang="zh-CN" altLang="en-US"/>
          </a:p>
        </p:txBody>
      </p:sp>
    </p:spTree>
    <p:extLst>
      <p:ext uri="{BB962C8B-B14F-4D97-AF65-F5344CB8AC3E}">
        <p14:creationId xmlns:p14="http://schemas.microsoft.com/office/powerpoint/2010/main" val="220185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dirty="0"/>
              <a:t>如果我们考虑一个词/上下文对 (w, cpos ) 及其 k 个噪声词 cneg1 ...cnegk ，</a:t>
            </a:r>
            <a:endParaRPr lang="en-US" altLang="zh-CN" dirty="0"/>
          </a:p>
          <a:p>
            <a:endParaRPr lang="en-US" altLang="zh-CN" dirty="0"/>
          </a:p>
          <a:p>
            <a:r>
              <a:rPr lang="zh-CN" altLang="zh-CN" dirty="0"/>
              <a:t>我们的目标是最大化目标与实际上下文词的相似性，并最小化目标与 k 个噪声词的相似性负采样的非邻居词。</a:t>
            </a:r>
            <a:endParaRPr lang="en-US" altLang="zh-CN" dirty="0"/>
          </a:p>
          <a:p>
            <a:endParaRPr lang="en-US" altLang="zh-CN" dirty="0"/>
          </a:p>
          <a:p>
            <a:r>
              <a:rPr lang="zh-CN" altLang="zh-CN" dirty="0"/>
              <a:t>我们可以将这两个目标表示为以下要最小化的损失函数 L（因此是 -）；这里第一项表示我们希望分类器为真实上下文词 cpos 分配一个作为邻居的高概率，第二项表示我们希望为每个噪声词 cnegi 分配一个非邻居的高概率，所有乘以，因为我们假设独立： 如果我们用点积估计的 sigmoid 代替 P，我们希望最大化单词与实际上下文单词的点积，并最小化单词与 k 个负采样非相邻单词的点积。</a:t>
            </a:r>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50</a:t>
            </a:fld>
            <a:endParaRPr lang="zh-CN" altLang="en-US"/>
          </a:p>
        </p:txBody>
      </p:sp>
    </p:spTree>
    <p:extLst>
      <p:ext uri="{BB962C8B-B14F-4D97-AF65-F5344CB8AC3E}">
        <p14:creationId xmlns:p14="http://schemas.microsoft.com/office/powerpoint/2010/main" val="1976947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51</a:t>
            </a:fld>
            <a:endParaRPr lang="zh-CN" altLang="en-US"/>
          </a:p>
        </p:txBody>
      </p:sp>
    </p:spTree>
    <p:extLst>
      <p:ext uri="{BB962C8B-B14F-4D97-AF65-F5344CB8AC3E}">
        <p14:creationId xmlns:p14="http://schemas.microsoft.com/office/powerpoint/2010/main" val="219739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通过当前的</a:t>
            </a:r>
            <a:r>
              <a:rPr lang="en-US" altLang="zh-CN" dirty="0"/>
              <a:t>center word </a:t>
            </a:r>
            <a:r>
              <a:rPr lang="zh-CN" altLang="en-US" dirty="0"/>
              <a:t>来 对</a:t>
            </a:r>
            <a:r>
              <a:rPr lang="en-US" altLang="zh-CN" dirty="0"/>
              <a:t>window</a:t>
            </a:r>
            <a:r>
              <a:rPr lang="zh-CN" altLang="en-US" dirty="0"/>
              <a:t>的单词进行预测。</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52</a:t>
            </a:fld>
            <a:endParaRPr lang="zh-CN" altLang="en-US"/>
          </a:p>
        </p:txBody>
      </p:sp>
    </p:spTree>
    <p:extLst>
      <p:ext uri="{BB962C8B-B14F-4D97-AF65-F5344CB8AC3E}">
        <p14:creationId xmlns:p14="http://schemas.microsoft.com/office/powerpoint/2010/main" val="2299483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53</a:t>
            </a:fld>
            <a:endParaRPr lang="zh-CN" altLang="en-US"/>
          </a:p>
        </p:txBody>
      </p:sp>
    </p:spTree>
    <p:extLst>
      <p:ext uri="{BB962C8B-B14F-4D97-AF65-F5344CB8AC3E}">
        <p14:creationId xmlns:p14="http://schemas.microsoft.com/office/powerpoint/2010/main" val="768266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54</a:t>
            </a:fld>
            <a:endParaRPr lang="zh-CN" altLang="en-US"/>
          </a:p>
        </p:txBody>
      </p:sp>
    </p:spTree>
    <p:extLst>
      <p:ext uri="{BB962C8B-B14F-4D97-AF65-F5344CB8AC3E}">
        <p14:creationId xmlns:p14="http://schemas.microsoft.com/office/powerpoint/2010/main" val="467615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从词汇语义学</a:t>
            </a:r>
            <a:r>
              <a:rPr lang="en-US" altLang="zh-CN" dirty="0"/>
              <a:t>lexical</a:t>
            </a:r>
            <a:r>
              <a:rPr lang="zh-CN" altLang="en-US" dirty="0"/>
              <a:t> </a:t>
            </a:r>
            <a:r>
              <a:rPr lang="en-US" altLang="zh-CN" dirty="0"/>
              <a:t>semantics</a:t>
            </a:r>
            <a:r>
              <a:rPr lang="zh-CN" altLang="en-US" dirty="0"/>
              <a:t> 角度来说，一个单词可以由它的</a:t>
            </a:r>
            <a:r>
              <a:rPr lang="zh-CN" altLang="en-US" b="1" dirty="0"/>
              <a:t>词源</a:t>
            </a:r>
            <a:r>
              <a:rPr lang="zh-CN" altLang="en-US" dirty="0"/>
              <a:t>和</a:t>
            </a:r>
            <a:r>
              <a:rPr lang="zh-CN" altLang="en-US" b="1" dirty="0"/>
              <a:t>含义</a:t>
            </a:r>
            <a:r>
              <a:rPr lang="zh-CN" altLang="en-US" dirty="0"/>
              <a:t>来描述。</a:t>
            </a:r>
            <a:endParaRPr lang="en-US" altLang="zh-CN" dirty="0"/>
          </a:p>
          <a:p>
            <a:endParaRPr lang="en-US" altLang="zh-CN" dirty="0"/>
          </a:p>
          <a:p>
            <a:r>
              <a:rPr lang="zh-CN" altLang="en-US" dirty="0"/>
              <a:t>从单词的</a:t>
            </a:r>
            <a:r>
              <a:rPr lang="zh-CN" altLang="en-US" b="1" dirty="0"/>
              <a:t>含义</a:t>
            </a:r>
            <a:r>
              <a:rPr lang="en-US" altLang="zh-CN" dirty="0"/>
              <a:t>sense</a:t>
            </a:r>
            <a:r>
              <a:rPr lang="zh-CN" altLang="en-US" dirty="0"/>
              <a:t>上来说，</a:t>
            </a:r>
            <a:r>
              <a:rPr lang="en-US" altLang="zh-CN" dirty="0"/>
              <a:t>Mouse </a:t>
            </a:r>
            <a:r>
              <a:rPr lang="zh-CN" altLang="en-US" dirty="0"/>
              <a:t>有两种含义，一个是表示任何种类的啮齿动物。还一个就是我们常用的鼠标。</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从单词的词源上来说 </a:t>
            </a:r>
            <a:r>
              <a:rPr lang="en-US" altLang="zh-CN" dirty="0"/>
              <a:t>mouse </a:t>
            </a:r>
            <a:r>
              <a:rPr lang="zh-CN" altLang="en-US" dirty="0"/>
              <a:t>这个单词的词源是</a:t>
            </a:r>
            <a:r>
              <a:rPr lang="en-US" altLang="zh-CN" dirty="0"/>
              <a:t>mouse</a:t>
            </a:r>
            <a:r>
              <a:rPr lang="zh-CN" altLang="en-US" dirty="0"/>
              <a:t>本身，也叫引文形式。</a:t>
            </a:r>
            <a:r>
              <a:rPr lang="en-US" altLang="zh-CN" dirty="0"/>
              <a:t>Mice </a:t>
            </a:r>
            <a:r>
              <a:rPr lang="zh-CN" altLang="en-US" dirty="0"/>
              <a:t>是</a:t>
            </a:r>
            <a:r>
              <a:rPr lang="en-US" altLang="zh-CN" dirty="0"/>
              <a:t>mouse</a:t>
            </a:r>
            <a:r>
              <a:rPr lang="zh-CN" altLang="en-US" dirty="0"/>
              <a:t>的复数，所以</a:t>
            </a:r>
            <a:r>
              <a:rPr lang="en-US" altLang="zh-CN" dirty="0"/>
              <a:t>mouse</a:t>
            </a:r>
            <a:r>
              <a:rPr lang="zh-CN" altLang="en-US" dirty="0"/>
              <a:t>是</a:t>
            </a:r>
            <a:r>
              <a:rPr lang="en-US" altLang="zh-CN" dirty="0"/>
              <a:t>mice</a:t>
            </a:r>
            <a:r>
              <a:rPr lang="zh-CN" altLang="en-US" dirty="0"/>
              <a:t>的词源。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例如，</a:t>
            </a:r>
            <a:r>
              <a:rPr lang="en-US" altLang="zh-CN" dirty="0"/>
              <a:t>sing</a:t>
            </a:r>
            <a:r>
              <a:rPr lang="zh-CN" altLang="en-US" dirty="0"/>
              <a:t>是</a:t>
            </a:r>
            <a:r>
              <a:rPr lang="en-US" altLang="zh-CN" dirty="0"/>
              <a:t>sing</a:t>
            </a:r>
            <a:r>
              <a:rPr lang="zh-CN" altLang="en-US" dirty="0"/>
              <a:t>，</a:t>
            </a:r>
            <a:r>
              <a:rPr lang="en-US" altLang="zh-CN" dirty="0"/>
              <a:t>sang</a:t>
            </a:r>
            <a:r>
              <a:rPr lang="zh-CN" altLang="en-US" dirty="0"/>
              <a:t>，</a:t>
            </a:r>
            <a:r>
              <a:rPr lang="en-US" altLang="zh-CN" dirty="0"/>
              <a:t>sung</a:t>
            </a:r>
            <a:r>
              <a:rPr lang="zh-CN" altLang="en-US" dirty="0"/>
              <a:t>的词源。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意义是单词的含义组成部分；</a:t>
            </a:r>
            <a:r>
              <a:rPr lang="zh-CN" altLang="en-US" b="1" dirty="0"/>
              <a:t>词源可以是多义</a:t>
            </a:r>
            <a:r>
              <a:rPr lang="zh-CN" altLang="en-US" dirty="0"/>
              <a:t>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5</a:t>
            </a:fld>
            <a:endParaRPr lang="zh-CN" altLang="en-US"/>
          </a:p>
        </p:txBody>
      </p:sp>
    </p:spTree>
    <p:extLst>
      <p:ext uri="{BB962C8B-B14F-4D97-AF65-F5344CB8AC3E}">
        <p14:creationId xmlns:p14="http://schemas.microsoft.com/office/powerpoint/2010/main" val="3495321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t>
            </a:r>
            <a:r>
              <a:rPr lang="en-US" altLang="zh-CN" sz="1200" dirty="0"/>
              <a:t>he</a:t>
            </a:r>
            <a:r>
              <a:rPr lang="zh-CN" altLang="en-US" sz="1200" dirty="0"/>
              <a:t> </a:t>
            </a:r>
            <a:r>
              <a:rPr lang="en-US" altLang="zh-CN" sz="1200" dirty="0"/>
              <a:t>quick brown</a:t>
            </a:r>
            <a:r>
              <a:rPr lang="zh-CN" altLang="en-US" sz="1200" dirty="0"/>
              <a:t> </a:t>
            </a:r>
            <a:r>
              <a:rPr lang="en-US" altLang="zh-CN" sz="1200" dirty="0"/>
              <a:t>fox</a:t>
            </a:r>
            <a:r>
              <a:rPr lang="zh-CN" altLang="en-US" sz="1200" dirty="0"/>
              <a:t> </a:t>
            </a:r>
            <a:r>
              <a:rPr lang="en-US" altLang="zh-CN" sz="1200" dirty="0"/>
              <a:t>jumps over</a:t>
            </a:r>
            <a:r>
              <a:rPr lang="zh-CN" altLang="en-US" sz="1200" dirty="0"/>
              <a:t> </a:t>
            </a:r>
            <a:r>
              <a:rPr lang="en-US" altLang="zh-CN" sz="1200" dirty="0"/>
              <a:t>the lazy dog.</a:t>
            </a:r>
            <a:endParaRPr lang="en-US" sz="1100" dirty="0">
              <a:latin typeface="Times New Roman" panose="02020603050405020304" pitchFamily="18" charset="0"/>
              <a:cs typeface="Times New Roman" panose="02020603050405020304" pitchFamily="18"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55</a:t>
            </a:fld>
            <a:endParaRPr lang="zh-CN" altLang="en-US"/>
          </a:p>
        </p:txBody>
      </p:sp>
    </p:spTree>
    <p:extLst>
      <p:ext uri="{BB962C8B-B14F-4D97-AF65-F5344CB8AC3E}">
        <p14:creationId xmlns:p14="http://schemas.microsoft.com/office/powerpoint/2010/main" val="4120452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普通的 </a:t>
            </a:r>
            <a:r>
              <a:rPr lang="en-US" altLang="zh-CN" dirty="0"/>
              <a:t>Skip-Gram </a:t>
            </a:r>
            <a:r>
              <a:rPr lang="zh-CN" altLang="en-US" dirty="0"/>
              <a:t>存在一个问题</a:t>
            </a:r>
            <a:r>
              <a:rPr lang="en-US" altLang="zh-CN" dirty="0"/>
              <a:t>——softmax </a:t>
            </a:r>
            <a:r>
              <a:rPr lang="zh-CN" altLang="en-US" dirty="0"/>
              <a:t>在计算上非常昂贵，</a:t>
            </a:r>
            <a:endParaRPr lang="en-US" altLang="zh-CN" dirty="0"/>
          </a:p>
          <a:p>
            <a:endParaRPr lang="en-US" altLang="zh-CN" dirty="0"/>
          </a:p>
          <a:p>
            <a:r>
              <a:rPr lang="zh-CN" altLang="en-US" dirty="0"/>
              <a:t>因为它需要扫描整个输出嵌入矩阵 </a:t>
            </a:r>
            <a:r>
              <a:rPr lang="en-US" altLang="zh-CN" dirty="0"/>
              <a:t>(</a:t>
            </a:r>
            <a:r>
              <a:rPr lang="en-US" altLang="zh-CN" dirty="0" err="1"/>
              <a:t>W_output</a:t>
            </a:r>
            <a:r>
              <a:rPr lang="en-US" altLang="zh-CN" dirty="0"/>
              <a:t>) </a:t>
            </a:r>
            <a:r>
              <a:rPr lang="zh-CN" altLang="en-US" dirty="0"/>
              <a:t>来计算所有 </a:t>
            </a:r>
            <a:r>
              <a:rPr lang="en-US" altLang="zh-CN" dirty="0"/>
              <a:t>V </a:t>
            </a:r>
            <a:r>
              <a:rPr lang="zh-CN" altLang="en-US" dirty="0"/>
              <a:t>个单词的概率分布，其中 </a:t>
            </a:r>
            <a:r>
              <a:rPr lang="en-US" altLang="zh-CN" dirty="0"/>
              <a:t>V </a:t>
            </a:r>
            <a:r>
              <a:rPr lang="zh-CN" altLang="en-US" dirty="0"/>
              <a:t>可能是数百万或更多。</a:t>
            </a:r>
            <a:endParaRPr lang="en-US" altLang="zh-CN" dirty="0"/>
          </a:p>
          <a:p>
            <a:endParaRPr lang="en-US" altLang="zh-CN" dirty="0"/>
          </a:p>
          <a:p>
            <a:pPr rtl="0"/>
            <a:r>
              <a:rPr lang="zh-CN" altLang="en-US" dirty="0">
                <a:solidFill>
                  <a:srgbClr val="000000"/>
                </a:solidFill>
                <a:effectLst/>
              </a:rPr>
              <a:t>此外，分母中的归一化因子也需要 </a:t>
            </a:r>
            <a:r>
              <a:rPr lang="en-US" altLang="zh-CN" dirty="0">
                <a:solidFill>
                  <a:srgbClr val="000000"/>
                </a:solidFill>
                <a:effectLst/>
              </a:rPr>
              <a:t>V </a:t>
            </a:r>
            <a:r>
              <a:rPr lang="zh-CN" altLang="en-US" dirty="0">
                <a:solidFill>
                  <a:srgbClr val="000000"/>
                </a:solidFill>
                <a:effectLst/>
              </a:rPr>
              <a:t>次迭代。 需要为每个概率 </a:t>
            </a:r>
            <a:r>
              <a:rPr lang="en-US" altLang="zh-CN" dirty="0">
                <a:solidFill>
                  <a:srgbClr val="000000"/>
                </a:solidFill>
                <a:effectLst/>
              </a:rPr>
              <a:t>p(</a:t>
            </a:r>
            <a:r>
              <a:rPr lang="en-US" altLang="zh-CN" dirty="0" err="1">
                <a:solidFill>
                  <a:srgbClr val="000000"/>
                </a:solidFill>
                <a:effectLst/>
              </a:rPr>
              <a:t>wcontext|wcenter</a:t>
            </a:r>
            <a:r>
              <a:rPr lang="en-US" altLang="zh-CN" dirty="0">
                <a:solidFill>
                  <a:srgbClr val="000000"/>
                </a:solidFill>
                <a:effectLst/>
              </a:rPr>
              <a:t>) </a:t>
            </a:r>
            <a:r>
              <a:rPr lang="zh-CN" altLang="en-US" dirty="0">
                <a:solidFill>
                  <a:srgbClr val="000000"/>
                </a:solidFill>
                <a:effectLst/>
              </a:rPr>
              <a:t>计算归一化因子，归一化因子只计算一次并缓存为 </a:t>
            </a:r>
            <a:r>
              <a:rPr lang="en-US" altLang="zh-CN" dirty="0">
                <a:solidFill>
                  <a:srgbClr val="000000"/>
                </a:solidFill>
                <a:effectLst/>
              </a:rPr>
              <a:t>Python </a:t>
            </a:r>
            <a:r>
              <a:rPr lang="zh-CN" altLang="en-US" dirty="0">
                <a:solidFill>
                  <a:srgbClr val="000000"/>
                </a:solidFill>
                <a:effectLst/>
              </a:rPr>
              <a:t>变量，</a:t>
            </a:r>
            <a:endParaRPr lang="en-US" altLang="zh-CN" dirty="0">
              <a:solidFill>
                <a:srgbClr val="000000"/>
              </a:solidFill>
              <a:effectLst/>
            </a:endParaRPr>
          </a:p>
          <a:p>
            <a:pPr rtl="0"/>
            <a:r>
              <a:rPr lang="zh-CN" altLang="en-US" dirty="0">
                <a:solidFill>
                  <a:srgbClr val="000000"/>
                </a:solidFill>
                <a:effectLst/>
              </a:rPr>
              <a:t>使得算法复杂度 </a:t>
            </a:r>
            <a:r>
              <a:rPr lang="en-US" altLang="zh-CN" dirty="0">
                <a:solidFill>
                  <a:srgbClr val="000000"/>
                </a:solidFill>
                <a:effectLst/>
              </a:rPr>
              <a:t>= O(V+V)≈O(V)</a:t>
            </a:r>
            <a:r>
              <a:rPr lang="zh-CN" altLang="en-US" dirty="0">
                <a:solidFill>
                  <a:srgbClr val="000000"/>
                </a:solidFill>
                <a:effectLst/>
              </a:rPr>
              <a:t>。 这是可能的，因为所有单词的归一化因子都是相同的。 </a:t>
            </a:r>
          </a:p>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60</a:t>
            </a:fld>
            <a:endParaRPr lang="zh-CN" altLang="en-US"/>
          </a:p>
        </p:txBody>
      </p:sp>
    </p:spTree>
    <p:extLst>
      <p:ext uri="{BB962C8B-B14F-4D97-AF65-F5344CB8AC3E}">
        <p14:creationId xmlns:p14="http://schemas.microsoft.com/office/powerpoint/2010/main" val="1000658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 </a:t>
            </a:r>
            <a:r>
              <a:rPr lang="en-US" altLang="zh-CN" dirty="0"/>
              <a:t>Skip-Gram </a:t>
            </a:r>
            <a:r>
              <a:rPr lang="zh-CN" altLang="en-US" dirty="0"/>
              <a:t>中，假设随机梯度下降，神经网络中的权重矩阵会针对每个训练样本进行更新，以正确预测输出。</a:t>
            </a:r>
            <a:endParaRPr lang="en-US" altLang="zh-CN" dirty="0"/>
          </a:p>
          <a:p>
            <a:endParaRPr lang="en-US" altLang="zh-CN" dirty="0"/>
          </a:p>
          <a:p>
            <a:r>
              <a:rPr lang="zh-CN" altLang="en-US" dirty="0"/>
              <a:t>假设训练语料库有 </a:t>
            </a:r>
            <a:r>
              <a:rPr lang="en-US" altLang="zh-CN" dirty="0"/>
              <a:t>10,000 </a:t>
            </a:r>
            <a:r>
              <a:rPr lang="zh-CN" altLang="en-US" dirty="0"/>
              <a:t>个独特的词汇（</a:t>
            </a:r>
            <a:r>
              <a:rPr lang="en-US" altLang="zh-CN" dirty="0"/>
              <a:t>V = 10000</a:t>
            </a:r>
            <a:r>
              <a:rPr lang="zh-CN" altLang="en-US" dirty="0"/>
              <a:t>），隐藏层是 </a:t>
            </a:r>
            <a:r>
              <a:rPr lang="en-US" altLang="zh-CN" dirty="0"/>
              <a:t>300 </a:t>
            </a:r>
            <a:r>
              <a:rPr lang="zh-CN" altLang="en-US" dirty="0"/>
              <a:t>维（</a:t>
            </a:r>
            <a:r>
              <a:rPr lang="en-US" altLang="zh-CN" dirty="0"/>
              <a:t>N = 300</a:t>
            </a:r>
            <a:r>
              <a:rPr lang="zh-CN" altLang="en-US" dirty="0"/>
              <a:t>）。</a:t>
            </a:r>
            <a:endParaRPr lang="en-US" altLang="zh-CN" dirty="0"/>
          </a:p>
          <a:p>
            <a:endParaRPr lang="en-US" altLang="zh-CN" dirty="0"/>
          </a:p>
          <a:p>
            <a:r>
              <a:rPr lang="zh-CN" altLang="en-US" dirty="0"/>
              <a:t> 这意味着输出权重矩阵 </a:t>
            </a:r>
            <a:r>
              <a:rPr lang="en-US" altLang="zh-CN" dirty="0"/>
              <a:t>(</a:t>
            </a:r>
            <a:r>
              <a:rPr lang="en-US" altLang="zh-CN" dirty="0" err="1"/>
              <a:t>Woutput</a:t>
            </a:r>
            <a:r>
              <a:rPr lang="en-US" altLang="zh-CN" dirty="0"/>
              <a:t>) </a:t>
            </a:r>
            <a:r>
              <a:rPr lang="zh-CN" altLang="en-US" dirty="0"/>
              <a:t>中有 </a:t>
            </a:r>
            <a:r>
              <a:rPr lang="en-US" altLang="zh-CN" dirty="0"/>
              <a:t>3,000,000 </a:t>
            </a:r>
            <a:r>
              <a:rPr lang="zh-CN" altLang="en-US" dirty="0"/>
              <a:t>个神经元需要为每个训练样本更新（注意：对于输入权重矩阵 </a:t>
            </a:r>
            <a:r>
              <a:rPr lang="en-US" altLang="zh-CN" dirty="0"/>
              <a:t>(</a:t>
            </a:r>
            <a:r>
              <a:rPr lang="en-US" altLang="zh-CN" dirty="0" err="1"/>
              <a:t>Winput</a:t>
            </a:r>
            <a:r>
              <a:rPr lang="en-US" altLang="zh-CN" dirty="0"/>
              <a:t>)</a:t>
            </a:r>
            <a:r>
              <a:rPr lang="zh-CN" altLang="en-US" dirty="0"/>
              <a:t>，每个训练样本只更新 </a:t>
            </a:r>
            <a:r>
              <a:rPr lang="en-US" altLang="zh-CN" dirty="0"/>
              <a:t>300 </a:t>
            </a:r>
            <a:r>
              <a:rPr lang="zh-CN" altLang="en-US" dirty="0"/>
              <a:t>个神经元。</a:t>
            </a:r>
            <a:endParaRPr lang="en-US" altLang="zh-CN" dirty="0"/>
          </a:p>
          <a:p>
            <a:endParaRPr lang="en-US" altLang="zh-CN" dirty="0"/>
          </a:p>
          <a:p>
            <a:r>
              <a:rPr lang="zh-CN" altLang="en-US" dirty="0"/>
              <a:t>由于训练语料库 </a:t>
            </a:r>
            <a:r>
              <a:rPr lang="en-US" altLang="zh-CN" dirty="0"/>
              <a:t>(T) </a:t>
            </a:r>
            <a:r>
              <a:rPr lang="zh-CN" altLang="en-US" dirty="0"/>
              <a:t>的大小非常大，为每个训练样本更新 </a:t>
            </a:r>
            <a:r>
              <a:rPr lang="en-US" altLang="zh-CN" dirty="0"/>
              <a:t>3M </a:t>
            </a:r>
            <a:r>
              <a:rPr lang="zh-CN" altLang="en-US" dirty="0"/>
              <a:t>神经元在计算效率方面是不现实的。 负采样通过只更新每个训练样本的一小部分输出权重神经元来解决这个问题。</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61</a:t>
            </a:fld>
            <a:endParaRPr lang="zh-CN" altLang="en-US"/>
          </a:p>
        </p:txBody>
      </p:sp>
    </p:spTree>
    <p:extLst>
      <p:ext uri="{BB962C8B-B14F-4D97-AF65-F5344CB8AC3E}">
        <p14:creationId xmlns:p14="http://schemas.microsoft.com/office/powerpoint/2010/main" val="14054471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假设中心词是“回归”。 可能会观察到“回归”</a:t>
            </a:r>
            <a:r>
              <a:rPr lang="en-US" altLang="zh-CN" dirty="0"/>
              <a:t>+{“logistic”</a:t>
            </a:r>
            <a:r>
              <a:rPr lang="zh-CN" altLang="en-US" dirty="0"/>
              <a:t>、“机器”、“</a:t>
            </a:r>
            <a:r>
              <a:rPr lang="en-US" altLang="zh-CN" dirty="0"/>
              <a:t>sigmoid”</a:t>
            </a:r>
            <a:r>
              <a:rPr lang="zh-CN" altLang="en-US" dirty="0"/>
              <a:t>、“监督”、“神经”</a:t>
            </a:r>
            <a:r>
              <a:rPr lang="en-US" altLang="zh-CN" dirty="0"/>
              <a:t>} </a:t>
            </a:r>
            <a:r>
              <a:rPr lang="zh-CN" altLang="en-US" dirty="0"/>
              <a:t>对，但不太可能观察到“回归”</a:t>
            </a:r>
            <a:r>
              <a:rPr lang="en-US" altLang="zh-CN" dirty="0"/>
              <a:t>+{“</a:t>
            </a:r>
            <a:r>
              <a:rPr lang="zh-CN" altLang="en-US" dirty="0"/>
              <a:t>斑马”、“疙瘩” ，“江南风格”，“牙膏”，“白痴”</a:t>
            </a:r>
            <a:r>
              <a:rPr lang="en-US" altLang="zh-CN" dirty="0"/>
              <a:t>}</a:t>
            </a:r>
            <a:r>
              <a:rPr lang="zh-CN" altLang="en-US" dirty="0"/>
              <a:t>。</a:t>
            </a:r>
            <a:endParaRPr lang="en-US" altLang="zh-CN" dirty="0"/>
          </a:p>
          <a:p>
            <a:endParaRPr lang="en-US" altLang="zh-CN" dirty="0"/>
          </a:p>
          <a:p>
            <a:r>
              <a:rPr lang="zh-CN" altLang="en-US" dirty="0"/>
              <a:t>该模型最大化观察正对的概率 </a:t>
            </a:r>
            <a:r>
              <a:rPr lang="en-US" altLang="zh-CN" dirty="0"/>
              <a:t>p(D=1|w,cpos)</a:t>
            </a:r>
            <a:r>
              <a:rPr lang="zh-CN" altLang="en-US" dirty="0"/>
              <a:t>，同时最小化观察负对的概率 </a:t>
            </a:r>
            <a:r>
              <a:rPr lang="en-US" altLang="zh-CN" dirty="0"/>
              <a:t>p(D=1|w,cneg)</a:t>
            </a:r>
            <a:r>
              <a:rPr lang="zh-CN" altLang="en-US" dirty="0"/>
              <a:t>。 </a:t>
            </a:r>
            <a:endParaRPr lang="en-US" altLang="zh-CN" dirty="0"/>
          </a:p>
          <a:p>
            <a:endParaRPr lang="en-US" altLang="zh-CN" dirty="0"/>
          </a:p>
          <a:p>
            <a:r>
              <a:rPr lang="zh-CN" altLang="en-US" dirty="0"/>
              <a:t>这个想法是，如果模型可以区分可能的（正面）对和不太可能的（负面）对，则将学习到好的词向量。</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62</a:t>
            </a:fld>
            <a:endParaRPr lang="zh-CN" altLang="en-US"/>
          </a:p>
        </p:txBody>
      </p:sp>
    </p:spTree>
    <p:extLst>
      <p:ext uri="{BB962C8B-B14F-4D97-AF65-F5344CB8AC3E}">
        <p14:creationId xmlns:p14="http://schemas.microsoft.com/office/powerpoint/2010/main" val="21531819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63</a:t>
            </a:fld>
            <a:endParaRPr lang="zh-CN" altLang="en-US"/>
          </a:p>
        </p:txBody>
      </p:sp>
    </p:spTree>
    <p:extLst>
      <p:ext uri="{BB962C8B-B14F-4D97-AF65-F5344CB8AC3E}">
        <p14:creationId xmlns:p14="http://schemas.microsoft.com/office/powerpoint/2010/main" val="10748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68</a:t>
            </a:fld>
            <a:endParaRPr lang="zh-CN" altLang="en-US"/>
          </a:p>
        </p:txBody>
      </p:sp>
    </p:spTree>
    <p:extLst>
      <p:ext uri="{BB962C8B-B14F-4D97-AF65-F5344CB8AC3E}">
        <p14:creationId xmlns:p14="http://schemas.microsoft.com/office/powerpoint/2010/main" val="3654404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81</a:t>
            </a:fld>
            <a:endParaRPr lang="zh-CN" altLang="en-US"/>
          </a:p>
        </p:txBody>
      </p:sp>
    </p:spTree>
    <p:extLst>
      <p:ext uri="{BB962C8B-B14F-4D97-AF65-F5344CB8AC3E}">
        <p14:creationId xmlns:p14="http://schemas.microsoft.com/office/powerpoint/2010/main" val="1025131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666600"/>
                </a:solidFill>
                <a:effectLst/>
              </a:rPr>
              <a:t>syn0 = (</a:t>
            </a:r>
            <a:r>
              <a:rPr kumimoji="0" lang="zh-CN" altLang="zh-CN" sz="1200" b="0" i="0" u="none" strike="noStrike" cap="none" normalizeH="0" baseline="0" dirty="0">
                <a:ln>
                  <a:noFill/>
                </a:ln>
                <a:solidFill>
                  <a:srgbClr val="CC7832"/>
                </a:solidFill>
                <a:effectLst/>
                <a:latin typeface="Arial Unicode MS"/>
                <a:ea typeface="JetBrains Mono"/>
              </a:rPr>
              <a:t>sizeof</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a:t>
            </a:r>
            <a:r>
              <a:rPr lang="en-US" altLang="zh-CN" dirty="0">
                <a:solidFill>
                  <a:srgbClr val="000000"/>
                </a:solidFill>
                <a:effectLst/>
              </a:rPr>
              <a:t> </a:t>
            </a:r>
            <a:r>
              <a:rPr lang="en-US" altLang="zh-CN" dirty="0">
                <a:solidFill>
                  <a:srgbClr val="666600"/>
                </a:solidFill>
                <a:effectLst/>
              </a:rPr>
              <a:t>*)</a:t>
            </a:r>
            <a:r>
              <a:rPr lang="en-US" altLang="zh-CN" dirty="0">
                <a:solidFill>
                  <a:srgbClr val="000000"/>
                </a:solidFill>
                <a:effectLst/>
              </a:rPr>
              <a:t> malloc</a:t>
            </a:r>
            <a:r>
              <a:rPr lang="en-US" altLang="zh-CN" dirty="0">
                <a:solidFill>
                  <a:srgbClr val="666600"/>
                </a:solidFill>
                <a:effectLst/>
              </a:rPr>
              <a:t>(</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long long</a:t>
            </a:r>
            <a:r>
              <a:rPr kumimoji="0" lang="zh-CN" altLang="zh-CN" sz="1200" b="0" i="0" u="none" strike="noStrike" cap="none" normalizeH="0" baseline="0" dirty="0">
                <a:ln>
                  <a:noFill/>
                </a:ln>
                <a:solidFill>
                  <a:srgbClr val="A9B7C6"/>
                </a:solidFill>
                <a:effectLst/>
                <a:latin typeface="Arial Unicode MS"/>
                <a:ea typeface="JetBrains Mono"/>
              </a:rPr>
              <a:t>) vocab_size * layer1_size</a:t>
            </a:r>
            <a:r>
              <a:rPr kumimoji="0" lang="en-US" altLang="zh-CN" sz="1200" b="0" i="0" u="none" strike="noStrike" cap="none" normalizeH="0" baseline="0" dirty="0">
                <a:ln>
                  <a:noFill/>
                </a:ln>
                <a:solidFill>
                  <a:srgbClr val="A9B7C6"/>
                </a:solidFill>
                <a:effectLst/>
                <a:latin typeface="Arial Unicode MS"/>
                <a:ea typeface="JetBrains Mono"/>
              </a:rPr>
              <a:t> </a:t>
            </a:r>
            <a:r>
              <a:rPr kumimoji="0" lang="zh-CN" altLang="en-US"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CC7832"/>
                </a:solidFill>
                <a:effectLst/>
                <a:latin typeface="Arial Unicode MS"/>
                <a:ea typeface="JetBrains Mono"/>
              </a:rPr>
              <a:t>sizeof</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a:t>
            </a:r>
            <a:r>
              <a:rPr lang="en-US" altLang="zh-CN" dirty="0">
                <a:solidFill>
                  <a:srgbClr val="666600"/>
                </a:solidFill>
                <a:effectLst/>
              </a:rPr>
              <a:t>);</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82</a:t>
            </a:fld>
            <a:endParaRPr lang="zh-CN" altLang="en-US"/>
          </a:p>
        </p:txBody>
      </p:sp>
    </p:spTree>
    <p:extLst>
      <p:ext uri="{BB962C8B-B14F-4D97-AF65-F5344CB8AC3E}">
        <p14:creationId xmlns:p14="http://schemas.microsoft.com/office/powerpoint/2010/main" val="7216259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83</a:t>
            </a:fld>
            <a:endParaRPr lang="zh-CN" altLang="en-US"/>
          </a:p>
        </p:txBody>
      </p:sp>
    </p:spTree>
    <p:extLst>
      <p:ext uri="{BB962C8B-B14F-4D97-AF65-F5344CB8AC3E}">
        <p14:creationId xmlns:p14="http://schemas.microsoft.com/office/powerpoint/2010/main" val="1406298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a:t>
            </a:r>
            <a:r>
              <a:rPr lang="en-US" altLang="zh-CN" dirty="0"/>
              <a:t>tf-idf </a:t>
            </a:r>
            <a:r>
              <a:rPr lang="zh-CN" altLang="en-US" dirty="0"/>
              <a:t>向量模型和 </a:t>
            </a:r>
            <a:r>
              <a:rPr lang="en-US" altLang="zh-CN" dirty="0"/>
              <a:t>word2vec</a:t>
            </a:r>
            <a:r>
              <a:rPr lang="zh-CN" altLang="en-US" dirty="0"/>
              <a:t>模型的一个参数是用于收集计数的上下文窗口的大小。</a:t>
            </a:r>
            <a:endParaRPr lang="en-US" altLang="zh-CN" dirty="0"/>
          </a:p>
          <a:p>
            <a:endParaRPr lang="en-US" altLang="zh-CN" dirty="0"/>
          </a:p>
          <a:p>
            <a:r>
              <a:rPr lang="zh-CN" altLang="en-US" dirty="0"/>
              <a:t>这通常在目标词的每一侧都有 </a:t>
            </a:r>
            <a:r>
              <a:rPr lang="en-US" altLang="zh-CN" dirty="0"/>
              <a:t>1 </a:t>
            </a:r>
            <a:r>
              <a:rPr lang="zh-CN" altLang="en-US" dirty="0"/>
              <a:t>到 </a:t>
            </a:r>
            <a:r>
              <a:rPr lang="en-US" altLang="zh-CN" dirty="0"/>
              <a:t>10 </a:t>
            </a:r>
            <a:r>
              <a:rPr lang="zh-CN" altLang="en-US" dirty="0"/>
              <a:t>个词（对于 </a:t>
            </a:r>
            <a:r>
              <a:rPr lang="en-US" altLang="zh-CN" dirty="0"/>
              <a:t>2-20 </a:t>
            </a:r>
            <a:r>
              <a:rPr lang="zh-CN" altLang="en-US" dirty="0"/>
              <a:t>个词的总上下文）。</a:t>
            </a:r>
            <a:endParaRPr lang="en-US" altLang="zh-CN" dirty="0"/>
          </a:p>
          <a:p>
            <a:endParaRPr lang="zh-CN" altLang="en-US" dirty="0"/>
          </a:p>
          <a:p>
            <a:r>
              <a:rPr lang="zh-CN" altLang="en-US" dirty="0"/>
              <a:t>选择取决于表示的目标。较短的上下文窗口往往会导致表示更具</a:t>
            </a:r>
            <a:r>
              <a:rPr lang="zh-CN" altLang="en-US" b="1" dirty="0"/>
              <a:t>语法性</a:t>
            </a:r>
            <a:r>
              <a:rPr lang="zh-CN" altLang="en-US" dirty="0"/>
              <a:t>，因为信息来自紧邻的单词。</a:t>
            </a:r>
            <a:endParaRPr lang="en-US" altLang="zh-CN" dirty="0"/>
          </a:p>
          <a:p>
            <a:endParaRPr lang="en-US" altLang="zh-CN" dirty="0"/>
          </a:p>
          <a:p>
            <a:pPr marL="228600" indent="-228600">
              <a:buAutoNum type="arabicPeriod"/>
            </a:pPr>
            <a:r>
              <a:rPr lang="zh-CN" altLang="en-US" dirty="0"/>
              <a:t>当从短上下文窗口计算向量时，与目标词 </a:t>
            </a:r>
            <a:r>
              <a:rPr lang="en-US" altLang="zh-CN" dirty="0"/>
              <a:t>w </a:t>
            </a:r>
            <a:r>
              <a:rPr lang="zh-CN" altLang="en-US" dirty="0"/>
              <a:t>最相似的词往往是具有</a:t>
            </a:r>
            <a:r>
              <a:rPr lang="zh-CN" altLang="en-US" b="1" dirty="0"/>
              <a:t>相同词性的语义相似词</a:t>
            </a:r>
            <a:r>
              <a:rPr lang="zh-CN" altLang="en-US" dirty="0"/>
              <a:t>。</a:t>
            </a:r>
            <a:endParaRPr lang="en-US" altLang="zh-CN" dirty="0"/>
          </a:p>
          <a:p>
            <a:pPr marL="228600" indent="-228600">
              <a:buAutoNum type="arabicPeriod"/>
            </a:pPr>
            <a:r>
              <a:rPr lang="zh-CN" altLang="en-US" dirty="0"/>
              <a:t>当从长上下文窗口计算向量时，目标词 </a:t>
            </a:r>
            <a:r>
              <a:rPr lang="en-US" altLang="zh-CN" dirty="0"/>
              <a:t>w </a:t>
            </a:r>
            <a:r>
              <a:rPr lang="zh-CN" altLang="en-US" dirty="0"/>
              <a:t>的最大余弦词往往是主题相关但不相似的词。</a:t>
            </a:r>
            <a:endParaRPr lang="en-US" altLang="zh-CN" dirty="0"/>
          </a:p>
          <a:p>
            <a:pPr marL="228600" indent="-228600">
              <a:buAutoNum type="arabicPeriod"/>
            </a:pPr>
            <a:r>
              <a:rPr lang="zh-CN" altLang="en-US" dirty="0"/>
              <a:t>例如，</a:t>
            </a:r>
            <a:r>
              <a:rPr lang="en-US" altLang="zh-CN" dirty="0"/>
              <a:t>Levy </a:t>
            </a:r>
            <a:r>
              <a:rPr lang="zh-CN" altLang="en-US" dirty="0"/>
              <a:t>和 </a:t>
            </a:r>
            <a:r>
              <a:rPr lang="en-US" altLang="zh-CN" dirty="0"/>
              <a:t>Goldberg</a:t>
            </a:r>
            <a:r>
              <a:rPr lang="zh-CN" altLang="en-US" dirty="0"/>
              <a:t>（</a:t>
            </a:r>
            <a:r>
              <a:rPr lang="en-US" altLang="zh-CN" dirty="0"/>
              <a:t>2014a</a:t>
            </a:r>
            <a:r>
              <a:rPr lang="zh-CN" altLang="en-US" dirty="0"/>
              <a:t>）表明，使用带有 </a:t>
            </a:r>
            <a:r>
              <a:rPr lang="en-US" altLang="zh-CN" dirty="0"/>
              <a:t>±2 </a:t>
            </a:r>
            <a:r>
              <a:rPr lang="zh-CN" altLang="en-US" dirty="0"/>
              <a:t>窗口的</a:t>
            </a:r>
            <a:r>
              <a:rPr lang="en-US" altLang="zh-CN" dirty="0"/>
              <a:t>skip-gram</a:t>
            </a:r>
            <a:r>
              <a:rPr lang="zh-CN" altLang="en-US" dirty="0"/>
              <a:t>，与单词 </a:t>
            </a:r>
            <a:r>
              <a:rPr lang="en-US" altLang="zh-CN" dirty="0"/>
              <a:t>Hogwarts</a:t>
            </a:r>
            <a:r>
              <a:rPr lang="zh-CN" altLang="en-US" dirty="0"/>
              <a:t>（来自哈利波特系列）最相似的单词是其他虚构学校的名称： </a:t>
            </a:r>
            <a:r>
              <a:rPr lang="en-US" altLang="zh-CN" dirty="0"/>
              <a:t>Sunnydale</a:t>
            </a:r>
            <a:r>
              <a:rPr lang="zh-CN" altLang="en-US" dirty="0"/>
              <a:t>（来自吸血鬼猎人巴菲） ）或</a:t>
            </a:r>
            <a:r>
              <a:rPr lang="en-US" altLang="zh-CN" dirty="0"/>
              <a:t>Evernight</a:t>
            </a:r>
            <a:r>
              <a:rPr lang="zh-CN" altLang="en-US" dirty="0"/>
              <a:t>（来自吸血鬼系列）。</a:t>
            </a:r>
            <a:endParaRPr lang="en-US" altLang="zh-CN" dirty="0"/>
          </a:p>
          <a:p>
            <a:pPr marL="228600" indent="-228600">
              <a:buAutoNum type="arabicPeriod"/>
            </a:pPr>
            <a:r>
              <a:rPr lang="zh-CN" altLang="en-US" dirty="0"/>
              <a:t>在 </a:t>
            </a:r>
            <a:r>
              <a:rPr lang="en-US" altLang="zh-CN" dirty="0"/>
              <a:t>±5 </a:t>
            </a:r>
            <a:r>
              <a:rPr lang="zh-CN" altLang="en-US" dirty="0"/>
              <a:t>的窗口中，与霍格沃茨最相似的词是与哈利波特系列主题相关的其他词：邓布利多、马尔福和混血儿。</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84</a:t>
            </a:fld>
            <a:endParaRPr lang="zh-CN" altLang="en-US"/>
          </a:p>
        </p:txBody>
      </p:sp>
    </p:spTree>
    <p:extLst>
      <p:ext uri="{BB962C8B-B14F-4D97-AF65-F5344CB8AC3E}">
        <p14:creationId xmlns:p14="http://schemas.microsoft.com/office/powerpoint/2010/main" val="177769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从单词的含义角度上说，词之间的关系，我们来看看单词之间的第一个关系，同义词 </a:t>
            </a:r>
            <a:r>
              <a:rPr lang="en-US" altLang="zh-CN" dirty="0"/>
              <a:t>synonymy /</a:t>
            </a:r>
            <a:r>
              <a:rPr lang="en-US" altLang="zh-CN" dirty="0" err="1"/>
              <a:t>si</a:t>
            </a:r>
            <a:r>
              <a:rPr lang="en-US" altLang="zh-CN" dirty="0"/>
              <a:t> </a:t>
            </a:r>
            <a:r>
              <a:rPr lang="en-US" altLang="zh-CN" dirty="0" err="1"/>
              <a:t>na</a:t>
            </a:r>
            <a:r>
              <a:rPr lang="en-US" altLang="zh-CN" dirty="0"/>
              <a:t> </a:t>
            </a:r>
            <a:r>
              <a:rPr lang="en-US" altLang="zh-CN" dirty="0" err="1"/>
              <a:t>ni</a:t>
            </a:r>
            <a:r>
              <a:rPr lang="en-US" altLang="zh-CN" dirty="0"/>
              <a:t> mi/</a:t>
            </a:r>
          </a:p>
          <a:p>
            <a:endParaRPr lang="en-US" altLang="zh-CN" dirty="0"/>
          </a:p>
          <a:p>
            <a:r>
              <a:rPr lang="zh-CN" altLang="en-US" dirty="0"/>
              <a:t>在某些上下文中，一个词的意义与另一个词的意义相同，或者几乎相同，我们说两个词是同义词。</a:t>
            </a:r>
            <a:endParaRPr lang="en-US" altLang="zh-CN" dirty="0"/>
          </a:p>
          <a:p>
            <a:endParaRPr lang="en-US" altLang="zh-CN" dirty="0"/>
          </a:p>
          <a:p>
            <a:r>
              <a:rPr lang="zh-CN" altLang="en-US" dirty="0"/>
              <a:t>现实众，我们可以找到很多，对吧，比如表达 沙发 </a:t>
            </a:r>
            <a:r>
              <a:rPr lang="en-US" altLang="zh-CN" dirty="0"/>
              <a:t>/ </a:t>
            </a:r>
            <a:r>
              <a:rPr lang="zh-CN" altLang="en-US" dirty="0"/>
              <a:t>呕吐 </a:t>
            </a:r>
            <a:r>
              <a:rPr lang="en-US" altLang="zh-CN" dirty="0"/>
              <a:t>/ </a:t>
            </a:r>
            <a:r>
              <a:rPr lang="zh-CN" altLang="en-US" dirty="0"/>
              <a:t>小汽车 </a:t>
            </a:r>
            <a:r>
              <a:rPr lang="en-US" altLang="zh-CN" dirty="0"/>
              <a:t>/ </a:t>
            </a:r>
            <a:r>
              <a:rPr lang="zh-CN" altLang="en-US" dirty="0"/>
              <a:t>榛子 </a:t>
            </a:r>
            <a:r>
              <a:rPr lang="en-US" altLang="zh-CN" dirty="0"/>
              <a:t>/ </a:t>
            </a:r>
            <a:r>
              <a:rPr lang="zh-CN" altLang="en-US" dirty="0"/>
              <a:t>大 </a:t>
            </a:r>
            <a:r>
              <a:rPr lang="en-US" altLang="zh-CN" dirty="0"/>
              <a:t>/ </a:t>
            </a:r>
            <a:r>
              <a:rPr lang="zh-CN" altLang="en-US" dirty="0"/>
              <a:t>水 </a:t>
            </a:r>
            <a:r>
              <a:rPr lang="en-US" altLang="zh-CN" dirty="0"/>
              <a:t>/ </a:t>
            </a:r>
            <a:r>
              <a:rPr lang="zh-CN" altLang="en-US" dirty="0"/>
              <a:t>学校简写</a:t>
            </a:r>
            <a:endParaRPr lang="en-US" altLang="zh-CN" dirty="0"/>
          </a:p>
          <a:p>
            <a:endParaRPr lang="en-US" altLang="zh-CN" dirty="0"/>
          </a:p>
          <a:p>
            <a:r>
              <a:rPr lang="zh-CN" altLang="en-US" dirty="0"/>
              <a:t>可能没有完美同义词的例子，即使意义的许多方面是相同的。仍然可能因礼貌、俚语、语域、流派等而有所不同。</a:t>
            </a:r>
            <a:endParaRPr lang="en-US" altLang="zh-CN" dirty="0"/>
          </a:p>
          <a:p>
            <a:endParaRPr lang="en-US" altLang="zh-CN" dirty="0"/>
          </a:p>
          <a:p>
            <a:r>
              <a:rPr lang="zh-CN" altLang="en-US" dirty="0"/>
              <a:t>如果你在冲浪指南中使用“</a:t>
            </a:r>
            <a:r>
              <a:rPr lang="en-US" altLang="zh-CN" dirty="0"/>
              <a:t>H20”</a:t>
            </a:r>
            <a:r>
              <a:rPr lang="zh-CN" altLang="en-US" dirty="0"/>
              <a:t>来代表水，是不是有点奇怪。</a:t>
            </a:r>
            <a:r>
              <a:rPr lang="en-US" altLang="zh-CN" dirty="0"/>
              <a:t>H2O </a:t>
            </a:r>
            <a:r>
              <a:rPr lang="zh-CN" altLang="en-US" dirty="0"/>
              <a:t>这个词用在科学语境中，在冲浪指南中不合适</a:t>
            </a:r>
            <a:r>
              <a:rPr lang="en-US" altLang="zh-CN" dirty="0"/>
              <a:t>——</a:t>
            </a:r>
            <a:r>
              <a:rPr lang="zh-CN" altLang="en-US" dirty="0"/>
              <a:t>水更合适</a:t>
            </a:r>
            <a:r>
              <a:rPr lang="en-US" altLang="zh-CN" dirty="0"/>
              <a:t>——</a:t>
            </a:r>
            <a:r>
              <a:rPr lang="zh-CN" altLang="en-US" dirty="0"/>
              <a:t>而这种体裁差异是该词含义的一部分。</a:t>
            </a:r>
            <a:endParaRPr lang="en-US" altLang="zh-CN" dirty="0"/>
          </a:p>
          <a:p>
            <a:endParaRPr lang="en-US" altLang="zh-CN" dirty="0"/>
          </a:p>
          <a:p>
            <a:r>
              <a:rPr lang="zh-CN" altLang="en-US" dirty="0"/>
              <a:t>我的大哥 ！</a:t>
            </a:r>
            <a:r>
              <a:rPr lang="en-US" altLang="zh-CN" dirty="0"/>
              <a:t>=</a:t>
            </a:r>
            <a:r>
              <a:rPr lang="zh-CN" altLang="en-US" dirty="0"/>
              <a:t>我的大哥</a:t>
            </a:r>
            <a:endParaRPr lang="en-US" altLang="zh-CN" dirty="0"/>
          </a:p>
          <a:p>
            <a:endParaRPr lang="en-US" altLang="zh-CN" dirty="0"/>
          </a:p>
          <a:p>
            <a:r>
              <a:rPr lang="zh-CN" altLang="en-US" dirty="0"/>
              <a:t>这里单词的上下文就决定了单词的含义和使用方法。</a:t>
            </a:r>
            <a:endParaRPr lang="en-US" altLang="zh-CN" dirty="0"/>
          </a:p>
          <a:p>
            <a:endParaRPr lang="en-US" altLang="zh-CN" dirty="0"/>
          </a:p>
          <a:p>
            <a:r>
              <a:rPr lang="zh-CN" altLang="en-US" dirty="0"/>
              <a:t>所以，在实际中，同义词被用来描述近似或粗略的同义词关系，</a:t>
            </a:r>
          </a:p>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6</a:t>
            </a:fld>
            <a:endParaRPr lang="zh-CN" altLang="en-US"/>
          </a:p>
        </p:txBody>
      </p:sp>
    </p:spTree>
    <p:extLst>
      <p:ext uri="{BB962C8B-B14F-4D97-AF65-F5344CB8AC3E}">
        <p14:creationId xmlns:p14="http://schemas.microsoft.com/office/powerpoint/2010/main" val="19036298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嵌入的另一个语义特性是它们捕捉关系含义的能力。</a:t>
            </a:r>
            <a:endParaRPr lang="en-US" altLang="zh-CN" dirty="0"/>
          </a:p>
          <a:p>
            <a:endParaRPr lang="en-US" altLang="zh-CN" dirty="0"/>
          </a:p>
          <a:p>
            <a:r>
              <a:rPr lang="zh-CN" altLang="en-US" dirty="0"/>
              <a:t>在一个重要的早期认知向量空间模型中，</a:t>
            </a:r>
            <a:r>
              <a:rPr lang="en-US" altLang="zh-CN" dirty="0"/>
              <a:t>Rumelhart </a:t>
            </a:r>
            <a:r>
              <a:rPr lang="zh-CN" altLang="en-US" dirty="0"/>
              <a:t>和 </a:t>
            </a:r>
            <a:r>
              <a:rPr lang="en-US" altLang="zh-CN" dirty="0"/>
              <a:t>Abrahamson (1973) </a:t>
            </a:r>
            <a:r>
              <a:rPr lang="zh-CN" altLang="en-US" dirty="0"/>
              <a:t>提出了平行四边形模型来解决简单的类比问题，例如 </a:t>
            </a:r>
            <a:r>
              <a:rPr lang="en-US" altLang="zh-CN" dirty="0"/>
              <a:t>a is to b as a* is to what?</a:t>
            </a:r>
            <a:r>
              <a:rPr lang="zh-CN" altLang="en-US" dirty="0"/>
              <a:t>。</a:t>
            </a:r>
            <a:endParaRPr lang="en-US" altLang="zh-CN" dirty="0"/>
          </a:p>
          <a:p>
            <a:endParaRPr lang="en-US" altLang="zh-CN" dirty="0"/>
          </a:p>
          <a:p>
            <a:r>
              <a:rPr lang="zh-CN" altLang="en-US" dirty="0"/>
              <a:t>在这样的问题中，系统给出了一个像 </a:t>
            </a:r>
            <a:r>
              <a:rPr lang="en-US" altLang="zh-CN" dirty="0" err="1"/>
              <a:t>apple:tree</a:t>
            </a:r>
            <a:r>
              <a:rPr lang="en-US" altLang="zh-CN" dirty="0"/>
              <a:t>::grape:? </a:t>
            </a:r>
            <a:r>
              <a:rPr lang="zh-CN" altLang="en-US" dirty="0"/>
              <a:t>这样的问题，即 </a:t>
            </a:r>
            <a:r>
              <a:rPr lang="en-US" altLang="zh-CN" dirty="0"/>
              <a:t>apple is to tree </a:t>
            </a:r>
            <a:r>
              <a:rPr lang="zh-CN" altLang="en-US" dirty="0"/>
              <a:t>就像 </a:t>
            </a:r>
            <a:r>
              <a:rPr lang="en-US" altLang="zh-CN" dirty="0"/>
              <a:t>grape is to </a:t>
            </a:r>
            <a:r>
              <a:rPr lang="zh-CN" altLang="en-US" dirty="0"/>
              <a:t>一样，并且必须填写单词 </a:t>
            </a:r>
            <a:r>
              <a:rPr lang="en-US" altLang="zh-CN" dirty="0"/>
              <a:t>vine</a:t>
            </a:r>
            <a:r>
              <a:rPr lang="zh-CN" altLang="en-US" dirty="0"/>
              <a:t>。</a:t>
            </a:r>
            <a:endParaRPr lang="en-US" altLang="zh-CN" dirty="0"/>
          </a:p>
          <a:p>
            <a:endParaRPr lang="en-US" altLang="zh-CN" dirty="0"/>
          </a:p>
          <a:p>
            <a:r>
              <a:rPr lang="zh-CN" altLang="zh-CN" dirty="0"/>
              <a:t>苹果之于树就像葡萄之于藤</a:t>
            </a:r>
            <a:endParaRPr lang="zh-CN" altLang="en-US" dirty="0"/>
          </a:p>
          <a:p>
            <a:endParaRPr lang="zh-CN" altLang="en-US" dirty="0"/>
          </a:p>
          <a:p>
            <a:r>
              <a:rPr lang="zh-CN" altLang="en-US" dirty="0"/>
              <a:t>在平行四边形模型中，从单词</a:t>
            </a:r>
            <a:r>
              <a:rPr lang="en-US" altLang="zh-CN" dirty="0"/>
              <a:t>apple </a:t>
            </a:r>
            <a:r>
              <a:rPr lang="en-US" altLang="zh-CN" dirty="0" err="1"/>
              <a:t>i</a:t>
            </a:r>
            <a:r>
              <a:rPr lang="zh-CN" altLang="en-US" dirty="0"/>
              <a:t>到单词树的向量（</a:t>
            </a:r>
            <a:r>
              <a:rPr lang="en-US" altLang="zh-CN" dirty="0"/>
              <a:t>= apple − tree</a:t>
            </a:r>
            <a:r>
              <a:rPr lang="zh-CN" altLang="en-US" dirty="0"/>
              <a:t>）被添加到葡萄（葡萄）的向量中；返回最接近该点的单词</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85</a:t>
            </a:fld>
            <a:endParaRPr lang="zh-CN" altLang="en-US"/>
          </a:p>
        </p:txBody>
      </p:sp>
    </p:spTree>
    <p:extLst>
      <p:ext uri="{BB962C8B-B14F-4D97-AF65-F5344CB8AC3E}">
        <p14:creationId xmlns:p14="http://schemas.microsoft.com/office/powerpoint/2010/main" val="2092414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 </a:t>
            </a:r>
            <a:r>
              <a:rPr lang="en-US" altLang="zh-CN" dirty="0"/>
              <a:t>a:b::a*:b* </a:t>
            </a:r>
            <a:r>
              <a:rPr lang="zh-CN" altLang="en-US" dirty="0"/>
              <a:t>问题，意味着给定算法 </a:t>
            </a:r>
            <a:r>
              <a:rPr lang="en-US" altLang="zh-CN" dirty="0"/>
              <a:t>a</a:t>
            </a:r>
            <a:r>
              <a:rPr lang="zh-CN" altLang="en-US" dirty="0"/>
              <a:t>、</a:t>
            </a:r>
            <a:r>
              <a:rPr lang="en-US" altLang="zh-CN" dirty="0"/>
              <a:t>b </a:t>
            </a:r>
            <a:r>
              <a:rPr lang="zh-CN" altLang="en-US" dirty="0"/>
              <a:t>和 </a:t>
            </a:r>
            <a:r>
              <a:rPr lang="en-US" altLang="zh-CN" dirty="0"/>
              <a:t>a* </a:t>
            </a:r>
            <a:r>
              <a:rPr lang="zh-CN" altLang="en-US" dirty="0"/>
              <a:t>并且必须找到 </a:t>
            </a:r>
            <a:r>
              <a:rPr lang="en-US" altLang="zh-CN" dirty="0"/>
              <a:t>b*</a:t>
            </a:r>
            <a:r>
              <a:rPr lang="zh-CN" altLang="en-US" dirty="0"/>
              <a:t>，因此平行四边形方法是：</a:t>
            </a:r>
            <a:endParaRPr lang="en-US" altLang="zh-CN" dirty="0"/>
          </a:p>
          <a:p>
            <a:endParaRPr lang="zh-CN" altLang="en-US" dirty="0"/>
          </a:p>
          <a:p>
            <a:r>
              <a:rPr lang="zh-CN" altLang="en-US" dirty="0"/>
              <a:t>距离函数定义为余弦距离或欧几里得距离。</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86</a:t>
            </a:fld>
            <a:endParaRPr lang="zh-CN" altLang="en-US"/>
          </a:p>
        </p:txBody>
      </p:sp>
    </p:spTree>
    <p:extLst>
      <p:ext uri="{BB962C8B-B14F-4D97-AF65-F5344CB8AC3E}">
        <p14:creationId xmlns:p14="http://schemas.microsoft.com/office/powerpoint/2010/main" val="1878893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使用</a:t>
            </a:r>
            <a:r>
              <a:rPr lang="en-US" b="0" i="0" dirty="0">
                <a:solidFill>
                  <a:srgbClr val="374151"/>
                </a:solidFill>
                <a:effectLst/>
                <a:latin typeface="Söhne"/>
              </a:rPr>
              <a:t>SGNS</a:t>
            </a:r>
            <a:r>
              <a:rPr lang="zh-CN" altLang="en-US" b="0" i="0" dirty="0">
                <a:solidFill>
                  <a:srgbClr val="374151"/>
                </a:solidFill>
                <a:effectLst/>
                <a:latin typeface="Söhne"/>
              </a:rPr>
              <a:t>向量对英语语义变化进行二维可视化。</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图</a:t>
            </a:r>
            <a:r>
              <a:rPr lang="en-US" altLang="zh-CN" b="0" i="0" dirty="0">
                <a:solidFill>
                  <a:srgbClr val="374151"/>
                </a:solidFill>
                <a:effectLst/>
                <a:latin typeface="Söhne"/>
              </a:rPr>
              <a:t>(a)</a:t>
            </a:r>
            <a:r>
              <a:rPr lang="zh-CN" altLang="en-US" b="0" i="0" dirty="0">
                <a:solidFill>
                  <a:srgbClr val="374151"/>
                </a:solidFill>
                <a:effectLst/>
                <a:latin typeface="Söhne"/>
              </a:rPr>
              <a:t> 单词 </a:t>
            </a:r>
            <a:r>
              <a:rPr lang="en-US" b="0" i="0" dirty="0">
                <a:solidFill>
                  <a:srgbClr val="374151"/>
                </a:solidFill>
                <a:effectLst/>
                <a:latin typeface="Söhne"/>
              </a:rPr>
              <a:t>gay </a:t>
            </a:r>
            <a:r>
              <a:rPr lang="zh-CN" altLang="en-US" b="0" i="0" dirty="0">
                <a:solidFill>
                  <a:srgbClr val="374151"/>
                </a:solidFill>
                <a:effectLst/>
                <a:latin typeface="Söhne"/>
              </a:rPr>
              <a:t>从表示“快乐”或“嬉戏”的意义转变为指同性恋。</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图</a:t>
            </a:r>
            <a:r>
              <a:rPr lang="en-US" altLang="zh-CN" b="0" i="0" dirty="0">
                <a:solidFill>
                  <a:srgbClr val="374151"/>
                </a:solidFill>
                <a:effectLst/>
                <a:latin typeface="Söhne"/>
              </a:rPr>
              <a:t>(</a:t>
            </a:r>
            <a:r>
              <a:rPr lang="en-US" b="0" i="0" dirty="0">
                <a:solidFill>
                  <a:srgbClr val="374151"/>
                </a:solidFill>
                <a:effectLst/>
                <a:latin typeface="Söhne"/>
              </a:rPr>
              <a:t>b</a:t>
            </a:r>
            <a:r>
              <a:rPr lang="en-US" altLang="zh-CN" b="0" i="0" dirty="0">
                <a:solidFill>
                  <a:srgbClr val="374151"/>
                </a:solidFill>
                <a:effectLst/>
                <a:latin typeface="Söhne"/>
              </a:rPr>
              <a:t>)</a:t>
            </a:r>
            <a:r>
              <a:rPr lang="zh-CN" altLang="en-US" b="0" i="0" dirty="0">
                <a:solidFill>
                  <a:srgbClr val="374151"/>
                </a:solidFill>
                <a:effectLst/>
                <a:latin typeface="Söhne"/>
              </a:rPr>
              <a:t> 在</a:t>
            </a:r>
            <a:r>
              <a:rPr lang="en-US" altLang="zh-CN" b="0" i="0" dirty="0">
                <a:solidFill>
                  <a:srgbClr val="374151"/>
                </a:solidFill>
                <a:effectLst/>
                <a:latin typeface="Söhne"/>
              </a:rPr>
              <a:t>20</a:t>
            </a:r>
            <a:r>
              <a:rPr lang="zh-CN" altLang="en-US" b="0" i="0" dirty="0">
                <a:solidFill>
                  <a:srgbClr val="374151"/>
                </a:solidFill>
                <a:effectLst/>
                <a:latin typeface="Söhne"/>
              </a:rPr>
              <a:t>世纪初，</a:t>
            </a:r>
            <a:r>
              <a:rPr lang="en-US" b="0" i="0" dirty="0">
                <a:solidFill>
                  <a:srgbClr val="374151"/>
                </a:solidFill>
                <a:effectLst/>
                <a:latin typeface="Söhne"/>
              </a:rPr>
              <a:t>broadcast</a:t>
            </a:r>
            <a:r>
              <a:rPr lang="zh-CN" altLang="en-US" b="0" i="0" dirty="0">
                <a:solidFill>
                  <a:srgbClr val="374151"/>
                </a:solidFill>
                <a:effectLst/>
                <a:latin typeface="Söhne"/>
              </a:rPr>
              <a:t>表示“播撒种子”；随着电视和广播的兴起，其意义转变为“传输信号”。</a:t>
            </a:r>
            <a:endParaRPr lang="en-US" altLang="zh-CN" b="0" i="0" dirty="0">
              <a:solidFill>
                <a:srgbClr val="374151"/>
              </a:solidFill>
              <a:effectLst/>
              <a:latin typeface="Söhne"/>
            </a:endParaRPr>
          </a:p>
          <a:p>
            <a:pPr marL="228600" indent="-228600">
              <a:buAutoNum type="arabicPeriod"/>
            </a:pPr>
            <a:r>
              <a:rPr lang="en-US" b="0" i="0" dirty="0">
                <a:solidFill>
                  <a:srgbClr val="374151"/>
                </a:solidFill>
                <a:effectLst/>
                <a:latin typeface="Söhne"/>
              </a:rPr>
              <a:t>Awful</a:t>
            </a:r>
            <a:r>
              <a:rPr lang="zh-CN" altLang="en-US" b="0" i="0" dirty="0">
                <a:solidFill>
                  <a:srgbClr val="374151"/>
                </a:solidFill>
                <a:effectLst/>
                <a:latin typeface="Söhne"/>
              </a:rPr>
              <a:t>经历了一种恶化过程，它从表示“充满敬畏”的意义转变为表示“可怕或骇人”的意义（</a:t>
            </a:r>
            <a:r>
              <a:rPr lang="en-US" b="0" i="0" dirty="0">
                <a:solidFill>
                  <a:srgbClr val="374151"/>
                </a:solidFill>
                <a:effectLst/>
                <a:latin typeface="Söhne"/>
              </a:rPr>
              <a:t>Simpson</a:t>
            </a:r>
            <a:r>
              <a:rPr lang="zh-CN" altLang="en-US" b="0" i="0" dirty="0">
                <a:solidFill>
                  <a:srgbClr val="374151"/>
                </a:solidFill>
                <a:effectLst/>
                <a:latin typeface="Söhne"/>
              </a:rPr>
              <a:t>等人，</a:t>
            </a:r>
            <a:r>
              <a:rPr lang="en-US" altLang="zh-CN" b="0" i="0" dirty="0">
                <a:solidFill>
                  <a:srgbClr val="374151"/>
                </a:solidFill>
                <a:effectLst/>
                <a:latin typeface="Söhne"/>
              </a:rPr>
              <a:t>1989</a:t>
            </a:r>
            <a:r>
              <a:rPr lang="zh-CN" altLang="en-US" b="0" i="0" dirty="0">
                <a:solidFill>
                  <a:srgbClr val="374151"/>
                </a:solidFill>
                <a:effectLst/>
                <a:latin typeface="Söhne"/>
              </a:rPr>
              <a:t>）。</a:t>
            </a:r>
            <a:endParaRPr lang="en-US" altLang="zh-CN" b="0" i="0" dirty="0">
              <a:solidFill>
                <a:srgbClr val="374151"/>
              </a:solidFill>
              <a:effectLst/>
              <a:latin typeface="Söhne"/>
            </a:endParaRPr>
          </a:p>
          <a:p>
            <a:endParaRPr lang="en-US" altLang="zh-CN" dirty="0"/>
          </a:p>
          <a:p>
            <a:r>
              <a:rPr lang="zh-CN" altLang="en-US" dirty="0"/>
              <a:t>那么词的含义不是一成不变的，我们也可以使用</a:t>
            </a:r>
            <a:r>
              <a:rPr lang="en-US" altLang="zh-CN" dirty="0"/>
              <a:t>embedding</a:t>
            </a:r>
            <a:r>
              <a:rPr lang="zh-CN" altLang="en-US" dirty="0"/>
              <a:t>来研究词意如何随时间变化</a:t>
            </a:r>
            <a:endParaRPr lang="en-US" altLang="zh-CN" dirty="0"/>
          </a:p>
          <a:p>
            <a:endParaRPr lang="en-US" altLang="zh-CN" dirty="0"/>
          </a:p>
          <a:p>
            <a:pPr marL="228600" indent="-228600">
              <a:buAutoNum type="arabicPeriod"/>
            </a:pPr>
            <a:r>
              <a:rPr lang="zh-CN" altLang="en-US" dirty="0"/>
              <a:t>通过计算多个嵌入空间，每个嵌入空间都来自特定时间段内编写的文本。</a:t>
            </a:r>
            <a:endParaRPr lang="en-US" altLang="zh-CN" dirty="0"/>
          </a:p>
          <a:p>
            <a:pPr marL="228600" indent="-228600">
              <a:buAutoNum type="arabicPeriod"/>
            </a:pPr>
            <a:r>
              <a:rPr lang="zh-CN" altLang="en-US" dirty="0"/>
              <a:t>例如，这些图显示了过去两个世纪英语单词含义变化的可视化，这是通过从谷歌 </a:t>
            </a:r>
            <a:r>
              <a:rPr lang="en-US" altLang="zh-CN" dirty="0"/>
              <a:t>N-gram </a:t>
            </a:r>
            <a:r>
              <a:rPr lang="zh-CN" altLang="en-US" dirty="0"/>
              <a:t>和美式英语语料库等历史语料库中 </a:t>
            </a:r>
            <a:endParaRPr lang="en-US" altLang="zh-CN" dirty="0"/>
          </a:p>
          <a:p>
            <a:pPr marL="228600" indent="-228600">
              <a:buAutoNum type="arabicPeriod"/>
            </a:pPr>
            <a:r>
              <a:rPr lang="zh-CN" altLang="en-US" dirty="0"/>
              <a:t>为每十年构建单独的嵌入空间来计算的。</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87</a:t>
            </a:fld>
            <a:endParaRPr lang="zh-CN" altLang="en-US"/>
          </a:p>
        </p:txBody>
      </p:sp>
    </p:spTree>
    <p:extLst>
      <p:ext uri="{BB962C8B-B14F-4D97-AF65-F5344CB8AC3E}">
        <p14:creationId xmlns:p14="http://schemas.microsoft.com/office/powerpoint/2010/main" val="3910902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1850 </a:t>
            </a:r>
            <a:r>
              <a:rPr lang="zh-CN" altLang="en-US" dirty="0"/>
              <a:t>年到 </a:t>
            </a:r>
            <a:r>
              <a:rPr lang="en-US" altLang="zh-CN" dirty="0"/>
              <a:t>2008 </a:t>
            </a:r>
            <a:r>
              <a:rPr lang="zh-CN" altLang="en-US" dirty="0"/>
              <a:t>年间 我们从 </a:t>
            </a:r>
            <a:r>
              <a:rPr lang="en-US" altLang="zh-CN" dirty="0"/>
              <a:t>Google </a:t>
            </a:r>
            <a:r>
              <a:rPr lang="zh-CN" altLang="en-US" dirty="0"/>
              <a:t>图书上计算词的余弦距离变化最大的 </a:t>
            </a:r>
            <a:r>
              <a:rPr lang="en-US" altLang="zh-CN" dirty="0"/>
              <a:t>10 </a:t>
            </a:r>
            <a:r>
              <a:rPr lang="zh-CN" altLang="en-US" dirty="0"/>
              <a:t>个单词的演变，使用了 </a:t>
            </a:r>
            <a:r>
              <a:rPr lang="en-US" altLang="zh-CN" dirty="0"/>
              <a:t>skip-gram </a:t>
            </a:r>
            <a:r>
              <a:rPr lang="zh-CN" altLang="en-US" dirty="0"/>
              <a:t>过滤。</a:t>
            </a:r>
            <a:endParaRPr lang="en-US" altLang="zh-CN" dirty="0"/>
          </a:p>
          <a:p>
            <a:endParaRPr lang="en-US" altLang="zh-CN" dirty="0"/>
          </a:p>
          <a:p>
            <a:r>
              <a:rPr lang="zh-CN" altLang="en-US" dirty="0"/>
              <a:t>红色（蓝色）曲线分别对应时间跨度开始（结束）的五个最接近的单词。</a:t>
            </a:r>
            <a:endParaRPr lang="en-US" altLang="zh-CN" dirty="0"/>
          </a:p>
          <a:p>
            <a:endParaRPr lang="en-US" altLang="zh-CN" dirty="0"/>
          </a:p>
          <a:p>
            <a:pPr marL="228600" indent="-228600">
              <a:buAutoNum type="arabicPeriod"/>
            </a:pPr>
            <a:r>
              <a:rPr lang="zh-CN" altLang="en-US" dirty="0"/>
              <a:t>例如</a:t>
            </a:r>
            <a:r>
              <a:rPr lang="en-US" altLang="zh-CN" dirty="0"/>
              <a:t>computer</a:t>
            </a:r>
            <a:r>
              <a:rPr lang="zh-CN" altLang="en-US" dirty="0"/>
              <a:t>这个单词开始的时候与</a:t>
            </a:r>
            <a:r>
              <a:rPr lang="en-US" altLang="zh-CN" dirty="0"/>
              <a:t>exact accurate sampling clever </a:t>
            </a:r>
            <a:r>
              <a:rPr lang="zh-CN" altLang="en-US" dirty="0"/>
              <a:t>相关，那么到了二十一世纪，就和</a:t>
            </a:r>
            <a:r>
              <a:rPr lang="en-US" altLang="zh-CN" dirty="0"/>
              <a:t>software user machine device </a:t>
            </a:r>
            <a:r>
              <a:rPr lang="zh-CN" altLang="en-US" dirty="0"/>
              <a:t>等单词距离最近</a:t>
            </a:r>
            <a:endParaRPr lang="en-US" altLang="zh-CN" dirty="0"/>
          </a:p>
          <a:p>
            <a:pPr marL="228600" indent="-228600">
              <a:buAutoNum type="arabicPeriod"/>
            </a:pPr>
            <a:r>
              <a:rPr lang="zh-CN" altLang="en-US" dirty="0"/>
              <a:t>再比如说</a:t>
            </a:r>
            <a:r>
              <a:rPr lang="en-US" altLang="zh-CN" dirty="0"/>
              <a:t>radio</a:t>
            </a:r>
            <a:r>
              <a:rPr lang="zh-CN" altLang="en-US" dirty="0"/>
              <a:t>这个单词，一开始和</a:t>
            </a:r>
            <a:r>
              <a:rPr lang="en-US" altLang="zh-CN" dirty="0"/>
              <a:t>peripheral </a:t>
            </a:r>
            <a:r>
              <a:rPr lang="zh-CN" altLang="en-US" dirty="0"/>
              <a:t>外围设备，</a:t>
            </a:r>
            <a:r>
              <a:rPr lang="en-US" altLang="zh-CN" dirty="0"/>
              <a:t>basal </a:t>
            </a:r>
            <a:r>
              <a:rPr lang="zh-CN" altLang="en-US" dirty="0"/>
              <a:t>基础，底层的，现在和</a:t>
            </a:r>
            <a:r>
              <a:rPr lang="en-US" altLang="zh-CN" dirty="0"/>
              <a:t>TV telephone</a:t>
            </a:r>
            <a:r>
              <a:rPr lang="zh-CN" altLang="en-US" dirty="0"/>
              <a:t>相关了</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88</a:t>
            </a:fld>
            <a:endParaRPr lang="zh-CN" altLang="en-US"/>
          </a:p>
        </p:txBody>
      </p:sp>
    </p:spTree>
    <p:extLst>
      <p:ext uri="{BB962C8B-B14F-4D97-AF65-F5344CB8AC3E}">
        <p14:creationId xmlns:p14="http://schemas.microsoft.com/office/powerpoint/2010/main" val="23827299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Embeddings </a:t>
            </a:r>
            <a:r>
              <a:rPr lang="zh-CN" altLang="en-US" dirty="0"/>
              <a:t>除了从文本中学习词义的能力之外，</a:t>
            </a:r>
            <a:r>
              <a:rPr lang="en-US" altLang="zh-CN" dirty="0"/>
              <a:t>Embeddings </a:t>
            </a:r>
            <a:r>
              <a:rPr lang="zh-CN" altLang="en-US" dirty="0"/>
              <a:t>还可以重现文本中潜在的隐含偏见和刻板印象。</a:t>
            </a:r>
            <a:endParaRPr lang="en-US" altLang="zh-CN" dirty="0"/>
          </a:p>
          <a:p>
            <a:endParaRPr lang="en-US" altLang="zh-CN" dirty="0"/>
          </a:p>
          <a:p>
            <a:r>
              <a:rPr lang="zh-CN" altLang="en-US" dirty="0"/>
              <a:t>正如上一节所示，嵌入可以粗略地模拟关系相似性：“</a:t>
            </a:r>
            <a:r>
              <a:rPr lang="en-US" altLang="zh-CN" dirty="0"/>
              <a:t>queen”</a:t>
            </a:r>
            <a:r>
              <a:rPr lang="zh-CN" altLang="en-US" dirty="0"/>
              <a:t>是最接近“</a:t>
            </a:r>
            <a:r>
              <a:rPr lang="en-US" altLang="zh-CN" dirty="0"/>
              <a:t>king”</a:t>
            </a:r>
            <a:r>
              <a:rPr lang="zh-CN" altLang="en-US" dirty="0"/>
              <a:t>的词</a:t>
            </a:r>
            <a:r>
              <a:rPr lang="en-US" altLang="zh-CN" dirty="0"/>
              <a:t>——“</a:t>
            </a:r>
            <a:r>
              <a:rPr lang="en-US" altLang="zh-CN" dirty="0" err="1"/>
              <a:t>man”+“woman</a:t>
            </a:r>
            <a:r>
              <a:rPr lang="en-US" altLang="zh-CN" dirty="0"/>
              <a:t>”</a:t>
            </a:r>
            <a:r>
              <a:rPr lang="zh-CN" altLang="en-US" dirty="0"/>
              <a:t>意味着类比 </a:t>
            </a:r>
            <a:r>
              <a:rPr lang="en-US" altLang="zh-CN" dirty="0" err="1"/>
              <a:t>man:woman</a:t>
            </a:r>
            <a:r>
              <a:rPr lang="en-US" altLang="zh-CN" dirty="0"/>
              <a:t>::</a:t>
            </a:r>
            <a:r>
              <a:rPr lang="en-US" altLang="zh-CN" dirty="0" err="1"/>
              <a:t>king:queen</a:t>
            </a:r>
            <a:r>
              <a:rPr lang="zh-CN" altLang="en-US" dirty="0"/>
              <a:t>。</a:t>
            </a:r>
            <a:endParaRPr lang="en-US" altLang="zh-CN" dirty="0"/>
          </a:p>
          <a:p>
            <a:endParaRPr lang="en-US" altLang="zh-CN" dirty="0"/>
          </a:p>
          <a:p>
            <a:r>
              <a:rPr lang="zh-CN" altLang="en-US" dirty="0"/>
              <a:t>但这些相同的嵌入类比也表现出性别刻板印象。例如，</a:t>
            </a:r>
            <a:endParaRPr lang="en-US" altLang="zh-CN" dirty="0"/>
          </a:p>
          <a:p>
            <a:endParaRPr lang="en-US" altLang="zh-CN" dirty="0"/>
          </a:p>
          <a:p>
            <a:pPr marL="228600" indent="-228600">
              <a:buAutoNum type="arabicPeriod"/>
            </a:pPr>
            <a:r>
              <a:rPr lang="en-US" altLang="zh-CN" dirty="0"/>
              <a:t>Embedding</a:t>
            </a:r>
            <a:r>
              <a:rPr lang="zh-CN" altLang="en-US" dirty="0"/>
              <a:t>表明“父亲”是“医生”的类比，就像“母亲”是“护士”一样</a:t>
            </a:r>
            <a:endParaRPr lang="en-US" altLang="zh-CN" dirty="0"/>
          </a:p>
          <a:p>
            <a:pPr marL="228600" indent="-228600">
              <a:buAutoNum type="arabicPeriod"/>
            </a:pPr>
            <a:r>
              <a:rPr lang="zh-CN" altLang="en-US" dirty="0"/>
              <a:t>在接受新闻文本训练的 </a:t>
            </a:r>
            <a:r>
              <a:rPr lang="en-US" altLang="zh-CN" dirty="0"/>
              <a:t>word2vec embedding </a:t>
            </a:r>
            <a:r>
              <a:rPr lang="zh-CN" altLang="en-US" dirty="0"/>
              <a:t>中，最接近“男人”的职业是</a:t>
            </a:r>
            <a:r>
              <a:rPr lang="en-US" altLang="zh-CN" dirty="0"/>
              <a:t>“</a:t>
            </a:r>
            <a:r>
              <a:rPr lang="zh-CN" altLang="en-US" dirty="0"/>
              <a:t>计算机程序员”，就像 </a:t>
            </a:r>
            <a:r>
              <a:rPr lang="en-US" altLang="zh-CN" dirty="0"/>
              <a:t>“</a:t>
            </a:r>
            <a:r>
              <a:rPr lang="zh-CN" altLang="en-US" dirty="0"/>
              <a:t>女人”的职业是“家庭主妇”</a:t>
            </a:r>
            <a:endParaRPr lang="en-US" altLang="zh-CN" dirty="0"/>
          </a:p>
          <a:p>
            <a:pPr marL="228600" indent="-228600">
              <a:buAutoNum type="arabicPeriod"/>
            </a:pPr>
            <a:r>
              <a:rPr lang="zh-CN" altLang="en-US" dirty="0"/>
              <a:t>当系统将资源（工作或信贷）不公平地分配给不同的群体时，这可能会导致分配不公。</a:t>
            </a:r>
            <a:endParaRPr lang="en-US" altLang="zh-CN" dirty="0"/>
          </a:p>
          <a:p>
            <a:pPr marL="228600" indent="-228600">
              <a:buAutoNum type="arabicPeriod"/>
            </a:pPr>
            <a:r>
              <a:rPr lang="zh-CN" altLang="en-US" dirty="0"/>
              <a:t>如果招聘公司的算法使用了类似的</a:t>
            </a:r>
            <a:r>
              <a:rPr lang="en-US" altLang="zh-CN" dirty="0"/>
              <a:t>embedding</a:t>
            </a:r>
            <a:r>
              <a:rPr lang="zh-CN" altLang="en-US" dirty="0"/>
              <a:t>来招聘潜在程序员或医生，那么就可能会因此女性的简历文档被搜索到的概率降低。</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89</a:t>
            </a:fld>
            <a:endParaRPr lang="zh-CN" altLang="en-US"/>
          </a:p>
        </p:txBody>
      </p:sp>
    </p:spTree>
    <p:extLst>
      <p:ext uri="{BB962C8B-B14F-4D97-AF65-F5344CB8AC3E}">
        <p14:creationId xmlns:p14="http://schemas.microsoft.com/office/powerpoint/2010/main" val="2133197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90</a:t>
            </a:fld>
            <a:endParaRPr lang="zh-CN" altLang="en-US"/>
          </a:p>
        </p:txBody>
      </p:sp>
    </p:spTree>
    <p:extLst>
      <p:ext uri="{BB962C8B-B14F-4D97-AF65-F5344CB8AC3E}">
        <p14:creationId xmlns:p14="http://schemas.microsoft.com/office/powerpoint/2010/main" val="2288154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92</a:t>
            </a:fld>
            <a:endParaRPr lang="zh-CN" altLang="en-US"/>
          </a:p>
        </p:txBody>
      </p:sp>
    </p:spTree>
    <p:extLst>
      <p:ext uri="{BB962C8B-B14F-4D97-AF65-F5344CB8AC3E}">
        <p14:creationId xmlns:p14="http://schemas.microsoft.com/office/powerpoint/2010/main" val="3154024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与同义词相反的关系，反义词 </a:t>
            </a:r>
            <a:r>
              <a:rPr lang="en-US" altLang="zh-CN" dirty="0"/>
              <a:t>antonymy </a:t>
            </a:r>
            <a:r>
              <a:rPr lang="zh-CN" altLang="en-US" dirty="0"/>
              <a:t>仅就意义的一种特征而言相反的感觉，否则，它们非常相似！</a:t>
            </a:r>
            <a:endParaRPr lang="en-US" altLang="zh-CN" dirty="0"/>
          </a:p>
          <a:p>
            <a:r>
              <a:rPr lang="zh-CN" altLang="en-US" dirty="0"/>
              <a:t>例如，黑暗与亮光、热与冷</a:t>
            </a:r>
            <a:endParaRPr lang="en-US" altLang="zh-CN" dirty="0"/>
          </a:p>
          <a:p>
            <a:endParaRPr lang="en-US" altLang="zh-CN" dirty="0"/>
          </a:p>
          <a:p>
            <a:r>
              <a:rPr lang="zh-CN" altLang="en-US" b="0" i="0" dirty="0">
                <a:solidFill>
                  <a:srgbClr val="374151"/>
                </a:solidFill>
                <a:effectLst/>
                <a:latin typeface="Söhne"/>
              </a:rPr>
              <a:t>部分整体关系：一个事物的部分与整体之间的关系。</a:t>
            </a:r>
            <a:endParaRPr lang="en-US" altLang="zh-CN" b="0" i="0" dirty="0">
              <a:solidFill>
                <a:srgbClr val="374151"/>
              </a:solidFill>
              <a:effectLst/>
              <a:latin typeface="Söhne"/>
            </a:endParaRPr>
          </a:p>
          <a:p>
            <a:r>
              <a:rPr lang="zh-CN" altLang="en-US" b="0" i="0" dirty="0">
                <a:solidFill>
                  <a:srgbClr val="374151"/>
                </a:solidFill>
                <a:effectLst/>
                <a:latin typeface="Söhne"/>
              </a:rPr>
              <a:t>腿是椅子的一部分 轮子是汽车的一部分 我们说轮子是汽车的一个部分整体关系词。</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7</a:t>
            </a:fld>
            <a:endParaRPr lang="zh-CN" altLang="en-US"/>
          </a:p>
        </p:txBody>
      </p:sp>
    </p:spTree>
    <p:extLst>
      <p:ext uri="{BB962C8B-B14F-4D97-AF65-F5344CB8AC3E}">
        <p14:creationId xmlns:p14="http://schemas.microsoft.com/office/powerpoint/2010/main" val="1560084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本次课的主题，我们来看看如何构建一个模型来衡量单词之间的相似性。</a:t>
            </a:r>
            <a:endParaRPr lang="en-US" altLang="zh-CN" dirty="0"/>
          </a:p>
          <a:p>
            <a:endParaRPr lang="en-US" altLang="zh-CN" dirty="0"/>
          </a:p>
          <a:p>
            <a:r>
              <a:rPr lang="zh-CN" altLang="en-US" dirty="0"/>
              <a:t>虽然单词没有很多同义词，但大多数单词确实有很多相似的单词。 </a:t>
            </a:r>
            <a:endParaRPr lang="en-US" altLang="zh-CN" dirty="0"/>
          </a:p>
          <a:p>
            <a:endParaRPr lang="en-US" altLang="zh-CN" dirty="0"/>
          </a:p>
          <a:p>
            <a:r>
              <a:rPr lang="zh-CN" altLang="en-US" dirty="0"/>
              <a:t>例如，汽车和自行车都是交通工具，奶牛和马都是哺乳动物等。 </a:t>
            </a:r>
            <a:endParaRPr lang="en-US" altLang="zh-CN" dirty="0"/>
          </a:p>
          <a:p>
            <a:endParaRPr lang="en-US" altLang="zh-CN" dirty="0"/>
          </a:p>
          <a:p>
            <a:r>
              <a:rPr lang="zh-CN" altLang="en-US" dirty="0"/>
              <a:t>单词相似度的概念在很多</a:t>
            </a:r>
            <a:r>
              <a:rPr lang="en-US" altLang="zh-CN" dirty="0"/>
              <a:t>NLP</a:t>
            </a:r>
            <a:r>
              <a:rPr lang="zh-CN" altLang="en-US" dirty="0"/>
              <a:t>任务中非常有用。 了解两个词的相似程度有助于计算两个短语或句子的含义的相似程度，这是自然语言理解任务（如问答、释义和摘要）的一个非常重要的组成部分。</a:t>
            </a:r>
            <a:endParaRPr lang="en-US" altLang="zh-CN" dirty="0"/>
          </a:p>
          <a:p>
            <a:endParaRPr lang="en-US" altLang="zh-CN" dirty="0"/>
          </a:p>
          <a:p>
            <a:r>
              <a:rPr lang="zh-CN" altLang="en-US" dirty="0"/>
              <a:t>怎么获取到单词的相似度呢？一种方法是让人来判断一个单词与另一个单词的相似程度。 有许多这样的数据集。 例如，</a:t>
            </a:r>
            <a:r>
              <a:rPr lang="en-US" altLang="zh-CN" dirty="0"/>
              <a:t>SimLex-999 </a:t>
            </a:r>
            <a:r>
              <a:rPr lang="zh-CN" altLang="en-US" dirty="0"/>
              <a:t>数据集给相似度打分从 </a:t>
            </a:r>
            <a:r>
              <a:rPr lang="en-US" altLang="zh-CN" dirty="0"/>
              <a:t>0 </a:t>
            </a:r>
            <a:r>
              <a:rPr lang="zh-CN" altLang="en-US" dirty="0"/>
              <a:t>到 </a:t>
            </a:r>
            <a:r>
              <a:rPr lang="en-US" altLang="zh-CN" dirty="0"/>
              <a:t>10</a:t>
            </a:r>
            <a:r>
              <a:rPr lang="zh-CN" altLang="en-US" dirty="0"/>
              <a:t>，</a:t>
            </a:r>
            <a:endParaRPr lang="en-US" altLang="zh-CN" dirty="0"/>
          </a:p>
          <a:p>
            <a:endParaRPr lang="en-US" altLang="zh-CN" dirty="0"/>
          </a:p>
          <a:p>
            <a:r>
              <a:rPr lang="zh-CN" altLang="en-US" dirty="0"/>
              <a:t>从高度相似的近义词（消失、消失）到几乎没有任何共同点的</a:t>
            </a:r>
            <a:r>
              <a:rPr lang="en-US" altLang="zh-CN" dirty="0"/>
              <a:t>hole </a:t>
            </a:r>
            <a:r>
              <a:rPr lang="zh-CN" altLang="en-US" dirty="0"/>
              <a:t>和 </a:t>
            </a:r>
            <a:r>
              <a:rPr lang="en-US" altLang="zh-CN" dirty="0"/>
              <a:t>agreement</a:t>
            </a:r>
            <a:r>
              <a:rPr lang="zh-CN" altLang="en-US" dirty="0"/>
              <a:t>。</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a:t>
            </a:fld>
            <a:endParaRPr lang="zh-CN" altLang="en-US"/>
          </a:p>
        </p:txBody>
      </p:sp>
    </p:spTree>
    <p:extLst>
      <p:ext uri="{BB962C8B-B14F-4D97-AF65-F5344CB8AC3E}">
        <p14:creationId xmlns:p14="http://schemas.microsoft.com/office/powerpoint/2010/main" val="185267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两个词的含义可以通过相似性以外的方式联系起来。 一类这样的联系被称为</a:t>
            </a:r>
            <a:r>
              <a:rPr lang="zh-CN" altLang="en-US" b="1" dirty="0"/>
              <a:t>单词相关性。</a:t>
            </a:r>
            <a:endParaRPr lang="en-US" altLang="zh-CN" b="1" dirty="0"/>
          </a:p>
          <a:p>
            <a:endParaRPr lang="en-US" altLang="zh-CN" dirty="0"/>
          </a:p>
          <a:p>
            <a:r>
              <a:rPr lang="zh-CN" altLang="en-US" dirty="0"/>
              <a:t>咖啡和茶类似，因为都是饮料。 但咖啡不同于杯子； 它们几乎没有共同的特征（咖啡是一种植物或饮料，而杯子是具有特定形状的人造物体）。但是咖啡和杯子显然是相关的； 他们通过喝咖啡</a:t>
            </a:r>
            <a:r>
              <a:rPr lang="zh-CN" altLang="en-US" b="1" dirty="0"/>
              <a:t>事件</a:t>
            </a:r>
            <a:r>
              <a:rPr lang="en-US" altLang="zh-CN" b="1" dirty="0"/>
              <a:t>event</a:t>
            </a:r>
            <a:r>
              <a:rPr lang="zh-CN" altLang="en-US" dirty="0"/>
              <a:t>联系起来。 </a:t>
            </a:r>
            <a:endParaRPr lang="en-US" altLang="zh-CN" dirty="0"/>
          </a:p>
          <a:p>
            <a:endParaRPr lang="en-US" altLang="zh-CN" dirty="0"/>
          </a:p>
          <a:p>
            <a:r>
              <a:rPr lang="zh-CN" altLang="en-US" dirty="0"/>
              <a:t>相关词往往属于同一个语义域，一组词覆盖特定的语义域彼此承担结构化的关系</a:t>
            </a:r>
            <a:endParaRPr lang="en-US" altLang="zh-CN" dirty="0"/>
          </a:p>
          <a:p>
            <a:endParaRPr lang="en-US" altLang="zh-CN" dirty="0"/>
          </a:p>
          <a:p>
            <a:r>
              <a:rPr lang="zh-CN" altLang="en-US" dirty="0"/>
              <a:t>单词之间的一种常见相关性是它们是否属于相同的语义领域。 语义域是一组涵盖特定语义域并彼此具有结构化关系的词。</a:t>
            </a:r>
            <a:endParaRPr lang="en-US" altLang="zh-CN" dirty="0"/>
          </a:p>
          <a:p>
            <a:endParaRPr lang="en-US" altLang="zh-CN" dirty="0"/>
          </a:p>
          <a:p>
            <a:r>
              <a:rPr lang="zh-CN" altLang="en-US" dirty="0"/>
              <a:t>例如，单词可能与医院（外科医生、手术刀、护士、麻醉剂、医院）、</a:t>
            </a:r>
            <a:endParaRPr lang="en-US" altLang="zh-CN" dirty="0"/>
          </a:p>
          <a:p>
            <a:endParaRPr lang="en-US" altLang="zh-CN" dirty="0"/>
          </a:p>
          <a:p>
            <a:r>
              <a:rPr lang="zh-CN" altLang="en-US" dirty="0"/>
              <a:t>餐馆（服务员、菜单、盘子、食物、厨师）或房屋（门、屋顶、厨房，家庭，床）。</a:t>
            </a:r>
            <a:endParaRPr lang="en-US" altLang="zh-CN"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9</a:t>
            </a:fld>
            <a:endParaRPr lang="zh-CN" altLang="en-US"/>
          </a:p>
        </p:txBody>
      </p:sp>
    </p:spTree>
    <p:extLst>
      <p:ext uri="{BB962C8B-B14F-4D97-AF65-F5344CB8AC3E}">
        <p14:creationId xmlns:p14="http://schemas.microsoft.com/office/powerpoint/2010/main" val="146122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abs/1310.4546v1"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code.google.com/archive/p/word2vec/"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asttext.c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s://aegis4048.github.io/" TargetMode="External"/><Relationship Id="rId4" Type="http://schemas.openxmlformats.org/officeDocument/2006/relationships/image" Target="../media/image37.jpeg"/></Relationships>
</file>

<file path=ppt/slides/_rels/slide52.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230.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0.png"/></Relationships>
</file>

<file path=ppt/slides/_rels/slide5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50.png"/><Relationship Id="rId7" Type="http://schemas.openxmlformats.org/officeDocument/2006/relationships/image" Target="../media/image4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94.png"/><Relationship Id="rId4" Type="http://schemas.openxmlformats.org/officeDocument/2006/relationships/image" Target="../media/image580.png"/></Relationships>
</file>

<file path=ppt/slides/_rels/slide5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aegis4048.github.io/optimize_computational_efficiency_of_skip-gram_with_negative_sampl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hyperlink" Target="https://aegis4048.github.io/optimize_computational_efficiency_of_skip-gram_with_negative_samplin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hyperlink" Target="https://aegis4048.github.io/optimize_computational_efficiency_of_skip-gram_with_negative_samplin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hyperlink" Target="https://aegis4048.github.io/optimize_computational_efficiency_of_skip-gram_with_negative_sampling"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hyperlink" Target="https://aegis4048.github.io/optimize_computational_efficiency_of_skip-gram_with_negative_samplin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hyperlink" Target="https://aegis4048.github.io/optimize_computational_efficiency_of_skip-gram_with_negative_sampling" TargetMode="External"/><Relationship Id="rId4" Type="http://schemas.openxmlformats.org/officeDocument/2006/relationships/image" Target="../media/image128.png"/></Relationships>
</file>

<file path=ppt/slides/_rels/slide75.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aegis4048.github.io/optimize_computational_efficiency_of_skip-gram_with_negative_samplin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0.png"/></Relationships>
</file>

<file path=ppt/slides/_rels/slide78.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3" Type="http://schemas.openxmlformats.org/officeDocument/2006/relationships/hyperlink" Target="https://aclanthology.org/J15-400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39.jpeg"/></Relationships>
</file>

<file path=ppt/slides/_rels/slide8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github.com/tmikolov/word2vec/" TargetMode="External"/><Relationship Id="rId4" Type="http://schemas.openxmlformats.org/officeDocument/2006/relationships/image" Target="../media/image14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aclanthology.org/P14-1023.pdf"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2.xml"/><Relationship Id="rId5" Type="http://schemas.openxmlformats.org/officeDocument/2006/relationships/hyperlink" Target="https://fasttext.cc/" TargetMode="External"/><Relationship Id="rId4" Type="http://schemas.openxmlformats.org/officeDocument/2006/relationships/hyperlink" Target="https://github.com/stanfordnlp/GloVe"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1044636" y="856354"/>
            <a:ext cx="10102723" cy="1422073"/>
          </a:xfrm>
          <a:solidFill>
            <a:schemeClr val="bg1"/>
          </a:solidFill>
        </p:spPr>
        <p:txBody>
          <a:bodyPr>
            <a:normAutofit/>
          </a:bodyPr>
          <a:lstStyle/>
          <a:p>
            <a:r>
              <a:rPr lang="en-US" altLang="zh-CN" dirty="0">
                <a:solidFill>
                  <a:srgbClr val="0E419C"/>
                </a:solidFill>
              </a:rPr>
              <a:t>Lecture 05 – Vector Semantics and Embeddings</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03/29/2023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B890D-1BD3-4030-8201-4E7BBBA69CD0}"/>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t>Connotation(</a:t>
            </a:r>
            <a:r>
              <a:rPr lang="zh-CN" altLang="en-US" dirty="0"/>
              <a:t>内涵</a:t>
            </a:r>
            <a:r>
              <a:rPr lang="en-US" altLang="zh-CN" dirty="0"/>
              <a:t>)</a:t>
            </a:r>
            <a:endParaRPr lang="zh-CN" altLang="en-US" dirty="0"/>
          </a:p>
        </p:txBody>
      </p:sp>
      <p:sp>
        <p:nvSpPr>
          <p:cNvPr id="3" name="灯片编号占位符 2">
            <a:extLst>
              <a:ext uri="{FF2B5EF4-FFF2-40B4-BE49-F238E27FC236}">
                <a16:creationId xmlns:a16="http://schemas.microsoft.com/office/drawing/2014/main" id="{84C7F927-18E0-48BF-A99D-5938178BB3F1}"/>
              </a:ext>
            </a:extLst>
          </p:cNvPr>
          <p:cNvSpPr>
            <a:spLocks noGrp="1"/>
          </p:cNvSpPr>
          <p:nvPr>
            <p:ph type="sldNum" sz="quarter" idx="12"/>
          </p:nvPr>
        </p:nvSpPr>
        <p:spPr/>
        <p:txBody>
          <a:bodyPr/>
          <a:lstStyle/>
          <a:p>
            <a:fld id="{B0345295-E261-4EC5-88DB-2E3C71302580}" type="slidenum">
              <a:rPr lang="zh-CN" altLang="en-US" smtClean="0"/>
              <a:t>10</a:t>
            </a:fld>
            <a:endParaRPr lang="zh-CN" altLang="en-US"/>
          </a:p>
        </p:txBody>
      </p:sp>
      <p:sp>
        <p:nvSpPr>
          <p:cNvPr id="5" name="Content Placeholder 2">
            <a:extLst>
              <a:ext uri="{FF2B5EF4-FFF2-40B4-BE49-F238E27FC236}">
                <a16:creationId xmlns:a16="http://schemas.microsoft.com/office/drawing/2014/main" id="{2CE0A2D0-A97A-4B88-9D55-D663863D82E9}"/>
              </a:ext>
            </a:extLst>
          </p:cNvPr>
          <p:cNvSpPr>
            <a:spLocks noGrp="1"/>
          </p:cNvSpPr>
          <p:nvPr>
            <p:ph idx="1"/>
          </p:nvPr>
        </p:nvSpPr>
        <p:spPr>
          <a:xfrm>
            <a:off x="513102" y="1079252"/>
            <a:ext cx="11861800" cy="5561012"/>
          </a:xfrm>
        </p:spPr>
        <p:txBody>
          <a:bodyPr lIns="90000">
            <a:noAutofit/>
          </a:bodyPr>
          <a:lstStyle/>
          <a:p>
            <a:pPr>
              <a:spcAft>
                <a:spcPts val="600"/>
              </a:spcAft>
            </a:pPr>
            <a:r>
              <a:rPr lang="en-US" dirty="0"/>
              <a:t>Words have affective meanings</a:t>
            </a:r>
          </a:p>
          <a:p>
            <a:pPr lvl="1">
              <a:spcAft>
                <a:spcPts val="600"/>
              </a:spcAft>
            </a:pPr>
            <a:r>
              <a:rPr lang="en-US" dirty="0"/>
              <a:t>Positive connotations (</a:t>
            </a:r>
            <a:r>
              <a:rPr lang="en-US" dirty="0">
                <a:solidFill>
                  <a:srgbClr val="00B050"/>
                </a:solidFill>
              </a:rPr>
              <a:t>happy</a:t>
            </a:r>
            <a:r>
              <a:rPr lang="en-US" dirty="0"/>
              <a:t>) </a:t>
            </a:r>
          </a:p>
          <a:p>
            <a:pPr lvl="1">
              <a:spcAft>
                <a:spcPts val="600"/>
              </a:spcAft>
            </a:pPr>
            <a:r>
              <a:rPr lang="en-US" dirty="0"/>
              <a:t>Negative connotations (</a:t>
            </a:r>
            <a:r>
              <a:rPr lang="en-US" dirty="0">
                <a:solidFill>
                  <a:schemeClr val="accent1"/>
                </a:solidFill>
              </a:rPr>
              <a:t>sad</a:t>
            </a:r>
            <a:r>
              <a:rPr lang="en-US" dirty="0"/>
              <a:t>)</a:t>
            </a:r>
          </a:p>
          <a:p>
            <a:pPr>
              <a:spcAft>
                <a:spcPts val="600"/>
              </a:spcAft>
            </a:pPr>
            <a:r>
              <a:rPr lang="en-US" dirty="0"/>
              <a:t>Connotations can be subtle:</a:t>
            </a:r>
          </a:p>
          <a:p>
            <a:pPr lvl="1">
              <a:spcAft>
                <a:spcPts val="600"/>
              </a:spcAft>
            </a:pPr>
            <a:r>
              <a:rPr lang="en-US" dirty="0"/>
              <a:t>Positive connotation: copy, replica, reproduction </a:t>
            </a:r>
          </a:p>
          <a:p>
            <a:pPr lvl="1">
              <a:spcAft>
                <a:spcPts val="600"/>
              </a:spcAft>
            </a:pPr>
            <a:r>
              <a:rPr lang="en-US" dirty="0"/>
              <a:t>Negative connotation: fake, knockoff, forgery</a:t>
            </a:r>
          </a:p>
          <a:p>
            <a:pPr>
              <a:spcAft>
                <a:spcPts val="600"/>
              </a:spcAft>
            </a:pPr>
            <a:r>
              <a:rPr lang="en-US" dirty="0"/>
              <a:t>Evaluation (sentiment)</a:t>
            </a:r>
          </a:p>
          <a:p>
            <a:pPr lvl="1">
              <a:spcAft>
                <a:spcPts val="600"/>
              </a:spcAft>
            </a:pPr>
            <a:r>
              <a:rPr lang="en-US" dirty="0"/>
              <a:t>Positive evaluation (great, love) </a:t>
            </a:r>
          </a:p>
          <a:p>
            <a:pPr lvl="1">
              <a:spcAft>
                <a:spcPts val="600"/>
              </a:spcAft>
            </a:pPr>
            <a:r>
              <a:rPr lang="en-US" dirty="0"/>
              <a:t>Negative evaluation (terrible, hate)</a:t>
            </a:r>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368065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42E9D-52D5-41FB-B103-531CBADFD582}"/>
              </a:ext>
            </a:extLst>
          </p:cNvPr>
          <p:cNvSpPr>
            <a:spLocks noGrp="1"/>
          </p:cNvSpPr>
          <p:nvPr>
            <p:ph type="title"/>
          </p:nvPr>
        </p:nvSpPr>
        <p:spPr/>
        <p:txBody>
          <a:bodyPr/>
          <a:lstStyle/>
          <a:p>
            <a:r>
              <a:rPr lang="en-US" altLang="zh-CN" dirty="0"/>
              <a:t>Connotation</a:t>
            </a:r>
            <a:r>
              <a:rPr lang="zh-CN" altLang="en-US" dirty="0"/>
              <a:t> </a:t>
            </a:r>
            <a:r>
              <a:rPr lang="en-US" altLang="zh-CN" dirty="0"/>
              <a:t>-</a:t>
            </a:r>
            <a:r>
              <a:rPr lang="zh-CN" altLang="en-US" dirty="0"/>
              <a:t> </a:t>
            </a:r>
            <a:r>
              <a:rPr lang="en-US" altLang="zh-CN" dirty="0"/>
              <a:t>3</a:t>
            </a:r>
            <a:r>
              <a:rPr lang="zh-CN" altLang="en-US" dirty="0"/>
              <a:t> </a:t>
            </a:r>
            <a:r>
              <a:rPr lang="en-US" altLang="zh-CN" dirty="0"/>
              <a:t>dimensions</a:t>
            </a:r>
            <a:endParaRPr lang="zh-CN" altLang="en-US" dirty="0"/>
          </a:p>
        </p:txBody>
      </p:sp>
      <p:sp>
        <p:nvSpPr>
          <p:cNvPr id="3" name="灯片编号占位符 2">
            <a:extLst>
              <a:ext uri="{FF2B5EF4-FFF2-40B4-BE49-F238E27FC236}">
                <a16:creationId xmlns:a16="http://schemas.microsoft.com/office/drawing/2014/main" id="{A6D4BCF8-0D64-44C5-8200-99EE5A37E4C8}"/>
              </a:ext>
            </a:extLst>
          </p:cNvPr>
          <p:cNvSpPr>
            <a:spLocks noGrp="1"/>
          </p:cNvSpPr>
          <p:nvPr>
            <p:ph type="sldNum" sz="quarter" idx="12"/>
          </p:nvPr>
        </p:nvSpPr>
        <p:spPr/>
        <p:txBody>
          <a:bodyPr/>
          <a:lstStyle/>
          <a:p>
            <a:fld id="{B0345295-E261-4EC5-88DB-2E3C71302580}" type="slidenum">
              <a:rPr lang="zh-CN" altLang="en-US" smtClean="0"/>
              <a:t>11</a:t>
            </a:fld>
            <a:endParaRPr lang="zh-CN" altLang="en-US"/>
          </a:p>
        </p:txBody>
      </p:sp>
      <p:sp>
        <p:nvSpPr>
          <p:cNvPr id="6" name="Content Placeholder 5">
            <a:extLst>
              <a:ext uri="{FF2B5EF4-FFF2-40B4-BE49-F238E27FC236}">
                <a16:creationId xmlns:a16="http://schemas.microsoft.com/office/drawing/2014/main" id="{88887CC5-8F79-46FA-A823-DEB55FDBB757}"/>
              </a:ext>
            </a:extLst>
          </p:cNvPr>
          <p:cNvSpPr>
            <a:spLocks noGrp="1"/>
          </p:cNvSpPr>
          <p:nvPr>
            <p:ph idx="1"/>
          </p:nvPr>
        </p:nvSpPr>
        <p:spPr>
          <a:xfrm>
            <a:off x="513268" y="1067969"/>
            <a:ext cx="11354883" cy="5424906"/>
          </a:xfrm>
          <a:noFill/>
        </p:spPr>
        <p:txBody>
          <a:bodyPr>
            <a:noAutofit/>
          </a:bodyPr>
          <a:lstStyle/>
          <a:p>
            <a:pPr>
              <a:spcAft>
                <a:spcPts val="0"/>
              </a:spcAft>
            </a:pPr>
            <a:r>
              <a:rPr lang="en-US" dirty="0"/>
              <a:t>Words</a:t>
            </a:r>
            <a:r>
              <a:rPr lang="zh-CN" altLang="en-US" dirty="0"/>
              <a:t> </a:t>
            </a:r>
            <a:r>
              <a:rPr lang="en-US" dirty="0"/>
              <a:t>vary along 3 affective dimensions</a:t>
            </a:r>
          </a:p>
          <a:p>
            <a:pPr lvl="1">
              <a:spcAft>
                <a:spcPts val="0"/>
              </a:spcAft>
            </a:pPr>
            <a:r>
              <a:rPr lang="en-US" b="1" dirty="0"/>
              <a:t>Valence</a:t>
            </a:r>
            <a:r>
              <a:rPr lang="en-US" altLang="zh-CN" b="1" dirty="0"/>
              <a:t>(</a:t>
            </a:r>
            <a:r>
              <a:rPr lang="zh-CN" altLang="en-US" b="1" dirty="0"/>
              <a:t>愉快度</a:t>
            </a:r>
            <a:r>
              <a:rPr lang="en-US" altLang="zh-CN" b="1" dirty="0"/>
              <a:t>)</a:t>
            </a:r>
            <a:r>
              <a:rPr lang="en-US" dirty="0"/>
              <a:t>: the pleasantness of the stimulus</a:t>
            </a:r>
          </a:p>
          <a:p>
            <a:pPr lvl="1">
              <a:spcAft>
                <a:spcPts val="0"/>
              </a:spcAft>
            </a:pPr>
            <a:r>
              <a:rPr lang="en-US" b="1" dirty="0"/>
              <a:t>Arousal</a:t>
            </a:r>
            <a:r>
              <a:rPr lang="en-US" altLang="zh-CN" b="1" dirty="0"/>
              <a:t>(</a:t>
            </a:r>
            <a:r>
              <a:rPr lang="zh-CN" altLang="en-US" b="1" dirty="0"/>
              <a:t>唤醒度</a:t>
            </a:r>
            <a:r>
              <a:rPr lang="en-US" altLang="zh-CN" b="1" dirty="0"/>
              <a:t>)</a:t>
            </a:r>
            <a:r>
              <a:rPr lang="en-US" dirty="0"/>
              <a:t>: the intensity of emotion provoked by the stimulus</a:t>
            </a:r>
          </a:p>
          <a:p>
            <a:pPr lvl="1">
              <a:spcAft>
                <a:spcPts val="0"/>
              </a:spcAft>
            </a:pPr>
            <a:r>
              <a:rPr lang="en-US" b="1" dirty="0"/>
              <a:t>Dominance</a:t>
            </a:r>
            <a:r>
              <a:rPr lang="en-US" altLang="zh-CN" b="1" dirty="0"/>
              <a:t>(</a:t>
            </a:r>
            <a:r>
              <a:rPr lang="zh-CN" altLang="en-US" b="1" dirty="0"/>
              <a:t>支配度</a:t>
            </a:r>
            <a:r>
              <a:rPr lang="en-US" altLang="zh-CN" b="1" dirty="0"/>
              <a:t>)</a:t>
            </a:r>
            <a:r>
              <a:rPr lang="en-US" dirty="0"/>
              <a:t>: the degree of control exerted by the stimulus</a:t>
            </a:r>
          </a:p>
          <a:p>
            <a:pPr lvl="1">
              <a:spcAft>
                <a:spcPts val="600"/>
              </a:spcAft>
            </a:pPr>
            <a:endParaRPr lang="en-US" dirty="0"/>
          </a:p>
          <a:p>
            <a:pPr lvl="1">
              <a:spcAft>
                <a:spcPts val="600"/>
              </a:spcAft>
            </a:pPr>
            <a:endParaRPr lang="en-US" dirty="0"/>
          </a:p>
          <a:p>
            <a:pPr lvl="1">
              <a:spcAft>
                <a:spcPts val="600"/>
              </a:spcAft>
            </a:pPr>
            <a:endParaRPr lang="en-US" dirty="0"/>
          </a:p>
          <a:p>
            <a:pPr marL="457200" lvl="1" indent="0">
              <a:spcAft>
                <a:spcPts val="600"/>
              </a:spcAft>
              <a:buNone/>
            </a:pPr>
            <a:endParaRPr lang="en-US" dirty="0"/>
          </a:p>
        </p:txBody>
      </p:sp>
      <p:graphicFrame>
        <p:nvGraphicFramePr>
          <p:cNvPr id="8" name="Table 2">
            <a:extLst>
              <a:ext uri="{FF2B5EF4-FFF2-40B4-BE49-F238E27FC236}">
                <a16:creationId xmlns:a16="http://schemas.microsoft.com/office/drawing/2014/main" id="{904EE3E2-6ED4-4FB5-A455-4D0A718412A7}"/>
              </a:ext>
            </a:extLst>
          </p:cNvPr>
          <p:cNvGraphicFramePr>
            <a:graphicFrameLocks noGrp="1"/>
          </p:cNvGraphicFramePr>
          <p:nvPr>
            <p:extLst>
              <p:ext uri="{D42A27DB-BD31-4B8C-83A1-F6EECF244321}">
                <p14:modId xmlns:p14="http://schemas.microsoft.com/office/powerpoint/2010/main" val="2292797372"/>
              </p:ext>
            </p:extLst>
          </p:nvPr>
        </p:nvGraphicFramePr>
        <p:xfrm>
          <a:off x="1717332" y="2880424"/>
          <a:ext cx="9539674" cy="2773680"/>
        </p:xfrm>
        <a:graphic>
          <a:graphicData uri="http://schemas.openxmlformats.org/drawingml/2006/table">
            <a:tbl>
              <a:tblPr firstRow="1">
                <a:tableStyleId>{5C22544A-7EE6-4342-B048-85BDC9FD1C3A}</a:tableStyleId>
              </a:tblPr>
              <a:tblGrid>
                <a:gridCol w="1975855">
                  <a:extLst>
                    <a:ext uri="{9D8B030D-6E8A-4147-A177-3AD203B41FA5}">
                      <a16:colId xmlns:a16="http://schemas.microsoft.com/office/drawing/2014/main" val="3377420894"/>
                    </a:ext>
                  </a:extLst>
                </a:gridCol>
                <a:gridCol w="1620818">
                  <a:extLst>
                    <a:ext uri="{9D8B030D-6E8A-4147-A177-3AD203B41FA5}">
                      <a16:colId xmlns:a16="http://schemas.microsoft.com/office/drawing/2014/main" val="3031128866"/>
                    </a:ext>
                  </a:extLst>
                </a:gridCol>
                <a:gridCol w="1389273">
                  <a:extLst>
                    <a:ext uri="{9D8B030D-6E8A-4147-A177-3AD203B41FA5}">
                      <a16:colId xmlns:a16="http://schemas.microsoft.com/office/drawing/2014/main" val="2253579774"/>
                    </a:ext>
                  </a:extLst>
                </a:gridCol>
                <a:gridCol w="1103575">
                  <a:extLst>
                    <a:ext uri="{9D8B030D-6E8A-4147-A177-3AD203B41FA5}">
                      <a16:colId xmlns:a16="http://schemas.microsoft.com/office/drawing/2014/main" val="1881473539"/>
                    </a:ext>
                  </a:extLst>
                </a:gridCol>
                <a:gridCol w="1725077">
                  <a:extLst>
                    <a:ext uri="{9D8B030D-6E8A-4147-A177-3AD203B41FA5}">
                      <a16:colId xmlns:a16="http://schemas.microsoft.com/office/drawing/2014/main" val="4169453637"/>
                    </a:ext>
                  </a:extLst>
                </a:gridCol>
                <a:gridCol w="1725076">
                  <a:extLst>
                    <a:ext uri="{9D8B030D-6E8A-4147-A177-3AD203B41FA5}">
                      <a16:colId xmlns:a16="http://schemas.microsoft.com/office/drawing/2014/main" val="3994006102"/>
                    </a:ext>
                  </a:extLst>
                </a:gridCol>
              </a:tblGrid>
              <a:tr h="215320">
                <a:tc>
                  <a:txBody>
                    <a:bodyPr/>
                    <a:lstStyle/>
                    <a:p>
                      <a:pPr algn="ctr"/>
                      <a:endParaRPr lang="en-US" sz="2000" dirty="0"/>
                    </a:p>
                  </a:txBody>
                  <a:tcPr/>
                </a:tc>
                <a:tc>
                  <a:txBody>
                    <a:bodyPr/>
                    <a:lstStyle/>
                    <a:p>
                      <a:pPr algn="ctr"/>
                      <a:r>
                        <a:rPr lang="en-US" sz="2000" dirty="0"/>
                        <a:t>Word</a:t>
                      </a:r>
                    </a:p>
                  </a:txBody>
                  <a:tcPr/>
                </a:tc>
                <a:tc>
                  <a:txBody>
                    <a:bodyPr/>
                    <a:lstStyle/>
                    <a:p>
                      <a:pPr algn="ctr"/>
                      <a:r>
                        <a:rPr lang="en-US" sz="2000" dirty="0"/>
                        <a:t>Score</a:t>
                      </a:r>
                    </a:p>
                  </a:txBody>
                  <a:tcPr/>
                </a:tc>
                <a:tc>
                  <a:txBody>
                    <a:bodyPr/>
                    <a:lstStyle/>
                    <a:p>
                      <a:pPr algn="ctr"/>
                      <a:endParaRPr lang="en-US" sz="2000" dirty="0"/>
                    </a:p>
                  </a:txBody>
                  <a:tcPr/>
                </a:tc>
                <a:tc>
                  <a:txBody>
                    <a:bodyPr/>
                    <a:lstStyle/>
                    <a:p>
                      <a:pPr algn="ctr"/>
                      <a:r>
                        <a:rPr lang="en-US" sz="2000" dirty="0"/>
                        <a:t>Word</a:t>
                      </a:r>
                    </a:p>
                  </a:txBody>
                  <a:tcPr/>
                </a:tc>
                <a:tc>
                  <a:txBody>
                    <a:bodyPr/>
                    <a:lstStyle/>
                    <a:p>
                      <a:pPr algn="ctr"/>
                      <a:r>
                        <a:rPr lang="en-US" sz="2000" dirty="0"/>
                        <a:t>Score</a:t>
                      </a:r>
                    </a:p>
                  </a:txBody>
                  <a:tcPr/>
                </a:tc>
                <a:extLst>
                  <a:ext uri="{0D108BD9-81ED-4DB2-BD59-A6C34878D82A}">
                    <a16:rowId xmlns:a16="http://schemas.microsoft.com/office/drawing/2014/main" val="634625426"/>
                  </a:ext>
                </a:extLst>
              </a:tr>
              <a:tr h="0">
                <a:tc rowSpan="2">
                  <a:txBody>
                    <a:bodyPr/>
                    <a:lstStyle/>
                    <a:p>
                      <a:pPr algn="ctr"/>
                      <a:r>
                        <a:rPr lang="en-US" sz="2000" b="1" dirty="0"/>
                        <a:t>Valence</a:t>
                      </a:r>
                    </a:p>
                  </a:txBody>
                  <a:tcPr anchor="ctr"/>
                </a:tc>
                <a:tc>
                  <a:txBody>
                    <a:bodyPr/>
                    <a:lstStyle/>
                    <a:p>
                      <a:pPr algn="ctr"/>
                      <a:r>
                        <a:rPr lang="en-US" sz="2000" dirty="0"/>
                        <a:t>love</a:t>
                      </a:r>
                    </a:p>
                  </a:txBody>
                  <a:tcPr/>
                </a:tc>
                <a:tc>
                  <a:txBody>
                    <a:bodyPr/>
                    <a:lstStyle/>
                    <a:p>
                      <a:pPr algn="ctr"/>
                      <a:r>
                        <a:rPr lang="en-US" sz="2000" dirty="0"/>
                        <a:t>1.000</a:t>
                      </a:r>
                    </a:p>
                  </a:txBody>
                  <a:tcPr/>
                </a:tc>
                <a:tc>
                  <a:txBody>
                    <a:bodyPr/>
                    <a:lstStyle/>
                    <a:p>
                      <a:pPr algn="ctr"/>
                      <a:r>
                        <a:rPr lang="en-US" altLang="zh-CN" sz="2000" dirty="0"/>
                        <a:t>…</a:t>
                      </a:r>
                      <a:endParaRPr lang="en-US" sz="2000" dirty="0"/>
                    </a:p>
                  </a:txBody>
                  <a:tcPr/>
                </a:tc>
                <a:tc>
                  <a:txBody>
                    <a:bodyPr/>
                    <a:lstStyle/>
                    <a:p>
                      <a:pPr algn="ctr"/>
                      <a:r>
                        <a:rPr lang="en-US" sz="2000" dirty="0"/>
                        <a:t>toxic</a:t>
                      </a:r>
                    </a:p>
                  </a:txBody>
                  <a:tcPr/>
                </a:tc>
                <a:tc>
                  <a:txBody>
                    <a:bodyPr/>
                    <a:lstStyle/>
                    <a:p>
                      <a:pPr algn="ctr"/>
                      <a:r>
                        <a:rPr lang="en-US" sz="2000" dirty="0"/>
                        <a:t>0.008</a:t>
                      </a:r>
                    </a:p>
                  </a:txBody>
                  <a:tcPr/>
                </a:tc>
                <a:extLst>
                  <a:ext uri="{0D108BD9-81ED-4DB2-BD59-A6C34878D82A}">
                    <a16:rowId xmlns:a16="http://schemas.microsoft.com/office/drawing/2014/main" val="1339686788"/>
                  </a:ext>
                </a:extLst>
              </a:tr>
              <a:tr h="215320">
                <a:tc vMerge="1">
                  <a:txBody>
                    <a:bodyPr/>
                    <a:lstStyle/>
                    <a:p>
                      <a:endParaRPr lang="en-US" sz="2000" dirty="0"/>
                    </a:p>
                  </a:txBody>
                  <a:tcPr/>
                </a:tc>
                <a:tc>
                  <a:txBody>
                    <a:bodyPr/>
                    <a:lstStyle/>
                    <a:p>
                      <a:pPr algn="ctr"/>
                      <a:r>
                        <a:rPr lang="en-US" sz="2000" dirty="0"/>
                        <a:t>happy</a:t>
                      </a:r>
                    </a:p>
                  </a:txBody>
                  <a:tcPr/>
                </a:tc>
                <a:tc>
                  <a:txBody>
                    <a:bodyPr/>
                    <a:lstStyle/>
                    <a:p>
                      <a:pPr algn="ctr"/>
                      <a:r>
                        <a:rPr lang="en-US" sz="2000" dirty="0"/>
                        <a:t>1.000</a:t>
                      </a:r>
                    </a:p>
                  </a:txBody>
                  <a:tcPr/>
                </a:tc>
                <a:tc>
                  <a:txBody>
                    <a:bodyPr/>
                    <a:lstStyle/>
                    <a:p>
                      <a:pPr algn="ctr"/>
                      <a:r>
                        <a:rPr lang="en-US" altLang="zh-CN" sz="2000" dirty="0"/>
                        <a:t>…</a:t>
                      </a:r>
                      <a:endParaRPr lang="en-US" sz="2000" dirty="0"/>
                    </a:p>
                  </a:txBody>
                  <a:tcPr/>
                </a:tc>
                <a:tc>
                  <a:txBody>
                    <a:bodyPr/>
                    <a:lstStyle/>
                    <a:p>
                      <a:pPr algn="ctr"/>
                      <a:r>
                        <a:rPr lang="en-US" sz="2000" dirty="0"/>
                        <a:t>nightmare</a:t>
                      </a:r>
                    </a:p>
                  </a:txBody>
                  <a:tcPr/>
                </a:tc>
                <a:tc>
                  <a:txBody>
                    <a:bodyPr/>
                    <a:lstStyle/>
                    <a:p>
                      <a:pPr algn="ctr"/>
                      <a:r>
                        <a:rPr lang="en-US" sz="2000" dirty="0"/>
                        <a:t>0.005</a:t>
                      </a:r>
                    </a:p>
                  </a:txBody>
                  <a:tcPr/>
                </a:tc>
                <a:extLst>
                  <a:ext uri="{0D108BD9-81ED-4DB2-BD59-A6C34878D82A}">
                    <a16:rowId xmlns:a16="http://schemas.microsoft.com/office/drawing/2014/main" val="1588537677"/>
                  </a:ext>
                </a:extLst>
              </a:tr>
              <a:tr h="215320">
                <a:tc rowSpan="2">
                  <a:txBody>
                    <a:bodyPr/>
                    <a:lstStyle/>
                    <a:p>
                      <a:pPr algn="ctr"/>
                      <a:r>
                        <a:rPr lang="en-US" sz="2000" b="1" dirty="0"/>
                        <a:t>Arousal</a:t>
                      </a:r>
                    </a:p>
                  </a:txBody>
                  <a:tcPr anchor="ctr">
                    <a:solidFill>
                      <a:schemeClr val="accent2">
                        <a:lumMod val="20000"/>
                        <a:lumOff val="80000"/>
                      </a:schemeClr>
                    </a:solidFill>
                  </a:tcPr>
                </a:tc>
                <a:tc>
                  <a:txBody>
                    <a:bodyPr/>
                    <a:lstStyle/>
                    <a:p>
                      <a:pPr algn="ctr"/>
                      <a:r>
                        <a:rPr lang="en-US" sz="2000" dirty="0"/>
                        <a:t>elated</a:t>
                      </a:r>
                    </a:p>
                  </a:txBody>
                  <a:tcPr>
                    <a:solidFill>
                      <a:schemeClr val="accent2">
                        <a:lumMod val="20000"/>
                        <a:lumOff val="80000"/>
                      </a:schemeClr>
                    </a:solidFill>
                  </a:tcPr>
                </a:tc>
                <a:tc>
                  <a:txBody>
                    <a:bodyPr/>
                    <a:lstStyle/>
                    <a:p>
                      <a:pPr algn="ctr"/>
                      <a:r>
                        <a:rPr lang="en-US" sz="2000" dirty="0"/>
                        <a:t>0.960</a:t>
                      </a:r>
                    </a:p>
                  </a:txBody>
                  <a:tcPr>
                    <a:solidFill>
                      <a:schemeClr val="accent2">
                        <a:lumMod val="20000"/>
                        <a:lumOff val="80000"/>
                      </a:schemeClr>
                    </a:solidFill>
                  </a:tcPr>
                </a:tc>
                <a:tc>
                  <a:txBody>
                    <a:bodyPr/>
                    <a:lstStyle/>
                    <a:p>
                      <a:pPr algn="ctr"/>
                      <a:r>
                        <a:rPr lang="en-US" altLang="zh-CN" sz="2000" dirty="0"/>
                        <a:t>…</a:t>
                      </a:r>
                      <a:endParaRPr lang="en-US" sz="2000" dirty="0"/>
                    </a:p>
                  </a:txBody>
                  <a:tcPr>
                    <a:solidFill>
                      <a:schemeClr val="accent2">
                        <a:lumMod val="20000"/>
                        <a:lumOff val="80000"/>
                      </a:schemeClr>
                    </a:solidFill>
                  </a:tcPr>
                </a:tc>
                <a:tc>
                  <a:txBody>
                    <a:bodyPr/>
                    <a:lstStyle/>
                    <a:p>
                      <a:pPr algn="ctr"/>
                      <a:r>
                        <a:rPr lang="en-US" sz="2000" dirty="0"/>
                        <a:t>mellow</a:t>
                      </a:r>
                    </a:p>
                  </a:txBody>
                  <a:tcPr>
                    <a:solidFill>
                      <a:schemeClr val="accent2">
                        <a:lumMod val="20000"/>
                        <a:lumOff val="80000"/>
                      </a:schemeClr>
                    </a:solidFill>
                  </a:tcPr>
                </a:tc>
                <a:tc>
                  <a:txBody>
                    <a:bodyPr/>
                    <a:lstStyle/>
                    <a:p>
                      <a:pPr algn="ct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215320">
                <a:tc vMerge="1">
                  <a:txBody>
                    <a:bodyPr/>
                    <a:lstStyle/>
                    <a:p>
                      <a:endParaRPr lang="en-US" sz="2000" dirty="0"/>
                    </a:p>
                  </a:txBody>
                  <a:tcPr>
                    <a:solidFill>
                      <a:schemeClr val="accent2">
                        <a:lumMod val="20000"/>
                        <a:lumOff val="80000"/>
                      </a:schemeClr>
                    </a:solidFill>
                  </a:tcPr>
                </a:tc>
                <a:tc>
                  <a:txBody>
                    <a:bodyPr/>
                    <a:lstStyle/>
                    <a:p>
                      <a:pPr algn="ctr"/>
                      <a:r>
                        <a:rPr lang="en-US" sz="2000" dirty="0"/>
                        <a:t>frenzy</a:t>
                      </a:r>
                    </a:p>
                  </a:txBody>
                  <a:tcPr>
                    <a:solidFill>
                      <a:schemeClr val="accent2">
                        <a:lumMod val="20000"/>
                        <a:lumOff val="80000"/>
                      </a:schemeClr>
                    </a:solidFill>
                  </a:tcPr>
                </a:tc>
                <a:tc>
                  <a:txBody>
                    <a:bodyPr/>
                    <a:lstStyle/>
                    <a:p>
                      <a:pPr algn="ctr"/>
                      <a:r>
                        <a:rPr lang="en-US" sz="2000" dirty="0"/>
                        <a:t>0.965</a:t>
                      </a:r>
                    </a:p>
                  </a:txBody>
                  <a:tcPr>
                    <a:solidFill>
                      <a:schemeClr val="accent2">
                        <a:lumMod val="20000"/>
                        <a:lumOff val="80000"/>
                      </a:schemeClr>
                    </a:solidFill>
                  </a:tcPr>
                </a:tc>
                <a:tc>
                  <a:txBody>
                    <a:bodyPr/>
                    <a:lstStyle/>
                    <a:p>
                      <a:pPr algn="ctr"/>
                      <a:r>
                        <a:rPr lang="en-US" altLang="zh-CN" sz="2000" dirty="0"/>
                        <a:t>…</a:t>
                      </a:r>
                      <a:endParaRPr lang="en-US" sz="2000" dirty="0"/>
                    </a:p>
                  </a:txBody>
                  <a:tcPr>
                    <a:solidFill>
                      <a:schemeClr val="accent2">
                        <a:lumMod val="20000"/>
                        <a:lumOff val="80000"/>
                      </a:schemeClr>
                    </a:solidFill>
                  </a:tcPr>
                </a:tc>
                <a:tc>
                  <a:txBody>
                    <a:bodyPr/>
                    <a:lstStyle/>
                    <a:p>
                      <a:pPr algn="ctr"/>
                      <a:r>
                        <a:rPr lang="en-US" sz="2000" dirty="0"/>
                        <a:t>napping</a:t>
                      </a:r>
                    </a:p>
                  </a:txBody>
                  <a:tcPr>
                    <a:solidFill>
                      <a:schemeClr val="accent2">
                        <a:lumMod val="20000"/>
                        <a:lumOff val="80000"/>
                      </a:schemeClr>
                    </a:solidFill>
                  </a:tcPr>
                </a:tc>
                <a:tc>
                  <a:txBody>
                    <a:bodyPr/>
                    <a:lstStyle/>
                    <a:p>
                      <a:pPr algn="ct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215320">
                <a:tc rowSpan="2">
                  <a:txBody>
                    <a:bodyPr/>
                    <a:lstStyle/>
                    <a:p>
                      <a:pPr algn="ctr"/>
                      <a:r>
                        <a:rPr lang="en-US" sz="2000" b="1" dirty="0"/>
                        <a:t>Dominance</a:t>
                      </a:r>
                    </a:p>
                  </a:txBody>
                  <a:tcPr anchor="ctr"/>
                </a:tc>
                <a:tc>
                  <a:txBody>
                    <a:bodyPr/>
                    <a:lstStyle/>
                    <a:p>
                      <a:pPr algn="ctr"/>
                      <a:r>
                        <a:rPr lang="en-US" sz="2000" dirty="0"/>
                        <a:t>powerful</a:t>
                      </a:r>
                    </a:p>
                  </a:txBody>
                  <a:tcPr/>
                </a:tc>
                <a:tc>
                  <a:txBody>
                    <a:bodyPr/>
                    <a:lstStyle/>
                    <a:p>
                      <a:pPr algn="ctr"/>
                      <a:r>
                        <a:rPr lang="en-US" sz="2000" dirty="0"/>
                        <a:t>0.991</a:t>
                      </a:r>
                    </a:p>
                  </a:txBody>
                  <a:tcPr/>
                </a:tc>
                <a:tc>
                  <a:txBody>
                    <a:bodyPr/>
                    <a:lstStyle/>
                    <a:p>
                      <a:pPr algn="ctr"/>
                      <a:r>
                        <a:rPr lang="en-US" altLang="zh-CN" sz="2000" dirty="0"/>
                        <a:t>…</a:t>
                      </a:r>
                      <a:endParaRPr lang="en-US" sz="2000" dirty="0"/>
                    </a:p>
                  </a:txBody>
                  <a:tcPr/>
                </a:tc>
                <a:tc>
                  <a:txBody>
                    <a:bodyPr/>
                    <a:lstStyle/>
                    <a:p>
                      <a:pPr algn="ctr"/>
                      <a:r>
                        <a:rPr lang="en-US" sz="2000" dirty="0"/>
                        <a:t>weak</a:t>
                      </a:r>
                    </a:p>
                  </a:txBody>
                  <a:tcPr/>
                </a:tc>
                <a:tc>
                  <a:txBody>
                    <a:bodyPr/>
                    <a:lstStyle/>
                    <a:p>
                      <a:pPr algn="ctr"/>
                      <a:r>
                        <a:rPr lang="en-US" sz="2000" dirty="0"/>
                        <a:t>0.045</a:t>
                      </a:r>
                    </a:p>
                  </a:txBody>
                  <a:tcPr/>
                </a:tc>
                <a:extLst>
                  <a:ext uri="{0D108BD9-81ED-4DB2-BD59-A6C34878D82A}">
                    <a16:rowId xmlns:a16="http://schemas.microsoft.com/office/drawing/2014/main" val="1673050729"/>
                  </a:ext>
                </a:extLst>
              </a:tr>
              <a:tr h="215320">
                <a:tc vMerge="1">
                  <a:txBody>
                    <a:bodyPr/>
                    <a:lstStyle/>
                    <a:p>
                      <a:endParaRPr lang="en-US" sz="2000" dirty="0"/>
                    </a:p>
                  </a:txBody>
                  <a:tcPr/>
                </a:tc>
                <a:tc>
                  <a:txBody>
                    <a:bodyPr/>
                    <a:lstStyle/>
                    <a:p>
                      <a:pPr algn="ctr"/>
                      <a:r>
                        <a:rPr lang="en-US" sz="2000" dirty="0"/>
                        <a:t>leadership</a:t>
                      </a:r>
                    </a:p>
                  </a:txBody>
                  <a:tcPr/>
                </a:tc>
                <a:tc>
                  <a:txBody>
                    <a:bodyPr/>
                    <a:lstStyle/>
                    <a:p>
                      <a:pPr algn="ctr"/>
                      <a:r>
                        <a:rPr lang="en-US" sz="2000" dirty="0"/>
                        <a:t>0.983</a:t>
                      </a:r>
                    </a:p>
                  </a:txBody>
                  <a:tcPr/>
                </a:tc>
                <a:tc>
                  <a:txBody>
                    <a:bodyPr/>
                    <a:lstStyle/>
                    <a:p>
                      <a:pPr algn="ctr"/>
                      <a:r>
                        <a:rPr lang="en-US" altLang="zh-CN" sz="2000" dirty="0"/>
                        <a:t>…</a:t>
                      </a:r>
                      <a:endParaRPr lang="en-US" sz="2000" dirty="0"/>
                    </a:p>
                  </a:txBody>
                  <a:tcPr/>
                </a:tc>
                <a:tc>
                  <a:txBody>
                    <a:bodyPr/>
                    <a:lstStyle/>
                    <a:p>
                      <a:pPr algn="ctr"/>
                      <a:r>
                        <a:rPr lang="en-US" sz="2000" dirty="0"/>
                        <a:t>empty</a:t>
                      </a:r>
                    </a:p>
                  </a:txBody>
                  <a:tcPr/>
                </a:tc>
                <a:tc>
                  <a:txBody>
                    <a:bodyPr/>
                    <a:lstStyle/>
                    <a:p>
                      <a:pPr algn="ctr"/>
                      <a:r>
                        <a:rPr lang="en-US" sz="2000" dirty="0"/>
                        <a:t>0.081</a:t>
                      </a:r>
                    </a:p>
                  </a:txBody>
                  <a:tcPr/>
                </a:tc>
                <a:extLst>
                  <a:ext uri="{0D108BD9-81ED-4DB2-BD59-A6C34878D82A}">
                    <a16:rowId xmlns:a16="http://schemas.microsoft.com/office/drawing/2014/main" val="3932117420"/>
                  </a:ext>
                </a:extLst>
              </a:tr>
            </a:tbl>
          </a:graphicData>
        </a:graphic>
      </p:graphicFrame>
      <p:pic>
        <p:nvPicPr>
          <p:cNvPr id="11" name="Picture 10">
            <a:extLst>
              <a:ext uri="{FF2B5EF4-FFF2-40B4-BE49-F238E27FC236}">
                <a16:creationId xmlns:a16="http://schemas.microsoft.com/office/drawing/2014/main" id="{B51CCE10-F2BB-3D4C-B4C0-DA6C9E120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031" y="5675278"/>
            <a:ext cx="5560539" cy="1086169"/>
          </a:xfrm>
          <a:prstGeom prst="rect">
            <a:avLst/>
          </a:prstGeom>
        </p:spPr>
      </p:pic>
    </p:spTree>
    <p:extLst>
      <p:ext uri="{BB962C8B-B14F-4D97-AF65-F5344CB8AC3E}">
        <p14:creationId xmlns:p14="http://schemas.microsoft.com/office/powerpoint/2010/main" val="360439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BEF92-37D4-4B87-9F58-EB99D963BF2D}"/>
              </a:ext>
            </a:extLst>
          </p:cNvPr>
          <p:cNvSpPr>
            <a:spLocks noGrp="1"/>
          </p:cNvSpPr>
          <p:nvPr>
            <p:ph type="title"/>
          </p:nvPr>
        </p:nvSpPr>
        <p:spPr/>
        <p:txBody>
          <a:bodyPr/>
          <a:lstStyle/>
          <a:p>
            <a:r>
              <a:rPr lang="en-US" altLang="zh-CN" dirty="0"/>
              <a:t>3-dimensional</a:t>
            </a:r>
            <a:r>
              <a:rPr lang="zh-CN" altLang="en-US" dirty="0"/>
              <a:t> </a:t>
            </a:r>
            <a:r>
              <a:rPr lang="en-US" altLang="zh-CN" dirty="0"/>
              <a:t>word</a:t>
            </a:r>
            <a:r>
              <a:rPr lang="zh-CN" altLang="en-US" dirty="0"/>
              <a:t> </a:t>
            </a:r>
            <a:r>
              <a:rPr lang="en-US" altLang="zh-CN" dirty="0"/>
              <a:t>representation</a:t>
            </a:r>
            <a:endParaRPr lang="zh-CN" altLang="en-US" dirty="0"/>
          </a:p>
        </p:txBody>
      </p:sp>
      <p:sp>
        <p:nvSpPr>
          <p:cNvPr id="3" name="灯片编号占位符 2">
            <a:extLst>
              <a:ext uri="{FF2B5EF4-FFF2-40B4-BE49-F238E27FC236}">
                <a16:creationId xmlns:a16="http://schemas.microsoft.com/office/drawing/2014/main" id="{5DA7061F-A7EE-44F5-A7DB-A247B16FA182}"/>
              </a:ext>
            </a:extLst>
          </p:cNvPr>
          <p:cNvSpPr>
            <a:spLocks noGrp="1"/>
          </p:cNvSpPr>
          <p:nvPr>
            <p:ph type="sldNum" sz="quarter" idx="12"/>
          </p:nvPr>
        </p:nvSpPr>
        <p:spPr/>
        <p:txBody>
          <a:bodyPr/>
          <a:lstStyle/>
          <a:p>
            <a:fld id="{B0345295-E261-4EC5-88DB-2E3C71302580}" type="slidenum">
              <a:rPr lang="zh-CN" altLang="en-US" smtClean="0"/>
              <a:t>12</a:t>
            </a:fld>
            <a:endParaRPr lang="zh-CN" altLang="en-US"/>
          </a:p>
        </p:txBody>
      </p:sp>
      <p:graphicFrame>
        <p:nvGraphicFramePr>
          <p:cNvPr id="5" name="表格 5">
            <a:extLst>
              <a:ext uri="{FF2B5EF4-FFF2-40B4-BE49-F238E27FC236}">
                <a16:creationId xmlns:a16="http://schemas.microsoft.com/office/drawing/2014/main" id="{3D3050BE-E36C-4908-98C1-E6168C68C6DB}"/>
              </a:ext>
            </a:extLst>
          </p:cNvPr>
          <p:cNvGraphicFramePr>
            <a:graphicFrameLocks noGrp="1"/>
          </p:cNvGraphicFramePr>
          <p:nvPr>
            <p:ph idx="1"/>
            <p:extLst>
              <p:ext uri="{D42A27DB-BD31-4B8C-83A1-F6EECF244321}">
                <p14:modId xmlns:p14="http://schemas.microsoft.com/office/powerpoint/2010/main" val="2149673127"/>
              </p:ext>
            </p:extLst>
          </p:nvPr>
        </p:nvGraphicFramePr>
        <p:xfrm>
          <a:off x="1627189" y="1775826"/>
          <a:ext cx="8928100" cy="2286000"/>
        </p:xfrm>
        <a:graphic>
          <a:graphicData uri="http://schemas.openxmlformats.org/drawingml/2006/table">
            <a:tbl>
              <a:tblPr firstRow="1" bandRow="1">
                <a:tableStyleId>{5C22544A-7EE6-4342-B048-85BDC9FD1C3A}</a:tableStyleId>
              </a:tblPr>
              <a:tblGrid>
                <a:gridCol w="2232025">
                  <a:extLst>
                    <a:ext uri="{9D8B030D-6E8A-4147-A177-3AD203B41FA5}">
                      <a16:colId xmlns:a16="http://schemas.microsoft.com/office/drawing/2014/main" val="849331419"/>
                    </a:ext>
                  </a:extLst>
                </a:gridCol>
                <a:gridCol w="2232025">
                  <a:extLst>
                    <a:ext uri="{9D8B030D-6E8A-4147-A177-3AD203B41FA5}">
                      <a16:colId xmlns:a16="http://schemas.microsoft.com/office/drawing/2014/main" val="1689752980"/>
                    </a:ext>
                  </a:extLst>
                </a:gridCol>
                <a:gridCol w="2232025">
                  <a:extLst>
                    <a:ext uri="{9D8B030D-6E8A-4147-A177-3AD203B41FA5}">
                      <a16:colId xmlns:a16="http://schemas.microsoft.com/office/drawing/2014/main" val="1728407229"/>
                    </a:ext>
                  </a:extLst>
                </a:gridCol>
                <a:gridCol w="2232025">
                  <a:extLst>
                    <a:ext uri="{9D8B030D-6E8A-4147-A177-3AD203B41FA5}">
                      <a16:colId xmlns:a16="http://schemas.microsoft.com/office/drawing/2014/main" val="1225106643"/>
                    </a:ext>
                  </a:extLst>
                </a:gridCol>
              </a:tblGrid>
              <a:tr h="370840">
                <a:tc>
                  <a:txBody>
                    <a:bodyPr/>
                    <a:lstStyle/>
                    <a:p>
                      <a:pPr algn="ctr"/>
                      <a:endParaRPr lang="zh-CN" altLang="en-US" sz="2400" dirty="0"/>
                    </a:p>
                  </a:txBody>
                  <a:tcPr/>
                </a:tc>
                <a:tc>
                  <a:txBody>
                    <a:bodyPr/>
                    <a:lstStyle/>
                    <a:p>
                      <a:pPr algn="ctr"/>
                      <a:r>
                        <a:rPr lang="en-US" altLang="zh-CN" sz="2400" dirty="0"/>
                        <a:t>Valence</a:t>
                      </a:r>
                      <a:endParaRPr lang="zh-CN" altLang="en-US" sz="2400" dirty="0"/>
                    </a:p>
                  </a:txBody>
                  <a:tcPr/>
                </a:tc>
                <a:tc>
                  <a:txBody>
                    <a:bodyPr/>
                    <a:lstStyle/>
                    <a:p>
                      <a:pPr algn="ctr"/>
                      <a:r>
                        <a:rPr lang="en-US" altLang="zh-CN" sz="2400" dirty="0"/>
                        <a:t>Arousal</a:t>
                      </a:r>
                      <a:endParaRPr lang="zh-CN" altLang="en-US" sz="2400" dirty="0"/>
                    </a:p>
                  </a:txBody>
                  <a:tcPr/>
                </a:tc>
                <a:tc>
                  <a:txBody>
                    <a:bodyPr/>
                    <a:lstStyle/>
                    <a:p>
                      <a:pPr algn="ctr"/>
                      <a:r>
                        <a:rPr lang="en-US" altLang="zh-CN" sz="2400" dirty="0"/>
                        <a:t> Dominance</a:t>
                      </a:r>
                      <a:endParaRPr lang="zh-CN" altLang="en-US" sz="2400" dirty="0"/>
                    </a:p>
                  </a:txBody>
                  <a:tcPr/>
                </a:tc>
                <a:extLst>
                  <a:ext uri="{0D108BD9-81ED-4DB2-BD59-A6C34878D82A}">
                    <a16:rowId xmlns:a16="http://schemas.microsoft.com/office/drawing/2014/main" val="3522024510"/>
                  </a:ext>
                </a:extLst>
              </a:tr>
              <a:tr h="370840">
                <a:tc>
                  <a:txBody>
                    <a:bodyPr/>
                    <a:lstStyle/>
                    <a:p>
                      <a:pPr algn="ctr"/>
                      <a:r>
                        <a:rPr lang="en-US" altLang="zh-CN" sz="2400" dirty="0"/>
                        <a:t>courageous</a:t>
                      </a:r>
                      <a:endParaRPr lang="zh-CN" altLang="en-US" sz="2400" dirty="0"/>
                    </a:p>
                  </a:txBody>
                  <a:tcPr/>
                </a:tc>
                <a:tc>
                  <a:txBody>
                    <a:bodyPr/>
                    <a:lstStyle/>
                    <a:p>
                      <a:pPr algn="ctr"/>
                      <a:r>
                        <a:rPr lang="en-US" altLang="zh-CN" sz="2400" dirty="0"/>
                        <a:t>8.05</a:t>
                      </a:r>
                      <a:endParaRPr lang="zh-CN" altLang="en-US" sz="2400" dirty="0"/>
                    </a:p>
                  </a:txBody>
                  <a:tcPr/>
                </a:tc>
                <a:tc>
                  <a:txBody>
                    <a:bodyPr/>
                    <a:lstStyle/>
                    <a:p>
                      <a:pPr algn="ctr"/>
                      <a:r>
                        <a:rPr lang="en-US" altLang="zh-CN" sz="2400" dirty="0"/>
                        <a:t>5.5</a:t>
                      </a:r>
                      <a:endParaRPr lang="zh-CN" altLang="en-US" sz="2400" dirty="0"/>
                    </a:p>
                  </a:txBody>
                  <a:tcPr/>
                </a:tc>
                <a:tc>
                  <a:txBody>
                    <a:bodyPr/>
                    <a:lstStyle/>
                    <a:p>
                      <a:pPr algn="ctr"/>
                      <a:r>
                        <a:rPr lang="en-US" altLang="zh-CN" sz="2400" dirty="0"/>
                        <a:t>7.38</a:t>
                      </a:r>
                      <a:endParaRPr lang="zh-CN" altLang="en-US" sz="2400" dirty="0"/>
                    </a:p>
                  </a:txBody>
                  <a:tcPr/>
                </a:tc>
                <a:extLst>
                  <a:ext uri="{0D108BD9-81ED-4DB2-BD59-A6C34878D82A}">
                    <a16:rowId xmlns:a16="http://schemas.microsoft.com/office/drawing/2014/main" val="1181463580"/>
                  </a:ext>
                </a:extLst>
              </a:tr>
              <a:tr h="370840">
                <a:tc>
                  <a:txBody>
                    <a:bodyPr/>
                    <a:lstStyle/>
                    <a:p>
                      <a:pPr algn="ctr"/>
                      <a:r>
                        <a:rPr lang="en-US" altLang="zh-CN" sz="2400" dirty="0"/>
                        <a:t>music</a:t>
                      </a:r>
                      <a:endParaRPr lang="zh-CN" altLang="en-US" sz="2400" dirty="0"/>
                    </a:p>
                  </a:txBody>
                  <a:tcPr/>
                </a:tc>
                <a:tc>
                  <a:txBody>
                    <a:bodyPr/>
                    <a:lstStyle/>
                    <a:p>
                      <a:pPr algn="ctr"/>
                      <a:r>
                        <a:rPr lang="en-US" altLang="zh-CN" sz="2400" dirty="0"/>
                        <a:t>7.67</a:t>
                      </a:r>
                      <a:endParaRPr lang="zh-CN" altLang="en-US" sz="2400" dirty="0"/>
                    </a:p>
                  </a:txBody>
                  <a:tcPr/>
                </a:tc>
                <a:tc>
                  <a:txBody>
                    <a:bodyPr/>
                    <a:lstStyle/>
                    <a:p>
                      <a:pPr algn="ctr"/>
                      <a:r>
                        <a:rPr lang="en-US" altLang="zh-CN" sz="2400" dirty="0"/>
                        <a:t>5.57</a:t>
                      </a:r>
                      <a:endParaRPr lang="zh-CN" altLang="en-US" sz="2400" dirty="0"/>
                    </a:p>
                  </a:txBody>
                  <a:tcPr/>
                </a:tc>
                <a:tc>
                  <a:txBody>
                    <a:bodyPr/>
                    <a:lstStyle/>
                    <a:p>
                      <a:pPr algn="ctr"/>
                      <a:r>
                        <a:rPr lang="en-US" altLang="zh-CN" sz="2400" dirty="0"/>
                        <a:t>6.5</a:t>
                      </a:r>
                      <a:endParaRPr lang="zh-CN" altLang="en-US" sz="2400" dirty="0"/>
                    </a:p>
                  </a:txBody>
                  <a:tcPr/>
                </a:tc>
                <a:extLst>
                  <a:ext uri="{0D108BD9-81ED-4DB2-BD59-A6C34878D82A}">
                    <a16:rowId xmlns:a16="http://schemas.microsoft.com/office/drawing/2014/main" val="3122166826"/>
                  </a:ext>
                </a:extLst>
              </a:tr>
              <a:tr h="370840">
                <a:tc>
                  <a:txBody>
                    <a:bodyPr/>
                    <a:lstStyle/>
                    <a:p>
                      <a:pPr algn="ctr"/>
                      <a:r>
                        <a:rPr lang="en-US" altLang="zh-CN" sz="2400" dirty="0"/>
                        <a:t>heartbreak</a:t>
                      </a:r>
                      <a:endParaRPr lang="zh-CN" altLang="en-US" sz="2400" dirty="0"/>
                    </a:p>
                  </a:txBody>
                  <a:tcPr/>
                </a:tc>
                <a:tc>
                  <a:txBody>
                    <a:bodyPr/>
                    <a:lstStyle/>
                    <a:p>
                      <a:pPr algn="ctr"/>
                      <a:r>
                        <a:rPr lang="en-US" altLang="zh-CN" sz="2400" dirty="0"/>
                        <a:t>2.45</a:t>
                      </a:r>
                      <a:endParaRPr lang="zh-CN" altLang="en-US" sz="2400" dirty="0"/>
                    </a:p>
                  </a:txBody>
                  <a:tcPr/>
                </a:tc>
                <a:tc>
                  <a:txBody>
                    <a:bodyPr/>
                    <a:lstStyle/>
                    <a:p>
                      <a:pPr algn="ctr"/>
                      <a:r>
                        <a:rPr lang="en-US" altLang="zh-CN" sz="2400" dirty="0"/>
                        <a:t>5.65</a:t>
                      </a:r>
                      <a:endParaRPr lang="zh-CN" altLang="en-US" sz="2400" dirty="0"/>
                    </a:p>
                  </a:txBody>
                  <a:tcPr/>
                </a:tc>
                <a:tc>
                  <a:txBody>
                    <a:bodyPr/>
                    <a:lstStyle/>
                    <a:p>
                      <a:pPr algn="ctr"/>
                      <a:r>
                        <a:rPr lang="en-US" altLang="zh-CN" sz="2400" dirty="0"/>
                        <a:t>3.58</a:t>
                      </a:r>
                      <a:endParaRPr lang="zh-CN" altLang="en-US" sz="2400" dirty="0"/>
                    </a:p>
                  </a:txBody>
                  <a:tcPr/>
                </a:tc>
                <a:extLst>
                  <a:ext uri="{0D108BD9-81ED-4DB2-BD59-A6C34878D82A}">
                    <a16:rowId xmlns:a16="http://schemas.microsoft.com/office/drawing/2014/main" val="952369973"/>
                  </a:ext>
                </a:extLst>
              </a:tr>
              <a:tr h="370840">
                <a:tc>
                  <a:txBody>
                    <a:bodyPr/>
                    <a:lstStyle/>
                    <a:p>
                      <a:pPr algn="ctr"/>
                      <a:r>
                        <a:rPr lang="en-US" altLang="zh-CN" sz="2400" dirty="0"/>
                        <a:t>cub</a:t>
                      </a:r>
                      <a:endParaRPr lang="zh-CN" altLang="en-US" sz="2400" dirty="0"/>
                    </a:p>
                  </a:txBody>
                  <a:tcPr/>
                </a:tc>
                <a:tc>
                  <a:txBody>
                    <a:bodyPr/>
                    <a:lstStyle/>
                    <a:p>
                      <a:pPr algn="ctr"/>
                      <a:r>
                        <a:rPr lang="en-US" altLang="zh-CN" sz="2400" dirty="0"/>
                        <a:t>6.71</a:t>
                      </a:r>
                      <a:endParaRPr lang="zh-CN" altLang="en-US" sz="2400" dirty="0"/>
                    </a:p>
                  </a:txBody>
                  <a:tcPr/>
                </a:tc>
                <a:tc>
                  <a:txBody>
                    <a:bodyPr/>
                    <a:lstStyle/>
                    <a:p>
                      <a:pPr algn="ctr"/>
                      <a:r>
                        <a:rPr lang="en-US" altLang="zh-CN" sz="2400" dirty="0"/>
                        <a:t>3.95</a:t>
                      </a:r>
                      <a:endParaRPr lang="zh-CN" altLang="en-US" sz="2400" dirty="0"/>
                    </a:p>
                  </a:txBody>
                  <a:tcPr/>
                </a:tc>
                <a:tc>
                  <a:txBody>
                    <a:bodyPr/>
                    <a:lstStyle/>
                    <a:p>
                      <a:pPr algn="ctr"/>
                      <a:r>
                        <a:rPr lang="en-US" altLang="zh-CN" sz="2400" dirty="0"/>
                        <a:t>4.24</a:t>
                      </a:r>
                      <a:endParaRPr lang="zh-CN" altLang="en-US" sz="2400" dirty="0"/>
                    </a:p>
                  </a:txBody>
                  <a:tcPr/>
                </a:tc>
                <a:extLst>
                  <a:ext uri="{0D108BD9-81ED-4DB2-BD59-A6C34878D82A}">
                    <a16:rowId xmlns:a16="http://schemas.microsoft.com/office/drawing/2014/main" val="507378611"/>
                  </a:ext>
                </a:extLst>
              </a:tr>
            </a:tbl>
          </a:graphicData>
        </a:graphic>
      </p:graphicFrame>
      <p:sp>
        <p:nvSpPr>
          <p:cNvPr id="6" name="文本框 5">
            <a:extLst>
              <a:ext uri="{FF2B5EF4-FFF2-40B4-BE49-F238E27FC236}">
                <a16:creationId xmlns:a16="http://schemas.microsoft.com/office/drawing/2014/main" id="{A6834C18-1D3D-407F-AC61-A9F38F2F8704}"/>
              </a:ext>
            </a:extLst>
          </p:cNvPr>
          <p:cNvSpPr txBox="1"/>
          <p:nvPr/>
        </p:nvSpPr>
        <p:spPr>
          <a:xfrm>
            <a:off x="658813" y="4553883"/>
            <a:ext cx="9669334" cy="1938992"/>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altLang="zh-CN" sz="2800" dirty="0"/>
              <a:t>Quick summary</a:t>
            </a:r>
          </a:p>
          <a:p>
            <a:pPr marL="800100" lvl="1" indent="-342900">
              <a:spcBef>
                <a:spcPts val="600"/>
              </a:spcBef>
              <a:spcAft>
                <a:spcPts val="600"/>
              </a:spcAft>
              <a:buFont typeface="Arial" panose="020B0604020202020204" pitchFamily="34" charset="0"/>
              <a:buChar char="•"/>
            </a:pPr>
            <a:r>
              <a:rPr lang="en-US" altLang="zh-CN" sz="2400" b="1" dirty="0"/>
              <a:t>Meaning or word sense</a:t>
            </a:r>
            <a:r>
              <a:rPr lang="en-US" altLang="zh-CN" sz="2400" dirty="0"/>
              <a:t>: Single</a:t>
            </a:r>
            <a:r>
              <a:rPr lang="zh-CN" altLang="en-US" sz="2400" dirty="0"/>
              <a:t> </a:t>
            </a:r>
            <a:r>
              <a:rPr lang="en-US" altLang="zh-CN" sz="2400" dirty="0"/>
              <a:t>lemma</a:t>
            </a:r>
            <a:r>
              <a:rPr lang="zh-CN" altLang="en-US" sz="2400" dirty="0"/>
              <a:t> </a:t>
            </a:r>
            <a:r>
              <a:rPr lang="en-US" altLang="zh-CN" sz="2400" dirty="0"/>
              <a:t>/</a:t>
            </a:r>
            <a:r>
              <a:rPr lang="zh-CN" altLang="en-US" sz="2400" dirty="0"/>
              <a:t> </a:t>
            </a:r>
            <a:r>
              <a:rPr lang="en-US" altLang="zh-CN" sz="2400" dirty="0"/>
              <a:t>multiple</a:t>
            </a:r>
            <a:r>
              <a:rPr lang="zh-CN" altLang="en-US" sz="2400" dirty="0"/>
              <a:t> </a:t>
            </a:r>
            <a:r>
              <a:rPr lang="en-US" altLang="zh-CN" sz="2400" dirty="0"/>
              <a:t>meanings</a:t>
            </a:r>
          </a:p>
          <a:p>
            <a:pPr marL="800100" lvl="1" indent="-342900">
              <a:spcBef>
                <a:spcPts val="600"/>
              </a:spcBef>
              <a:spcAft>
                <a:spcPts val="600"/>
              </a:spcAft>
              <a:buFont typeface="Arial" panose="020B0604020202020204" pitchFamily="34" charset="0"/>
              <a:buChar char="•"/>
            </a:pPr>
            <a:r>
              <a:rPr lang="en-US" altLang="zh-CN" sz="2400" b="1" dirty="0"/>
              <a:t>Relations of</a:t>
            </a:r>
            <a:r>
              <a:rPr lang="zh-CN" altLang="en-US" sz="2400" b="1" dirty="0"/>
              <a:t> </a:t>
            </a:r>
            <a:r>
              <a:rPr lang="en-US" altLang="zh-CN" sz="2400" b="1" dirty="0"/>
              <a:t>words</a:t>
            </a:r>
            <a:r>
              <a:rPr lang="en-US" altLang="zh-CN" sz="2400" dirty="0"/>
              <a:t>: Synonymy, Antonymy, Similarity, Relatedness, Connotation.</a:t>
            </a:r>
          </a:p>
        </p:txBody>
      </p:sp>
      <p:sp>
        <p:nvSpPr>
          <p:cNvPr id="4" name="文本框 3">
            <a:extLst>
              <a:ext uri="{FF2B5EF4-FFF2-40B4-BE49-F238E27FC236}">
                <a16:creationId xmlns:a16="http://schemas.microsoft.com/office/drawing/2014/main" id="{30F5A90F-AE4D-4927-916B-8AE9FC167459}"/>
              </a:ext>
            </a:extLst>
          </p:cNvPr>
          <p:cNvSpPr txBox="1"/>
          <p:nvPr/>
        </p:nvSpPr>
        <p:spPr>
          <a:xfrm>
            <a:off x="658813" y="1078971"/>
            <a:ext cx="10176889"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Words can be represented as points in 3-dimensional space</a:t>
            </a:r>
            <a:endParaRPr lang="zh-CN" altLang="en-US" sz="2800" dirty="0"/>
          </a:p>
        </p:txBody>
      </p:sp>
    </p:spTree>
    <p:extLst>
      <p:ext uri="{BB962C8B-B14F-4D97-AF65-F5344CB8AC3E}">
        <p14:creationId xmlns:p14="http://schemas.microsoft.com/office/powerpoint/2010/main" val="1850883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13</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Word Meaning</a:t>
            </a:r>
          </a:p>
          <a:p>
            <a:r>
              <a:rPr lang="en-US" altLang="zh-CN" b="1" dirty="0"/>
              <a:t>Vector Semantics</a:t>
            </a:r>
          </a:p>
        </p:txBody>
      </p:sp>
    </p:spTree>
    <p:extLst>
      <p:ext uri="{BB962C8B-B14F-4D97-AF65-F5344CB8AC3E}">
        <p14:creationId xmlns:p14="http://schemas.microsoft.com/office/powerpoint/2010/main" val="2623792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78FF1-716E-4547-831F-68CC4BBE3DC5}"/>
              </a:ext>
            </a:extLst>
          </p:cNvPr>
          <p:cNvSpPr>
            <a:spLocks noGrp="1"/>
          </p:cNvSpPr>
          <p:nvPr>
            <p:ph type="title"/>
          </p:nvPr>
        </p:nvSpPr>
        <p:spPr/>
        <p:txBody>
          <a:bodyPr/>
          <a:lstStyle/>
          <a:p>
            <a:r>
              <a:rPr lang="en-US" altLang="zh-CN" dirty="0"/>
              <a:t>Computational models of word meaning</a:t>
            </a:r>
            <a:endParaRPr lang="zh-CN" altLang="en-US" dirty="0"/>
          </a:p>
        </p:txBody>
      </p:sp>
      <p:sp>
        <p:nvSpPr>
          <p:cNvPr id="3" name="灯片编号占位符 2">
            <a:extLst>
              <a:ext uri="{FF2B5EF4-FFF2-40B4-BE49-F238E27FC236}">
                <a16:creationId xmlns:a16="http://schemas.microsoft.com/office/drawing/2014/main" id="{F08B267D-C560-4C03-88B6-DF8CEB0E43C7}"/>
              </a:ext>
            </a:extLst>
          </p:cNvPr>
          <p:cNvSpPr>
            <a:spLocks noGrp="1"/>
          </p:cNvSpPr>
          <p:nvPr>
            <p:ph type="sldNum" sz="quarter" idx="12"/>
          </p:nvPr>
        </p:nvSpPr>
        <p:spPr/>
        <p:txBody>
          <a:bodyPr/>
          <a:lstStyle/>
          <a:p>
            <a:fld id="{B0345295-E261-4EC5-88DB-2E3C71302580}"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63CCB6C8-9FF1-446B-AC31-EAEA8194C7DB}"/>
                  </a:ext>
                </a:extLst>
              </p:cNvPr>
              <p:cNvSpPr>
                <a:spLocks noGrp="1"/>
              </p:cNvSpPr>
              <p:nvPr>
                <p:ph idx="1"/>
              </p:nvPr>
            </p:nvSpPr>
            <p:spPr>
              <a:xfrm>
                <a:off x="510745" y="1086850"/>
                <a:ext cx="10585623" cy="5697008"/>
              </a:xfrm>
            </p:spPr>
            <p:txBody>
              <a:bodyPr>
                <a:noAutofit/>
              </a:bodyPr>
              <a:lstStyle/>
              <a:p>
                <a:pPr>
                  <a:spcAft>
                    <a:spcPts val="1200"/>
                  </a:spcAft>
                </a:pPr>
                <a:r>
                  <a:rPr lang="en-US" altLang="zh-CN" b="1" dirty="0"/>
                  <a:t>Vector semantics:</a:t>
                </a:r>
                <a:r>
                  <a:rPr lang="zh-CN" altLang="en-US" dirty="0"/>
                  <a:t> </a:t>
                </a:r>
                <a:r>
                  <a:rPr lang="en-US" altLang="zh-CN" dirty="0"/>
                  <a:t>a</a:t>
                </a:r>
                <a:r>
                  <a:rPr lang="zh-CN" altLang="en-US" dirty="0"/>
                  <a:t> </a:t>
                </a:r>
                <a:r>
                  <a:rPr lang="en-US" altLang="zh-CN" dirty="0"/>
                  <a:t>standard way to represent word meaning</a:t>
                </a:r>
              </a:p>
              <a:p>
                <a:pPr marL="914400" lvl="1" indent="-457200">
                  <a:spcAft>
                    <a:spcPts val="1200"/>
                  </a:spcAft>
                  <a:buFont typeface="+mj-lt"/>
                  <a:buAutoNum type="arabicPeriod"/>
                </a:pPr>
                <a:r>
                  <a:rPr lang="en-US" altLang="zh-CN" dirty="0"/>
                  <a:t>Idea</a:t>
                </a:r>
                <a:r>
                  <a:rPr lang="zh-CN" altLang="en-US" dirty="0"/>
                  <a:t> </a:t>
                </a:r>
                <a:r>
                  <a:rPr lang="en-US" altLang="zh-CN" dirty="0"/>
                  <a:t>1:</a:t>
                </a:r>
                <a:r>
                  <a:rPr lang="zh-CN" altLang="en-US" dirty="0"/>
                  <a:t> </a:t>
                </a:r>
                <a:r>
                  <a:rPr lang="en-US" altLang="zh-CN" dirty="0"/>
                  <a:t>represent the connotation of a word by</a:t>
                </a:r>
                <a:r>
                  <a:rPr lang="zh-CN" altLang="en-US" dirty="0"/>
                  <a:t> </a:t>
                </a:r>
                <a:r>
                  <a:rPr lang="en-US" altLang="zh-CN" dirty="0"/>
                  <a:t>points </a:t>
                </a:r>
                <a:r>
                  <a:rPr lang="en-US" altLang="zh-CN" sz="2400" dirty="0"/>
                  <a:t>in</a:t>
                </a:r>
                <a:r>
                  <a:rPr lang="zh-CN" altLang="en-US" sz="2400" dirty="0"/>
                  <a:t> </a:t>
                </a:r>
                <a14:m>
                  <m:oMath xmlns:m="http://schemas.openxmlformats.org/officeDocument/2006/math">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3</m:t>
                        </m:r>
                      </m:sup>
                    </m:sSup>
                  </m:oMath>
                </a14:m>
                <a:endParaRPr lang="en-US" altLang="zh-CN" sz="2400" dirty="0"/>
              </a:p>
              <a:p>
                <a:pPr marL="914400" lvl="1" indent="-457200">
                  <a:spcAft>
                    <a:spcPts val="1200"/>
                  </a:spcAft>
                  <a:buFont typeface="+mj-lt"/>
                  <a:buAutoNum type="arabicPeriod"/>
                </a:pPr>
                <a:r>
                  <a:rPr lang="en-US" altLang="zh-CN" sz="2400" dirty="0"/>
                  <a:t>Idea</a:t>
                </a:r>
                <a:r>
                  <a:rPr lang="zh-CN" altLang="en-US" sz="2400" dirty="0"/>
                  <a:t> </a:t>
                </a:r>
                <a:r>
                  <a:rPr lang="en-US" altLang="zh-CN" sz="2400" dirty="0"/>
                  <a:t>2:</a:t>
                </a:r>
                <a:r>
                  <a:rPr lang="zh-CN" altLang="en-US" sz="2400" dirty="0"/>
                  <a:t> </a:t>
                </a:r>
                <a:r>
                  <a:rPr lang="en-US" altLang="zh-CN" sz="2400" dirty="0"/>
                  <a:t>define the meaning of a word by the </a:t>
                </a:r>
                <a:r>
                  <a:rPr lang="en-US" altLang="zh-CN" sz="2400" i="1" dirty="0"/>
                  <a:t>Distributional Hypothesis</a:t>
                </a:r>
              </a:p>
              <a:p>
                <a:pPr>
                  <a:spcAft>
                    <a:spcPts val="1200"/>
                  </a:spcAft>
                </a:pPr>
                <a:r>
                  <a:rPr lang="en-US" altLang="zh-CN" sz="2800" b="1" dirty="0"/>
                  <a:t>Distributional Hypothesis</a:t>
                </a:r>
                <a:r>
                  <a:rPr lang="zh-CN" altLang="en-US" dirty="0"/>
                  <a:t> </a:t>
                </a:r>
                <a:endParaRPr lang="en-US" altLang="zh-CN" dirty="0"/>
              </a:p>
              <a:p>
                <a:pPr marL="457200" lvl="1" indent="0" algn="ctr">
                  <a:spcAft>
                    <a:spcPts val="1200"/>
                  </a:spcAft>
                  <a:buNone/>
                </a:pPr>
                <a:r>
                  <a:rPr lang="en-US" altLang="zh-CN" b="1" dirty="0">
                    <a:solidFill>
                      <a:srgbClr val="FF0000"/>
                    </a:solidFill>
                  </a:rPr>
                  <a:t>Two words that occur in</a:t>
                </a:r>
                <a:r>
                  <a:rPr lang="zh-CN" altLang="en-US" b="1" dirty="0">
                    <a:solidFill>
                      <a:srgbClr val="FF0000"/>
                    </a:solidFill>
                  </a:rPr>
                  <a:t> </a:t>
                </a:r>
                <a:r>
                  <a:rPr lang="en-US" altLang="zh-CN" b="1" dirty="0">
                    <a:solidFill>
                      <a:srgbClr val="FF0000"/>
                    </a:solidFill>
                  </a:rPr>
                  <a:t>similar contexts (distributions) tend</a:t>
                </a:r>
                <a:r>
                  <a:rPr lang="zh-CN" altLang="en-US" b="1" dirty="0">
                    <a:solidFill>
                      <a:srgbClr val="FF0000"/>
                    </a:solidFill>
                  </a:rPr>
                  <a:t> </a:t>
                </a:r>
                <a:r>
                  <a:rPr lang="en-US" altLang="zh-CN" b="1" dirty="0">
                    <a:solidFill>
                      <a:srgbClr val="FF0000"/>
                    </a:solidFill>
                  </a:rPr>
                  <a:t>to</a:t>
                </a:r>
                <a:r>
                  <a:rPr lang="zh-CN" altLang="en-US" b="1" dirty="0">
                    <a:solidFill>
                      <a:srgbClr val="FF0000"/>
                    </a:solidFill>
                  </a:rPr>
                  <a:t> </a:t>
                </a:r>
                <a:r>
                  <a:rPr lang="en-US" altLang="zh-CN" b="1" dirty="0">
                    <a:solidFill>
                      <a:srgbClr val="FF0000"/>
                    </a:solidFill>
                  </a:rPr>
                  <a:t>have similar meanings</a:t>
                </a:r>
              </a:p>
              <a:p>
                <a:pPr>
                  <a:spcAft>
                    <a:spcPts val="1200"/>
                  </a:spcAft>
                </a:pPr>
                <a:r>
                  <a:rPr lang="en-US" altLang="zh-CN" dirty="0"/>
                  <a:t>Two</a:t>
                </a:r>
                <a:r>
                  <a:rPr lang="zh-CN" altLang="en-US" dirty="0"/>
                  <a:t> </a:t>
                </a:r>
                <a:r>
                  <a:rPr lang="en-US" altLang="zh-CN" dirty="0"/>
                  <a:t>questions:</a:t>
                </a:r>
              </a:p>
              <a:p>
                <a:pPr lvl="1">
                  <a:spcAft>
                    <a:spcPts val="1200"/>
                  </a:spcAft>
                </a:pPr>
                <a:r>
                  <a:rPr lang="en-US" altLang="zh-CN" dirty="0"/>
                  <a:t>How</a:t>
                </a:r>
                <a:r>
                  <a:rPr lang="zh-CN" altLang="en-US" dirty="0"/>
                  <a:t> </a:t>
                </a:r>
                <a:r>
                  <a:rPr lang="en-US" altLang="zh-CN" dirty="0"/>
                  <a:t>to</a:t>
                </a:r>
                <a:r>
                  <a:rPr lang="zh-CN" altLang="en-US" dirty="0"/>
                  <a:t> </a:t>
                </a:r>
                <a:r>
                  <a:rPr lang="en-US" altLang="zh-CN" dirty="0"/>
                  <a:t>understand</a:t>
                </a:r>
                <a:r>
                  <a:rPr lang="zh-CN" altLang="en-US" dirty="0"/>
                  <a:t> </a:t>
                </a:r>
                <a:r>
                  <a:rPr lang="en-US" altLang="zh-CN" dirty="0"/>
                  <a:t>distributional</a:t>
                </a:r>
                <a:r>
                  <a:rPr lang="zh-CN" altLang="en-US" dirty="0"/>
                  <a:t> </a:t>
                </a:r>
                <a:r>
                  <a:rPr lang="en-US" altLang="zh-CN" dirty="0"/>
                  <a:t>hypothesis?</a:t>
                </a:r>
              </a:p>
              <a:p>
                <a:pPr lvl="1">
                  <a:spcAft>
                    <a:spcPts val="1200"/>
                  </a:spcAft>
                </a:pPr>
                <a:r>
                  <a:rPr lang="en-US" altLang="zh-CN" dirty="0"/>
                  <a:t>How</a:t>
                </a:r>
                <a:r>
                  <a:rPr lang="zh-CN" altLang="en-US" dirty="0"/>
                  <a:t> </a:t>
                </a:r>
                <a:r>
                  <a:rPr lang="en-US" altLang="zh-CN" dirty="0"/>
                  <a:t>should</a:t>
                </a:r>
                <a:r>
                  <a:rPr lang="zh-CN" altLang="en-US" dirty="0"/>
                  <a:t> </a:t>
                </a:r>
                <a:r>
                  <a:rPr lang="en-US" altLang="zh-CN" dirty="0"/>
                  <a:t>we</a:t>
                </a:r>
                <a:r>
                  <a:rPr lang="zh-CN" altLang="en-US" dirty="0"/>
                  <a:t> </a:t>
                </a:r>
                <a:r>
                  <a:rPr lang="en-US" altLang="zh-CN" dirty="0"/>
                  <a:t>define</a:t>
                </a:r>
                <a:r>
                  <a:rPr lang="zh-CN" altLang="en-US" dirty="0"/>
                  <a:t> </a:t>
                </a:r>
                <a:r>
                  <a:rPr lang="en-US" altLang="zh-CN" dirty="0"/>
                  <a:t>the</a:t>
                </a:r>
                <a:r>
                  <a:rPr lang="zh-CN" altLang="en-US" dirty="0"/>
                  <a:t> </a:t>
                </a:r>
                <a:r>
                  <a:rPr lang="en-US" altLang="zh-CN" dirty="0"/>
                  <a:t>meaning</a:t>
                </a:r>
                <a:r>
                  <a:rPr lang="zh-CN" altLang="en-US" dirty="0"/>
                  <a:t> </a:t>
                </a:r>
                <a:r>
                  <a:rPr lang="en-US" altLang="zh-CN" dirty="0"/>
                  <a:t>of</a:t>
                </a:r>
                <a:r>
                  <a:rPr lang="zh-CN" altLang="en-US" dirty="0"/>
                  <a:t> </a:t>
                </a:r>
                <a:r>
                  <a:rPr lang="en-US" altLang="zh-CN" dirty="0"/>
                  <a:t>a</a:t>
                </a:r>
                <a:r>
                  <a:rPr lang="zh-CN" altLang="en-US" dirty="0"/>
                  <a:t> </a:t>
                </a:r>
                <a:r>
                  <a:rPr lang="en-US" altLang="zh-CN" dirty="0"/>
                  <a:t>word</a:t>
                </a:r>
                <a:r>
                  <a:rPr lang="zh-CN" altLang="en-US" dirty="0"/>
                  <a:t> </a:t>
                </a:r>
                <a:r>
                  <a:rPr lang="en-US" altLang="zh-CN" dirty="0"/>
                  <a:t>based</a:t>
                </a:r>
                <a:r>
                  <a:rPr lang="zh-CN" altLang="en-US" dirty="0"/>
                  <a:t> </a:t>
                </a:r>
                <a:r>
                  <a:rPr lang="en-US" altLang="zh-CN" dirty="0"/>
                  <a:t>on</a:t>
                </a:r>
                <a:r>
                  <a:rPr lang="zh-CN" altLang="en-US" dirty="0"/>
                  <a:t> </a:t>
                </a:r>
                <a:r>
                  <a:rPr lang="en-US" altLang="zh-CN" dirty="0"/>
                  <a:t>this?</a:t>
                </a:r>
              </a:p>
              <a:p>
                <a:pPr>
                  <a:spcAft>
                    <a:spcPts val="1200"/>
                  </a:spcAft>
                </a:pPr>
                <a:endParaRPr lang="zh-CN" altLang="en-US" dirty="0"/>
              </a:p>
            </p:txBody>
          </p:sp>
        </mc:Choice>
        <mc:Fallback xmlns="">
          <p:sp>
            <p:nvSpPr>
              <p:cNvPr id="4" name="内容占位符 3">
                <a:extLst>
                  <a:ext uri="{FF2B5EF4-FFF2-40B4-BE49-F238E27FC236}">
                    <a16:creationId xmlns:a16="http://schemas.microsoft.com/office/drawing/2014/main" id="{63CCB6C8-9FF1-446B-AC31-EAEA8194C7DB}"/>
                  </a:ext>
                </a:extLst>
              </p:cNvPr>
              <p:cNvSpPr>
                <a:spLocks noGrp="1" noRot="1" noChangeAspect="1" noMove="1" noResize="1" noEditPoints="1" noAdjustHandles="1" noChangeArrowheads="1" noChangeShapeType="1" noTextEdit="1"/>
              </p:cNvSpPr>
              <p:nvPr>
                <p:ph idx="1"/>
              </p:nvPr>
            </p:nvSpPr>
            <p:spPr>
              <a:xfrm>
                <a:off x="510745" y="1086850"/>
                <a:ext cx="10585623" cy="5697008"/>
              </a:xfrm>
              <a:blipFill>
                <a:blip r:embed="rId3"/>
                <a:stretch>
                  <a:fillRect l="-1079" t="-1111" r="-3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368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3CCE-802A-ED4D-952E-D7DF5FFB119E}"/>
              </a:ext>
            </a:extLst>
          </p:cNvPr>
          <p:cNvSpPr>
            <a:spLocks noGrp="1"/>
          </p:cNvSpPr>
          <p:nvPr>
            <p:ph type="title"/>
          </p:nvPr>
        </p:nvSpPr>
        <p:spPr/>
        <p:txBody>
          <a:bodyPr/>
          <a:lstStyle/>
          <a:p>
            <a:r>
              <a:rPr lang="en-US" altLang="zh-CN" sz="4000" b="1" dirty="0"/>
              <a:t>Distributional Hypothesis</a:t>
            </a:r>
            <a:r>
              <a:rPr lang="zh-CN" altLang="en-US" dirty="0"/>
              <a:t> </a:t>
            </a:r>
            <a:endParaRPr lang="en-CN" dirty="0"/>
          </a:p>
        </p:txBody>
      </p:sp>
      <p:sp>
        <p:nvSpPr>
          <p:cNvPr id="3" name="Content Placeholder 2">
            <a:extLst>
              <a:ext uri="{FF2B5EF4-FFF2-40B4-BE49-F238E27FC236}">
                <a16:creationId xmlns:a16="http://schemas.microsoft.com/office/drawing/2014/main" id="{C0126C43-F3EC-544B-A776-9438561E8EFD}"/>
              </a:ext>
            </a:extLst>
          </p:cNvPr>
          <p:cNvSpPr>
            <a:spLocks noGrp="1"/>
          </p:cNvSpPr>
          <p:nvPr>
            <p:ph idx="1"/>
          </p:nvPr>
        </p:nvSpPr>
        <p:spPr>
          <a:xfrm>
            <a:off x="517525" y="1108434"/>
            <a:ext cx="11350627" cy="5508232"/>
          </a:xfrm>
        </p:spPr>
        <p:txBody>
          <a:bodyPr>
            <a:normAutofit/>
          </a:bodyPr>
          <a:lstStyle/>
          <a:p>
            <a:pPr>
              <a:spcAft>
                <a:spcPts val="600"/>
              </a:spcAft>
            </a:pPr>
            <a:r>
              <a:rPr lang="en-US" altLang="zh-CN" dirty="0"/>
              <a:t>What does the word </a:t>
            </a:r>
            <a:r>
              <a:rPr lang="en-US" altLang="zh-CN" i="1" dirty="0">
                <a:solidFill>
                  <a:schemeClr val="accent1"/>
                </a:solidFill>
              </a:rPr>
              <a:t>ongchoi</a:t>
            </a:r>
            <a:r>
              <a:rPr lang="en-US" altLang="zh-CN" dirty="0"/>
              <a:t> mean? </a:t>
            </a:r>
          </a:p>
          <a:p>
            <a:pPr>
              <a:spcAft>
                <a:spcPts val="600"/>
              </a:spcAft>
            </a:pPr>
            <a:r>
              <a:rPr lang="en-US" altLang="zh-CN" dirty="0"/>
              <a:t>Suppose we see these sentences:</a:t>
            </a:r>
          </a:p>
          <a:p>
            <a:pPr lvl="1">
              <a:spcBef>
                <a:spcPts val="600"/>
              </a:spcBef>
              <a:spcAft>
                <a:spcPts val="600"/>
              </a:spcAft>
            </a:pPr>
            <a:r>
              <a:rPr lang="en-US" altLang="zh-CN" dirty="0"/>
              <a:t>Ongchoi is delicious </a:t>
            </a:r>
            <a:r>
              <a:rPr lang="en-US" altLang="zh-CN" b="1" dirty="0">
                <a:solidFill>
                  <a:srgbClr val="00B050"/>
                </a:solidFill>
              </a:rPr>
              <a:t>sautéed with garlic…</a:t>
            </a:r>
            <a:r>
              <a:rPr lang="en-US" altLang="zh-CN" dirty="0"/>
              <a:t> </a:t>
            </a:r>
          </a:p>
          <a:p>
            <a:pPr lvl="1">
              <a:spcBef>
                <a:spcPts val="600"/>
              </a:spcBef>
              <a:spcAft>
                <a:spcPts val="600"/>
              </a:spcAft>
            </a:pPr>
            <a:r>
              <a:rPr lang="en-US" altLang="zh-CN" dirty="0"/>
              <a:t>Ongchoi is superb </a:t>
            </a:r>
            <a:r>
              <a:rPr lang="en-US" altLang="zh-CN" b="1" dirty="0">
                <a:solidFill>
                  <a:srgbClr val="00B050"/>
                </a:solidFill>
              </a:rPr>
              <a:t>over rice…</a:t>
            </a:r>
          </a:p>
          <a:p>
            <a:pPr lvl="1">
              <a:spcBef>
                <a:spcPts val="600"/>
              </a:spcBef>
              <a:spcAft>
                <a:spcPts val="600"/>
              </a:spcAft>
            </a:pPr>
            <a:r>
              <a:rPr lang="en-US" altLang="zh-CN" dirty="0"/>
              <a:t>Ongchoi </a:t>
            </a:r>
            <a:r>
              <a:rPr lang="en-US" altLang="zh-CN" b="1" dirty="0">
                <a:solidFill>
                  <a:srgbClr val="00B050"/>
                </a:solidFill>
              </a:rPr>
              <a:t>leaves</a:t>
            </a:r>
            <a:r>
              <a:rPr lang="en-US" altLang="zh-CN" dirty="0"/>
              <a:t> with salty sauces…</a:t>
            </a:r>
          </a:p>
          <a:p>
            <a:pPr lvl="1">
              <a:spcBef>
                <a:spcPts val="600"/>
              </a:spcBef>
              <a:spcAft>
                <a:spcPts val="600"/>
              </a:spcAft>
            </a:pPr>
            <a:r>
              <a:rPr lang="en-US" altLang="zh-CN" dirty="0"/>
              <a:t>…spinach(</a:t>
            </a:r>
            <a:r>
              <a:rPr lang="zh-CN" altLang="en-US" b="0" i="0" dirty="0">
                <a:solidFill>
                  <a:srgbClr val="202124"/>
                </a:solidFill>
                <a:effectLst/>
                <a:latin typeface="Google Sans"/>
              </a:rPr>
              <a:t>菠菜</a:t>
            </a:r>
            <a:r>
              <a:rPr lang="en-US" altLang="zh-CN" dirty="0"/>
              <a:t>) </a:t>
            </a:r>
            <a:r>
              <a:rPr lang="en-US" altLang="zh-CN" b="1" dirty="0">
                <a:solidFill>
                  <a:srgbClr val="00B050"/>
                </a:solidFill>
              </a:rPr>
              <a:t>sautéed with garlic </a:t>
            </a:r>
            <a:r>
              <a:rPr lang="en-US" altLang="zh-CN" dirty="0"/>
              <a:t>over rice</a:t>
            </a:r>
          </a:p>
          <a:p>
            <a:pPr>
              <a:spcAft>
                <a:spcPts val="600"/>
              </a:spcAft>
            </a:pPr>
            <a:r>
              <a:rPr lang="en-US" altLang="zh-CN" dirty="0"/>
              <a:t>Conclusion: </a:t>
            </a:r>
            <a:r>
              <a:rPr lang="en-US" altLang="zh-CN" dirty="0">
                <a:solidFill>
                  <a:schemeClr val="accent1"/>
                </a:solidFill>
              </a:rPr>
              <a:t>ongchoi</a:t>
            </a:r>
            <a:r>
              <a:rPr lang="en-US" altLang="zh-CN" dirty="0"/>
              <a:t> is a leafy green like spinach</a:t>
            </a:r>
          </a:p>
          <a:p>
            <a:pPr lvl="1">
              <a:spcAft>
                <a:spcPts val="600"/>
              </a:spcAft>
            </a:pPr>
            <a:r>
              <a:rPr lang="en-US" altLang="zh-CN" dirty="0"/>
              <a:t>Based on words like “leaves” and “delicious” and</a:t>
            </a:r>
            <a:r>
              <a:rPr lang="zh-CN" altLang="en-US" dirty="0"/>
              <a:t> </a:t>
            </a:r>
            <a:r>
              <a:rPr lang="en-US" altLang="zh-CN" dirty="0"/>
              <a:t>"sauteed”</a:t>
            </a:r>
          </a:p>
          <a:p>
            <a:pPr>
              <a:spcAft>
                <a:spcPts val="600"/>
              </a:spcAft>
            </a:pPr>
            <a:r>
              <a:rPr lang="en-US" altLang="zh-CN" sz="2800" dirty="0"/>
              <a:t>Distributional Hypothesis:</a:t>
            </a:r>
            <a:r>
              <a:rPr lang="zh-CN" altLang="en-US" sz="2800" dirty="0"/>
              <a:t> </a:t>
            </a:r>
            <a:r>
              <a:rPr lang="en-US" altLang="zh-CN" sz="2400" dirty="0"/>
              <a:t>Considering</a:t>
            </a:r>
            <a:r>
              <a:rPr lang="zh-CN" altLang="en-US" sz="2400" dirty="0"/>
              <a:t> </a:t>
            </a:r>
            <a:r>
              <a:rPr lang="en-US" altLang="zh-CN" sz="2400" dirty="0"/>
              <a:t>words in the </a:t>
            </a:r>
            <a:r>
              <a:rPr lang="en-US" altLang="zh-CN" sz="2400" b="1" dirty="0">
                <a:solidFill>
                  <a:schemeClr val="accent1"/>
                </a:solidFill>
              </a:rPr>
              <a:t>context</a:t>
            </a:r>
            <a:r>
              <a:rPr lang="en-US" altLang="zh-CN" sz="2400" dirty="0"/>
              <a:t> of ongchoi</a:t>
            </a:r>
            <a:endParaRPr lang="en-CN" dirty="0"/>
          </a:p>
        </p:txBody>
      </p:sp>
      <p:sp>
        <p:nvSpPr>
          <p:cNvPr id="4" name="Slide Number Placeholder 3">
            <a:extLst>
              <a:ext uri="{FF2B5EF4-FFF2-40B4-BE49-F238E27FC236}">
                <a16:creationId xmlns:a16="http://schemas.microsoft.com/office/drawing/2014/main" id="{A10BB764-2C34-C346-A8BB-E206D08409C0}"/>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pic>
        <p:nvPicPr>
          <p:cNvPr id="5" name="Picture 2">
            <a:extLst>
              <a:ext uri="{FF2B5EF4-FFF2-40B4-BE49-F238E27FC236}">
                <a16:creationId xmlns:a16="http://schemas.microsoft.com/office/drawing/2014/main" id="{C0E04752-76E1-0147-BB7D-ADEEE045A9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026"/>
          <a:stretch/>
        </p:blipFill>
        <p:spPr bwMode="auto">
          <a:xfrm>
            <a:off x="8128291" y="1416115"/>
            <a:ext cx="3602158" cy="217593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48008E1-5025-724D-B881-523FFA18959E}"/>
              </a:ext>
            </a:extLst>
          </p:cNvPr>
          <p:cNvSpPr txBox="1"/>
          <p:nvPr/>
        </p:nvSpPr>
        <p:spPr>
          <a:xfrm>
            <a:off x="8656425" y="3680948"/>
            <a:ext cx="2545890" cy="461665"/>
          </a:xfrm>
          <a:prstGeom prst="rect">
            <a:avLst/>
          </a:prstGeom>
          <a:noFill/>
        </p:spPr>
        <p:txBody>
          <a:bodyPr wrap="none" rtlCol="0">
            <a:spAutoFit/>
          </a:bodyPr>
          <a:lstStyle/>
          <a:p>
            <a:r>
              <a:rPr lang="en-US" altLang="zh-CN" sz="2400" dirty="0"/>
              <a:t>Ongchoi (</a:t>
            </a:r>
            <a:r>
              <a:rPr lang="zh-CN" altLang="en-US" sz="2400" dirty="0"/>
              <a:t>空心菜</a:t>
            </a:r>
            <a:r>
              <a:rPr lang="en-US" altLang="zh-CN" sz="2400" dirty="0"/>
              <a:t>)</a:t>
            </a:r>
            <a:endParaRPr lang="zh-CN" altLang="en-US" sz="2400" dirty="0"/>
          </a:p>
        </p:txBody>
      </p:sp>
    </p:spTree>
    <p:extLst>
      <p:ext uri="{BB962C8B-B14F-4D97-AF65-F5344CB8AC3E}">
        <p14:creationId xmlns:p14="http://schemas.microsoft.com/office/powerpoint/2010/main" val="417090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E2FCDDB2-0E7B-49A6-8B26-67E6704F892D}"/>
              </a:ext>
            </a:extLst>
          </p:cNvPr>
          <p:cNvSpPr/>
          <p:nvPr/>
        </p:nvSpPr>
        <p:spPr>
          <a:xfrm>
            <a:off x="1004720" y="2628901"/>
            <a:ext cx="9920957" cy="360485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A9A4D69A-FC07-4C1C-A52E-9FC0CD183E7B}"/>
              </a:ext>
            </a:extLst>
          </p:cNvPr>
          <p:cNvSpPr>
            <a:spLocks noGrp="1"/>
          </p:cNvSpPr>
          <p:nvPr>
            <p:ph type="title"/>
          </p:nvPr>
        </p:nvSpPr>
        <p:spPr/>
        <p:txBody>
          <a:bodyPr/>
          <a:lstStyle/>
          <a:p>
            <a:r>
              <a:rPr lang="en-US" altLang="zh-CN" sz="4000" dirty="0"/>
              <a:t>Embedding</a:t>
            </a:r>
            <a:r>
              <a:rPr lang="zh-CN" altLang="en-US" sz="4000" dirty="0"/>
              <a:t> </a:t>
            </a:r>
            <a:r>
              <a:rPr lang="en-US" altLang="zh-CN" sz="4000" dirty="0"/>
              <a:t>=</a:t>
            </a:r>
            <a:r>
              <a:rPr lang="en-US" sz="4000" dirty="0"/>
              <a:t> </a:t>
            </a:r>
            <a:r>
              <a:rPr lang="en-US" altLang="zh-CN" sz="4000" dirty="0"/>
              <a:t>“</a:t>
            </a:r>
            <a:r>
              <a:rPr lang="en-US" sz="4000" dirty="0">
                <a:solidFill>
                  <a:schemeClr val="accent1"/>
                </a:solidFill>
              </a:rPr>
              <a:t>a point</a:t>
            </a:r>
            <a:r>
              <a:rPr lang="en-US" altLang="zh-CN" sz="4000" dirty="0"/>
              <a:t>”</a:t>
            </a:r>
            <a:r>
              <a:rPr lang="zh-CN" altLang="en-US" sz="4000" dirty="0"/>
              <a:t> </a:t>
            </a:r>
            <a:r>
              <a:rPr lang="en-US" altLang="zh-CN" sz="4000" dirty="0"/>
              <a:t>+</a:t>
            </a:r>
            <a:r>
              <a:rPr lang="zh-CN" altLang="en-US" sz="4000" dirty="0"/>
              <a:t> </a:t>
            </a:r>
            <a:r>
              <a:rPr lang="en-US" altLang="zh-CN" sz="4000" dirty="0"/>
              <a:t>“</a:t>
            </a:r>
            <a:r>
              <a:rPr lang="en-US" sz="4000" dirty="0">
                <a:solidFill>
                  <a:schemeClr val="accent1"/>
                </a:solidFill>
              </a:rPr>
              <a:t>distribution</a:t>
            </a:r>
            <a:r>
              <a:rPr lang="en-US" altLang="zh-CN" sz="4000" dirty="0"/>
              <a:t>”</a:t>
            </a:r>
            <a:endParaRPr lang="zh-CN" altLang="en-US" dirty="0"/>
          </a:p>
        </p:txBody>
      </p:sp>
      <p:sp>
        <p:nvSpPr>
          <p:cNvPr id="3" name="灯片编号占位符 2">
            <a:extLst>
              <a:ext uri="{FF2B5EF4-FFF2-40B4-BE49-F238E27FC236}">
                <a16:creationId xmlns:a16="http://schemas.microsoft.com/office/drawing/2014/main" id="{082DAA44-1856-425F-9A65-C852D5EDC2D1}"/>
              </a:ext>
            </a:extLst>
          </p:cNvPr>
          <p:cNvSpPr>
            <a:spLocks noGrp="1"/>
          </p:cNvSpPr>
          <p:nvPr>
            <p:ph type="sldNum" sz="quarter" idx="12"/>
          </p:nvPr>
        </p:nvSpPr>
        <p:spPr>
          <a:xfrm>
            <a:off x="11573933" y="6391275"/>
            <a:ext cx="609600" cy="365125"/>
          </a:xfrm>
        </p:spPr>
        <p:txBody>
          <a:bodyPr/>
          <a:lstStyle/>
          <a:p>
            <a:fld id="{B0345295-E261-4EC5-88DB-2E3C71302580}" type="slidenum">
              <a:rPr lang="zh-CN" altLang="en-US" smtClean="0"/>
              <a:t>16</a:t>
            </a:fld>
            <a:endParaRPr lang="zh-CN" altLang="en-US"/>
          </a:p>
        </p:txBody>
      </p:sp>
      <p:sp>
        <p:nvSpPr>
          <p:cNvPr id="4" name="内容占位符 3">
            <a:extLst>
              <a:ext uri="{FF2B5EF4-FFF2-40B4-BE49-F238E27FC236}">
                <a16:creationId xmlns:a16="http://schemas.microsoft.com/office/drawing/2014/main" id="{2B22B61C-D712-428C-8139-53CBB16D63B7}"/>
              </a:ext>
            </a:extLst>
          </p:cNvPr>
          <p:cNvSpPr>
            <a:spLocks noGrp="1"/>
          </p:cNvSpPr>
          <p:nvPr>
            <p:ph idx="1"/>
          </p:nvPr>
        </p:nvSpPr>
        <p:spPr>
          <a:xfrm>
            <a:off x="510752" y="1080079"/>
            <a:ext cx="10511481" cy="1292310"/>
          </a:xfrm>
        </p:spPr>
        <p:txBody>
          <a:bodyPr lIns="90000">
            <a:noAutofit/>
          </a:bodyPr>
          <a:lstStyle/>
          <a:p>
            <a:pPr>
              <a:spcBef>
                <a:spcPts val="600"/>
              </a:spcBef>
              <a:spcAft>
                <a:spcPts val="0"/>
              </a:spcAft>
            </a:pPr>
            <a:r>
              <a:rPr lang="en-US" altLang="zh-CN" sz="2400" b="1" dirty="0"/>
              <a:t>Embeddings:</a:t>
            </a:r>
            <a:r>
              <a:rPr lang="zh-CN" altLang="en-US" sz="2400" b="1" dirty="0"/>
              <a:t> </a:t>
            </a:r>
            <a:r>
              <a:rPr lang="en-US" altLang="zh-CN" sz="2400" dirty="0"/>
              <a:t>vectors for representing words</a:t>
            </a:r>
            <a:endParaRPr lang="en-US" altLang="zh-CN" sz="2400" b="1" dirty="0"/>
          </a:p>
          <a:p>
            <a:pPr>
              <a:spcBef>
                <a:spcPts val="600"/>
              </a:spcBef>
              <a:spcAft>
                <a:spcPts val="0"/>
              </a:spcAft>
            </a:pPr>
            <a:r>
              <a:rPr lang="en-US" altLang="zh-CN" sz="2400" dirty="0"/>
              <a:t>Similar words are "</a:t>
            </a:r>
            <a:r>
              <a:rPr lang="en-US" altLang="zh-CN" sz="2400" b="1" dirty="0"/>
              <a:t>nearby in semantic space</a:t>
            </a:r>
            <a:r>
              <a:rPr lang="en-US" altLang="zh-CN" sz="2400" dirty="0"/>
              <a:t>"</a:t>
            </a:r>
          </a:p>
          <a:p>
            <a:pPr>
              <a:spcBef>
                <a:spcPts val="600"/>
              </a:spcBef>
              <a:spcAft>
                <a:spcPts val="0"/>
              </a:spcAft>
            </a:pPr>
            <a:r>
              <a:rPr lang="en-US" altLang="zh-CN" sz="2400" dirty="0"/>
              <a:t>Build this space by seeing which words are </a:t>
            </a:r>
            <a:r>
              <a:rPr lang="en-US" altLang="zh-CN" sz="2400" b="1" dirty="0"/>
              <a:t>nearby in text</a:t>
            </a:r>
          </a:p>
        </p:txBody>
      </p:sp>
      <p:sp>
        <p:nvSpPr>
          <p:cNvPr id="5" name="文本框 4">
            <a:extLst>
              <a:ext uri="{FF2B5EF4-FFF2-40B4-BE49-F238E27FC236}">
                <a16:creationId xmlns:a16="http://schemas.microsoft.com/office/drawing/2014/main" id="{891B93C5-9879-4208-A8F7-C95550C53E15}"/>
              </a:ext>
            </a:extLst>
          </p:cNvPr>
          <p:cNvSpPr txBox="1"/>
          <p:nvPr/>
        </p:nvSpPr>
        <p:spPr>
          <a:xfrm>
            <a:off x="1866900" y="3009900"/>
            <a:ext cx="426720" cy="400110"/>
          </a:xfrm>
          <a:prstGeom prst="rect">
            <a:avLst/>
          </a:prstGeom>
          <a:noFill/>
        </p:spPr>
        <p:txBody>
          <a:bodyPr wrap="none" rtlCol="0">
            <a:spAutoFit/>
          </a:bodyPr>
          <a:lstStyle/>
          <a:p>
            <a:r>
              <a:rPr lang="en-US" altLang="zh-CN" sz="2000" b="1" dirty="0">
                <a:solidFill>
                  <a:schemeClr val="accent2"/>
                </a:solidFill>
              </a:rPr>
              <a:t>to</a:t>
            </a:r>
            <a:endParaRPr lang="zh-CN" altLang="en-US" sz="2000" b="1" dirty="0">
              <a:solidFill>
                <a:schemeClr val="accent2"/>
              </a:solidFill>
            </a:endParaRPr>
          </a:p>
        </p:txBody>
      </p:sp>
      <p:sp>
        <p:nvSpPr>
          <p:cNvPr id="6" name="文本框 5">
            <a:extLst>
              <a:ext uri="{FF2B5EF4-FFF2-40B4-BE49-F238E27FC236}">
                <a16:creationId xmlns:a16="http://schemas.microsoft.com/office/drawing/2014/main" id="{F6FFAE07-620D-4E39-BDD3-CEC7E162BD1C}"/>
              </a:ext>
            </a:extLst>
          </p:cNvPr>
          <p:cNvSpPr txBox="1"/>
          <p:nvPr/>
        </p:nvSpPr>
        <p:spPr>
          <a:xfrm>
            <a:off x="2628900" y="3056593"/>
            <a:ext cx="484428" cy="400110"/>
          </a:xfrm>
          <a:prstGeom prst="rect">
            <a:avLst/>
          </a:prstGeom>
          <a:noFill/>
        </p:spPr>
        <p:txBody>
          <a:bodyPr wrap="none" rtlCol="0">
            <a:spAutoFit/>
          </a:bodyPr>
          <a:lstStyle/>
          <a:p>
            <a:r>
              <a:rPr lang="en-US" altLang="zh-CN" sz="2000" b="1" dirty="0">
                <a:solidFill>
                  <a:schemeClr val="accent2"/>
                </a:solidFill>
              </a:rPr>
              <a:t>by</a:t>
            </a:r>
            <a:endParaRPr lang="zh-CN" altLang="en-US" sz="2000" b="1" dirty="0">
              <a:solidFill>
                <a:schemeClr val="accent2"/>
              </a:solidFill>
            </a:endParaRPr>
          </a:p>
        </p:txBody>
      </p:sp>
      <p:sp>
        <p:nvSpPr>
          <p:cNvPr id="7" name="文本框 6">
            <a:extLst>
              <a:ext uri="{FF2B5EF4-FFF2-40B4-BE49-F238E27FC236}">
                <a16:creationId xmlns:a16="http://schemas.microsoft.com/office/drawing/2014/main" id="{89ECF09D-D02A-4B2E-83B5-F337024CD679}"/>
              </a:ext>
            </a:extLst>
          </p:cNvPr>
          <p:cNvSpPr txBox="1"/>
          <p:nvPr/>
        </p:nvSpPr>
        <p:spPr>
          <a:xfrm>
            <a:off x="3822700" y="3376613"/>
            <a:ext cx="397866" cy="400110"/>
          </a:xfrm>
          <a:prstGeom prst="rect">
            <a:avLst/>
          </a:prstGeom>
          <a:noFill/>
        </p:spPr>
        <p:txBody>
          <a:bodyPr wrap="none" rtlCol="0">
            <a:spAutoFit/>
          </a:bodyPr>
          <a:lstStyle/>
          <a:p>
            <a:r>
              <a:rPr lang="en-US" altLang="zh-CN" sz="2000" b="1" dirty="0">
                <a:solidFill>
                  <a:schemeClr val="accent2"/>
                </a:solidFill>
              </a:rPr>
              <a:t>‘s</a:t>
            </a:r>
            <a:endParaRPr lang="zh-CN" altLang="en-US" sz="2000" b="1" dirty="0">
              <a:solidFill>
                <a:schemeClr val="accent2"/>
              </a:solidFill>
            </a:endParaRPr>
          </a:p>
        </p:txBody>
      </p:sp>
      <p:sp>
        <p:nvSpPr>
          <p:cNvPr id="8" name="文本框 7">
            <a:extLst>
              <a:ext uri="{FF2B5EF4-FFF2-40B4-BE49-F238E27FC236}">
                <a16:creationId xmlns:a16="http://schemas.microsoft.com/office/drawing/2014/main" id="{6B22B590-F4B8-46AF-BD9E-9E9816FA3499}"/>
              </a:ext>
            </a:extLst>
          </p:cNvPr>
          <p:cNvSpPr txBox="1"/>
          <p:nvPr/>
        </p:nvSpPr>
        <p:spPr>
          <a:xfrm>
            <a:off x="2689013" y="3706208"/>
            <a:ext cx="697627" cy="400110"/>
          </a:xfrm>
          <a:prstGeom prst="rect">
            <a:avLst/>
          </a:prstGeom>
          <a:noFill/>
        </p:spPr>
        <p:txBody>
          <a:bodyPr wrap="none" rtlCol="0">
            <a:spAutoFit/>
          </a:bodyPr>
          <a:lstStyle/>
          <a:p>
            <a:r>
              <a:rPr lang="en-US" altLang="zh-CN" sz="2000" b="1" dirty="0">
                <a:solidFill>
                  <a:schemeClr val="accent2"/>
                </a:solidFill>
              </a:rPr>
              <a:t>now</a:t>
            </a:r>
            <a:endParaRPr lang="zh-CN" altLang="en-US" sz="2000" b="1" dirty="0">
              <a:solidFill>
                <a:schemeClr val="accent2"/>
              </a:solidFill>
            </a:endParaRPr>
          </a:p>
        </p:txBody>
      </p:sp>
      <p:sp>
        <p:nvSpPr>
          <p:cNvPr id="9" name="文本框 8">
            <a:extLst>
              <a:ext uri="{FF2B5EF4-FFF2-40B4-BE49-F238E27FC236}">
                <a16:creationId xmlns:a16="http://schemas.microsoft.com/office/drawing/2014/main" id="{8B536140-918B-4F94-A888-1BAC1261A226}"/>
              </a:ext>
            </a:extLst>
          </p:cNvPr>
          <p:cNvSpPr txBox="1"/>
          <p:nvPr/>
        </p:nvSpPr>
        <p:spPr>
          <a:xfrm>
            <a:off x="1506289" y="3706208"/>
            <a:ext cx="654346" cy="400110"/>
          </a:xfrm>
          <a:prstGeom prst="rect">
            <a:avLst/>
          </a:prstGeom>
          <a:noFill/>
        </p:spPr>
        <p:txBody>
          <a:bodyPr wrap="none" rtlCol="0">
            <a:spAutoFit/>
          </a:bodyPr>
          <a:lstStyle/>
          <a:p>
            <a:r>
              <a:rPr lang="en-US" altLang="zh-CN" sz="2000" b="1" dirty="0">
                <a:solidFill>
                  <a:schemeClr val="accent2"/>
                </a:solidFill>
              </a:rPr>
              <a:t>that</a:t>
            </a:r>
            <a:endParaRPr lang="zh-CN" altLang="en-US" sz="2000" b="1" dirty="0">
              <a:solidFill>
                <a:schemeClr val="accent2"/>
              </a:solidFill>
            </a:endParaRPr>
          </a:p>
        </p:txBody>
      </p:sp>
      <p:sp>
        <p:nvSpPr>
          <p:cNvPr id="10" name="文本框 9">
            <a:extLst>
              <a:ext uri="{FF2B5EF4-FFF2-40B4-BE49-F238E27FC236}">
                <a16:creationId xmlns:a16="http://schemas.microsoft.com/office/drawing/2014/main" id="{58D9FEDE-F6B9-493C-8519-01992EBBF919}"/>
              </a:ext>
            </a:extLst>
          </p:cNvPr>
          <p:cNvSpPr txBox="1"/>
          <p:nvPr/>
        </p:nvSpPr>
        <p:spPr>
          <a:xfrm>
            <a:off x="1959233" y="4229428"/>
            <a:ext cx="327334" cy="400110"/>
          </a:xfrm>
          <a:prstGeom prst="rect">
            <a:avLst/>
          </a:prstGeom>
          <a:noFill/>
        </p:spPr>
        <p:txBody>
          <a:bodyPr wrap="none" rtlCol="0">
            <a:spAutoFit/>
          </a:bodyPr>
          <a:lstStyle/>
          <a:p>
            <a:r>
              <a:rPr lang="en-US" altLang="zh-CN" sz="2000" b="1" dirty="0">
                <a:solidFill>
                  <a:schemeClr val="accent2"/>
                </a:solidFill>
              </a:rPr>
              <a:t>a</a:t>
            </a:r>
            <a:endParaRPr lang="zh-CN" altLang="en-US" sz="2000" b="1" dirty="0">
              <a:solidFill>
                <a:schemeClr val="accent2"/>
              </a:solidFill>
            </a:endParaRPr>
          </a:p>
        </p:txBody>
      </p:sp>
      <p:sp>
        <p:nvSpPr>
          <p:cNvPr id="11" name="文本框 10">
            <a:extLst>
              <a:ext uri="{FF2B5EF4-FFF2-40B4-BE49-F238E27FC236}">
                <a16:creationId xmlns:a16="http://schemas.microsoft.com/office/drawing/2014/main" id="{A08E2551-5F00-489F-9C2A-CEE4496EC430}"/>
              </a:ext>
            </a:extLst>
          </p:cNvPr>
          <p:cNvSpPr txBox="1"/>
          <p:nvPr/>
        </p:nvSpPr>
        <p:spPr>
          <a:xfrm>
            <a:off x="2570854" y="4114939"/>
            <a:ext cx="255198" cy="400110"/>
          </a:xfrm>
          <a:prstGeom prst="rect">
            <a:avLst/>
          </a:prstGeom>
          <a:noFill/>
        </p:spPr>
        <p:txBody>
          <a:bodyPr wrap="none" rtlCol="0">
            <a:spAutoFit/>
          </a:bodyPr>
          <a:lstStyle/>
          <a:p>
            <a:r>
              <a:rPr lang="en-US" altLang="zh-CN" sz="2000" b="1" dirty="0" err="1">
                <a:solidFill>
                  <a:schemeClr val="accent2"/>
                </a:solidFill>
              </a:rPr>
              <a:t>i</a:t>
            </a:r>
            <a:endParaRPr lang="zh-CN" altLang="en-US" sz="2000" b="1" dirty="0">
              <a:solidFill>
                <a:schemeClr val="accent2"/>
              </a:solidFill>
            </a:endParaRPr>
          </a:p>
        </p:txBody>
      </p:sp>
      <p:sp>
        <p:nvSpPr>
          <p:cNvPr id="12" name="文本框 11">
            <a:extLst>
              <a:ext uri="{FF2B5EF4-FFF2-40B4-BE49-F238E27FC236}">
                <a16:creationId xmlns:a16="http://schemas.microsoft.com/office/drawing/2014/main" id="{C1E5AEDA-169B-42F0-B9DB-30A2D3E9ED8E}"/>
              </a:ext>
            </a:extLst>
          </p:cNvPr>
          <p:cNvSpPr txBox="1"/>
          <p:nvPr/>
        </p:nvSpPr>
        <p:spPr>
          <a:xfrm>
            <a:off x="3209067" y="4264076"/>
            <a:ext cx="641522" cy="400110"/>
          </a:xfrm>
          <a:prstGeom prst="rect">
            <a:avLst/>
          </a:prstGeom>
          <a:noFill/>
        </p:spPr>
        <p:txBody>
          <a:bodyPr wrap="none" rtlCol="0">
            <a:spAutoFit/>
          </a:bodyPr>
          <a:lstStyle/>
          <a:p>
            <a:r>
              <a:rPr lang="en-US" altLang="zh-CN" sz="2000" b="1" dirty="0">
                <a:solidFill>
                  <a:schemeClr val="accent2"/>
                </a:solidFill>
              </a:rPr>
              <a:t>you</a:t>
            </a:r>
            <a:endParaRPr lang="zh-CN" altLang="en-US" sz="2000" b="1" dirty="0">
              <a:solidFill>
                <a:schemeClr val="accent2"/>
              </a:solidFill>
            </a:endParaRPr>
          </a:p>
        </p:txBody>
      </p:sp>
      <p:sp>
        <p:nvSpPr>
          <p:cNvPr id="13" name="文本框 12">
            <a:extLst>
              <a:ext uri="{FF2B5EF4-FFF2-40B4-BE49-F238E27FC236}">
                <a16:creationId xmlns:a16="http://schemas.microsoft.com/office/drawing/2014/main" id="{94050966-538E-437D-A37E-2A2157567375}"/>
              </a:ext>
            </a:extLst>
          </p:cNvPr>
          <p:cNvSpPr txBox="1"/>
          <p:nvPr/>
        </p:nvSpPr>
        <p:spPr>
          <a:xfrm>
            <a:off x="1004721" y="4638159"/>
            <a:ext cx="726481" cy="400110"/>
          </a:xfrm>
          <a:prstGeom prst="rect">
            <a:avLst/>
          </a:prstGeom>
          <a:noFill/>
        </p:spPr>
        <p:txBody>
          <a:bodyPr wrap="none" rtlCol="0">
            <a:spAutoFit/>
          </a:bodyPr>
          <a:lstStyle/>
          <a:p>
            <a:r>
              <a:rPr lang="en-US" altLang="zh-CN" sz="2000" b="1" dirty="0">
                <a:solidFill>
                  <a:schemeClr val="accent2"/>
                </a:solidFill>
              </a:rPr>
              <a:t>than</a:t>
            </a:r>
            <a:endParaRPr lang="zh-CN" altLang="en-US" sz="2000" b="1" dirty="0">
              <a:solidFill>
                <a:schemeClr val="accent2"/>
              </a:solidFill>
            </a:endParaRPr>
          </a:p>
        </p:txBody>
      </p:sp>
      <p:sp>
        <p:nvSpPr>
          <p:cNvPr id="14" name="文本框 13">
            <a:extLst>
              <a:ext uri="{FF2B5EF4-FFF2-40B4-BE49-F238E27FC236}">
                <a16:creationId xmlns:a16="http://schemas.microsoft.com/office/drawing/2014/main" id="{B6064A45-4375-4A69-84DC-FC2BD87205F8}"/>
              </a:ext>
            </a:extLst>
          </p:cNvPr>
          <p:cNvSpPr txBox="1"/>
          <p:nvPr/>
        </p:nvSpPr>
        <p:spPr>
          <a:xfrm>
            <a:off x="2186310" y="4743828"/>
            <a:ext cx="696024" cy="400110"/>
          </a:xfrm>
          <a:prstGeom prst="rect">
            <a:avLst/>
          </a:prstGeom>
          <a:noFill/>
        </p:spPr>
        <p:txBody>
          <a:bodyPr wrap="none" rtlCol="0">
            <a:spAutoFit/>
          </a:bodyPr>
          <a:lstStyle/>
          <a:p>
            <a:r>
              <a:rPr lang="en-US" altLang="zh-CN" sz="2000" b="1" dirty="0">
                <a:solidFill>
                  <a:schemeClr val="accent2"/>
                </a:solidFill>
              </a:rPr>
              <a:t>with</a:t>
            </a:r>
            <a:endParaRPr lang="zh-CN" altLang="en-US" sz="2000" b="1" dirty="0">
              <a:solidFill>
                <a:schemeClr val="accent2"/>
              </a:solidFill>
            </a:endParaRPr>
          </a:p>
        </p:txBody>
      </p:sp>
      <p:sp>
        <p:nvSpPr>
          <p:cNvPr id="15" name="文本框 14">
            <a:extLst>
              <a:ext uri="{FF2B5EF4-FFF2-40B4-BE49-F238E27FC236}">
                <a16:creationId xmlns:a16="http://schemas.microsoft.com/office/drawing/2014/main" id="{BB10890F-B9C2-4992-82AF-5C7F49576FFC}"/>
              </a:ext>
            </a:extLst>
          </p:cNvPr>
          <p:cNvSpPr txBox="1"/>
          <p:nvPr/>
        </p:nvSpPr>
        <p:spPr>
          <a:xfrm>
            <a:off x="3193478" y="4913691"/>
            <a:ext cx="397866" cy="400110"/>
          </a:xfrm>
          <a:prstGeom prst="rect">
            <a:avLst/>
          </a:prstGeom>
          <a:noFill/>
        </p:spPr>
        <p:txBody>
          <a:bodyPr wrap="none" rtlCol="0">
            <a:spAutoFit/>
          </a:bodyPr>
          <a:lstStyle/>
          <a:p>
            <a:r>
              <a:rPr lang="en-US" altLang="zh-CN" sz="2000" b="1" dirty="0">
                <a:solidFill>
                  <a:schemeClr val="accent2"/>
                </a:solidFill>
              </a:rPr>
              <a:t>is</a:t>
            </a:r>
            <a:endParaRPr lang="zh-CN" altLang="en-US" sz="2000" b="1" dirty="0">
              <a:solidFill>
                <a:schemeClr val="accent2"/>
              </a:solidFill>
            </a:endParaRPr>
          </a:p>
        </p:txBody>
      </p:sp>
      <p:sp>
        <p:nvSpPr>
          <p:cNvPr id="16" name="文本框 15">
            <a:extLst>
              <a:ext uri="{FF2B5EF4-FFF2-40B4-BE49-F238E27FC236}">
                <a16:creationId xmlns:a16="http://schemas.microsoft.com/office/drawing/2014/main" id="{7D4222CA-C81D-441D-BA99-38478771075E}"/>
              </a:ext>
            </a:extLst>
          </p:cNvPr>
          <p:cNvSpPr txBox="1"/>
          <p:nvPr/>
        </p:nvSpPr>
        <p:spPr>
          <a:xfrm>
            <a:off x="7959016" y="2879710"/>
            <a:ext cx="1282723" cy="400110"/>
          </a:xfrm>
          <a:prstGeom prst="rect">
            <a:avLst/>
          </a:prstGeom>
          <a:noFill/>
        </p:spPr>
        <p:txBody>
          <a:bodyPr wrap="none" rtlCol="0">
            <a:spAutoFit/>
          </a:bodyPr>
          <a:lstStyle/>
          <a:p>
            <a:r>
              <a:rPr lang="en-US" altLang="zh-CN" sz="2000" b="1" dirty="0">
                <a:solidFill>
                  <a:srgbClr val="2C1CF8"/>
                </a:solidFill>
              </a:rPr>
              <a:t>not good</a:t>
            </a:r>
            <a:endParaRPr lang="zh-CN" altLang="en-US" sz="2000" b="1" dirty="0">
              <a:solidFill>
                <a:srgbClr val="2C1CF8"/>
              </a:solidFill>
            </a:endParaRPr>
          </a:p>
        </p:txBody>
      </p:sp>
      <p:sp>
        <p:nvSpPr>
          <p:cNvPr id="17" name="文本框 16">
            <a:extLst>
              <a:ext uri="{FF2B5EF4-FFF2-40B4-BE49-F238E27FC236}">
                <a16:creationId xmlns:a16="http://schemas.microsoft.com/office/drawing/2014/main" id="{4F0C948F-DAE8-424B-BD70-E724B3110C2A}"/>
              </a:ext>
            </a:extLst>
          </p:cNvPr>
          <p:cNvSpPr txBox="1"/>
          <p:nvPr/>
        </p:nvSpPr>
        <p:spPr>
          <a:xfrm>
            <a:off x="9254416" y="2646624"/>
            <a:ext cx="641522" cy="400110"/>
          </a:xfrm>
          <a:prstGeom prst="rect">
            <a:avLst/>
          </a:prstGeom>
          <a:noFill/>
        </p:spPr>
        <p:txBody>
          <a:bodyPr wrap="none" rtlCol="0">
            <a:spAutoFit/>
          </a:bodyPr>
          <a:lstStyle/>
          <a:p>
            <a:r>
              <a:rPr lang="en-US" altLang="zh-CN" sz="2000" b="1" dirty="0">
                <a:solidFill>
                  <a:srgbClr val="2C1CF8"/>
                </a:solidFill>
              </a:rPr>
              <a:t>bad</a:t>
            </a:r>
            <a:endParaRPr lang="zh-CN" altLang="en-US" sz="2000" b="1" dirty="0">
              <a:solidFill>
                <a:srgbClr val="2C1CF8"/>
              </a:solidFill>
            </a:endParaRPr>
          </a:p>
        </p:txBody>
      </p:sp>
      <p:sp>
        <p:nvSpPr>
          <p:cNvPr id="18" name="文本框 17">
            <a:extLst>
              <a:ext uri="{FF2B5EF4-FFF2-40B4-BE49-F238E27FC236}">
                <a16:creationId xmlns:a16="http://schemas.microsoft.com/office/drawing/2014/main" id="{FDBFD05A-C2C2-4B9E-A410-B6900B57A030}"/>
              </a:ext>
            </a:extLst>
          </p:cNvPr>
          <p:cNvSpPr txBox="1"/>
          <p:nvPr/>
        </p:nvSpPr>
        <p:spPr>
          <a:xfrm>
            <a:off x="9601918" y="3191038"/>
            <a:ext cx="867545" cy="400110"/>
          </a:xfrm>
          <a:prstGeom prst="rect">
            <a:avLst/>
          </a:prstGeom>
          <a:noFill/>
        </p:spPr>
        <p:txBody>
          <a:bodyPr wrap="none" rtlCol="0">
            <a:spAutoFit/>
          </a:bodyPr>
          <a:lstStyle/>
          <a:p>
            <a:r>
              <a:rPr lang="en-US" altLang="zh-CN" sz="2000" b="1" dirty="0">
                <a:solidFill>
                  <a:srgbClr val="2C1CF8"/>
                </a:solidFill>
              </a:rPr>
              <a:t>worst</a:t>
            </a:r>
            <a:endParaRPr lang="zh-CN" altLang="en-US" sz="2000" b="1" dirty="0">
              <a:solidFill>
                <a:srgbClr val="2C1CF8"/>
              </a:solidFill>
            </a:endParaRPr>
          </a:p>
        </p:txBody>
      </p:sp>
      <p:sp>
        <p:nvSpPr>
          <p:cNvPr id="19" name="文本框 18">
            <a:extLst>
              <a:ext uri="{FF2B5EF4-FFF2-40B4-BE49-F238E27FC236}">
                <a16:creationId xmlns:a16="http://schemas.microsoft.com/office/drawing/2014/main" id="{DB5C96FE-4713-4F80-B12C-07254AF0888C}"/>
              </a:ext>
            </a:extLst>
          </p:cNvPr>
          <p:cNvSpPr txBox="1"/>
          <p:nvPr/>
        </p:nvSpPr>
        <p:spPr>
          <a:xfrm>
            <a:off x="10000424" y="3701788"/>
            <a:ext cx="925253" cy="400110"/>
          </a:xfrm>
          <a:prstGeom prst="rect">
            <a:avLst/>
          </a:prstGeom>
          <a:noFill/>
        </p:spPr>
        <p:txBody>
          <a:bodyPr wrap="none" rtlCol="0">
            <a:spAutoFit/>
          </a:bodyPr>
          <a:lstStyle/>
          <a:p>
            <a:r>
              <a:rPr lang="en-US" altLang="zh-CN" sz="2000" b="1" dirty="0">
                <a:solidFill>
                  <a:srgbClr val="2C1CF8"/>
                </a:solidFill>
              </a:rPr>
              <a:t>worse</a:t>
            </a:r>
            <a:endParaRPr lang="zh-CN" altLang="en-US" sz="2000" b="1" dirty="0">
              <a:solidFill>
                <a:srgbClr val="2C1CF8"/>
              </a:solidFill>
            </a:endParaRPr>
          </a:p>
        </p:txBody>
      </p:sp>
      <p:sp>
        <p:nvSpPr>
          <p:cNvPr id="20" name="文本框 19">
            <a:extLst>
              <a:ext uri="{FF2B5EF4-FFF2-40B4-BE49-F238E27FC236}">
                <a16:creationId xmlns:a16="http://schemas.microsoft.com/office/drawing/2014/main" id="{ACB6A68A-84F4-42B4-8CCC-CC1C8DBE4D39}"/>
              </a:ext>
            </a:extLst>
          </p:cNvPr>
          <p:cNvSpPr txBox="1"/>
          <p:nvPr/>
        </p:nvSpPr>
        <p:spPr>
          <a:xfrm>
            <a:off x="8530123" y="3512756"/>
            <a:ext cx="981359" cy="400110"/>
          </a:xfrm>
          <a:prstGeom prst="rect">
            <a:avLst/>
          </a:prstGeom>
          <a:noFill/>
        </p:spPr>
        <p:txBody>
          <a:bodyPr wrap="none" rtlCol="0">
            <a:spAutoFit/>
          </a:bodyPr>
          <a:lstStyle/>
          <a:p>
            <a:r>
              <a:rPr lang="en-US" altLang="zh-CN" sz="2000" b="1" dirty="0">
                <a:solidFill>
                  <a:srgbClr val="2C1CF8"/>
                </a:solidFill>
              </a:rPr>
              <a:t>dislike</a:t>
            </a:r>
            <a:endParaRPr lang="zh-CN" altLang="en-US" sz="2000" b="1" dirty="0">
              <a:solidFill>
                <a:srgbClr val="2C1CF8"/>
              </a:solidFill>
            </a:endParaRPr>
          </a:p>
        </p:txBody>
      </p:sp>
      <p:sp>
        <p:nvSpPr>
          <p:cNvPr id="21" name="文本框 20">
            <a:extLst>
              <a:ext uri="{FF2B5EF4-FFF2-40B4-BE49-F238E27FC236}">
                <a16:creationId xmlns:a16="http://schemas.microsoft.com/office/drawing/2014/main" id="{855ED4ED-EFE2-428B-88C2-B2540553493C}"/>
              </a:ext>
            </a:extLst>
          </p:cNvPr>
          <p:cNvSpPr txBox="1"/>
          <p:nvPr/>
        </p:nvSpPr>
        <p:spPr>
          <a:xfrm>
            <a:off x="8666565" y="4067785"/>
            <a:ext cx="1922321" cy="400110"/>
          </a:xfrm>
          <a:prstGeom prst="rect">
            <a:avLst/>
          </a:prstGeom>
          <a:noFill/>
        </p:spPr>
        <p:txBody>
          <a:bodyPr wrap="none" rtlCol="0">
            <a:spAutoFit/>
          </a:bodyPr>
          <a:lstStyle/>
          <a:p>
            <a:r>
              <a:rPr lang="en-US" altLang="zh-CN" sz="2000" b="1" dirty="0">
                <a:solidFill>
                  <a:srgbClr val="2C1CF8"/>
                </a:solidFill>
              </a:rPr>
              <a:t>incredibly bad</a:t>
            </a:r>
            <a:endParaRPr lang="zh-CN" altLang="en-US" sz="2000" b="1" dirty="0">
              <a:solidFill>
                <a:srgbClr val="2C1CF8"/>
              </a:solidFill>
            </a:endParaRPr>
          </a:p>
        </p:txBody>
      </p:sp>
      <p:sp>
        <p:nvSpPr>
          <p:cNvPr id="22" name="文本框 21">
            <a:extLst>
              <a:ext uri="{FF2B5EF4-FFF2-40B4-BE49-F238E27FC236}">
                <a16:creationId xmlns:a16="http://schemas.microsoft.com/office/drawing/2014/main" id="{21316F23-4F86-48CE-978D-0D16FA9C2A57}"/>
              </a:ext>
            </a:extLst>
          </p:cNvPr>
          <p:cNvSpPr txBox="1"/>
          <p:nvPr/>
        </p:nvSpPr>
        <p:spPr>
          <a:xfrm>
            <a:off x="5695950" y="2628900"/>
            <a:ext cx="65" cy="276999"/>
          </a:xfrm>
          <a:prstGeom prst="rect">
            <a:avLst/>
          </a:prstGeom>
          <a:noFill/>
        </p:spPr>
        <p:txBody>
          <a:bodyPr wrap="none" lIns="0" tIns="0" rIns="0" bIns="0" rtlCol="0">
            <a:spAutoFit/>
          </a:bodyPr>
          <a:lstStyle/>
          <a:p>
            <a:endParaRPr lang="zh-CN" altLang="en-US" dirty="0"/>
          </a:p>
        </p:txBody>
      </p:sp>
      <p:sp>
        <p:nvSpPr>
          <p:cNvPr id="23" name="文本框 22">
            <a:extLst>
              <a:ext uri="{FF2B5EF4-FFF2-40B4-BE49-F238E27FC236}">
                <a16:creationId xmlns:a16="http://schemas.microsoft.com/office/drawing/2014/main" id="{A9F6597D-A05D-4F94-9BFF-4BC01750AC8A}"/>
              </a:ext>
            </a:extLst>
          </p:cNvPr>
          <p:cNvSpPr txBox="1"/>
          <p:nvPr/>
        </p:nvSpPr>
        <p:spPr>
          <a:xfrm>
            <a:off x="4902200" y="4916590"/>
            <a:ext cx="1210588" cy="400110"/>
          </a:xfrm>
          <a:prstGeom prst="rect">
            <a:avLst/>
          </a:prstGeom>
          <a:noFill/>
        </p:spPr>
        <p:txBody>
          <a:bodyPr wrap="none" rtlCol="0">
            <a:spAutoFit/>
          </a:bodyPr>
          <a:lstStyle/>
          <a:p>
            <a:r>
              <a:rPr lang="en-US" altLang="zh-CN" sz="2000" b="1" dirty="0">
                <a:solidFill>
                  <a:srgbClr val="00B050"/>
                </a:solidFill>
              </a:rPr>
              <a:t>amazing</a:t>
            </a:r>
            <a:endParaRPr lang="zh-CN" altLang="en-US" sz="2000" b="1" dirty="0">
              <a:solidFill>
                <a:srgbClr val="00B050"/>
              </a:solidFill>
            </a:endParaRPr>
          </a:p>
        </p:txBody>
      </p:sp>
      <p:sp>
        <p:nvSpPr>
          <p:cNvPr id="24" name="文本框 23">
            <a:extLst>
              <a:ext uri="{FF2B5EF4-FFF2-40B4-BE49-F238E27FC236}">
                <a16:creationId xmlns:a16="http://schemas.microsoft.com/office/drawing/2014/main" id="{65D7B016-C80C-476A-A323-5A149A7CB1E1}"/>
              </a:ext>
            </a:extLst>
          </p:cNvPr>
          <p:cNvSpPr txBox="1"/>
          <p:nvPr/>
        </p:nvSpPr>
        <p:spPr>
          <a:xfrm>
            <a:off x="6197600" y="4683504"/>
            <a:ext cx="1410964" cy="400110"/>
          </a:xfrm>
          <a:prstGeom prst="rect">
            <a:avLst/>
          </a:prstGeom>
          <a:noFill/>
        </p:spPr>
        <p:txBody>
          <a:bodyPr wrap="none" rtlCol="0">
            <a:spAutoFit/>
          </a:bodyPr>
          <a:lstStyle/>
          <a:p>
            <a:r>
              <a:rPr lang="en-US" altLang="zh-CN" sz="2000" b="1" dirty="0">
                <a:solidFill>
                  <a:srgbClr val="00B050"/>
                </a:solidFill>
              </a:rPr>
              <a:t>very good</a:t>
            </a:r>
            <a:endParaRPr lang="zh-CN" altLang="en-US" sz="2000" b="1" dirty="0">
              <a:solidFill>
                <a:srgbClr val="00B050"/>
              </a:solidFill>
            </a:endParaRPr>
          </a:p>
        </p:txBody>
      </p:sp>
      <p:sp>
        <p:nvSpPr>
          <p:cNvPr id="25" name="文本框 24">
            <a:extLst>
              <a:ext uri="{FF2B5EF4-FFF2-40B4-BE49-F238E27FC236}">
                <a16:creationId xmlns:a16="http://schemas.microsoft.com/office/drawing/2014/main" id="{DCF9DEC4-9321-4655-802F-595EB9AAF217}"/>
              </a:ext>
            </a:extLst>
          </p:cNvPr>
          <p:cNvSpPr txBox="1"/>
          <p:nvPr/>
        </p:nvSpPr>
        <p:spPr>
          <a:xfrm>
            <a:off x="6545102" y="5227918"/>
            <a:ext cx="1237839" cy="400110"/>
          </a:xfrm>
          <a:prstGeom prst="rect">
            <a:avLst/>
          </a:prstGeom>
          <a:noFill/>
        </p:spPr>
        <p:txBody>
          <a:bodyPr wrap="none" rtlCol="0">
            <a:spAutoFit/>
          </a:bodyPr>
          <a:lstStyle/>
          <a:p>
            <a:r>
              <a:rPr lang="en-US" altLang="zh-CN" sz="2000" b="1" dirty="0">
                <a:solidFill>
                  <a:srgbClr val="00B050"/>
                </a:solidFill>
              </a:rPr>
              <a:t>fantastic</a:t>
            </a:r>
            <a:endParaRPr lang="zh-CN" altLang="en-US" sz="2000" b="1" dirty="0">
              <a:solidFill>
                <a:srgbClr val="00B050"/>
              </a:solidFill>
            </a:endParaRPr>
          </a:p>
        </p:txBody>
      </p:sp>
      <p:sp>
        <p:nvSpPr>
          <p:cNvPr id="26" name="文本框 25">
            <a:extLst>
              <a:ext uri="{FF2B5EF4-FFF2-40B4-BE49-F238E27FC236}">
                <a16:creationId xmlns:a16="http://schemas.microsoft.com/office/drawing/2014/main" id="{A5C9ACC4-F750-4FB7-BEDB-3239197971D8}"/>
              </a:ext>
            </a:extLst>
          </p:cNvPr>
          <p:cNvSpPr txBox="1"/>
          <p:nvPr/>
        </p:nvSpPr>
        <p:spPr>
          <a:xfrm>
            <a:off x="7602747" y="5026705"/>
            <a:ext cx="2093843" cy="400110"/>
          </a:xfrm>
          <a:prstGeom prst="rect">
            <a:avLst/>
          </a:prstGeom>
          <a:noFill/>
        </p:spPr>
        <p:txBody>
          <a:bodyPr wrap="none" rtlCol="0">
            <a:spAutoFit/>
          </a:bodyPr>
          <a:lstStyle/>
          <a:p>
            <a:r>
              <a:rPr lang="en-US" altLang="zh-CN" sz="2000" b="1" dirty="0">
                <a:solidFill>
                  <a:srgbClr val="00B050"/>
                </a:solidFill>
              </a:rPr>
              <a:t>incredibly good</a:t>
            </a:r>
            <a:endParaRPr lang="zh-CN" altLang="en-US" sz="2000" b="1" dirty="0">
              <a:solidFill>
                <a:srgbClr val="00B050"/>
              </a:solidFill>
            </a:endParaRPr>
          </a:p>
        </p:txBody>
      </p:sp>
      <p:sp>
        <p:nvSpPr>
          <p:cNvPr id="27" name="文本框 26">
            <a:extLst>
              <a:ext uri="{FF2B5EF4-FFF2-40B4-BE49-F238E27FC236}">
                <a16:creationId xmlns:a16="http://schemas.microsoft.com/office/drawing/2014/main" id="{CAACC10C-6F98-485E-99A2-E7BB6915F9E7}"/>
              </a:ext>
            </a:extLst>
          </p:cNvPr>
          <p:cNvSpPr txBox="1"/>
          <p:nvPr/>
        </p:nvSpPr>
        <p:spPr>
          <a:xfrm>
            <a:off x="7114328" y="5604329"/>
            <a:ext cx="1409360" cy="400110"/>
          </a:xfrm>
          <a:prstGeom prst="rect">
            <a:avLst/>
          </a:prstGeom>
          <a:noFill/>
        </p:spPr>
        <p:txBody>
          <a:bodyPr wrap="none" rtlCol="0">
            <a:spAutoFit/>
          </a:bodyPr>
          <a:lstStyle/>
          <a:p>
            <a:r>
              <a:rPr lang="en-US" altLang="zh-CN" sz="2000" b="1" dirty="0">
                <a:solidFill>
                  <a:srgbClr val="00B050"/>
                </a:solidFill>
              </a:rPr>
              <a:t>wonderful</a:t>
            </a:r>
            <a:endParaRPr lang="zh-CN" altLang="en-US" sz="2000" b="1" dirty="0">
              <a:solidFill>
                <a:srgbClr val="00B050"/>
              </a:solidFill>
            </a:endParaRPr>
          </a:p>
        </p:txBody>
      </p:sp>
      <p:sp>
        <p:nvSpPr>
          <p:cNvPr id="28" name="文本框 27">
            <a:extLst>
              <a:ext uri="{FF2B5EF4-FFF2-40B4-BE49-F238E27FC236}">
                <a16:creationId xmlns:a16="http://schemas.microsoft.com/office/drawing/2014/main" id="{D6FAAAED-A86F-4142-ADBF-E8BA80DD18CD}"/>
              </a:ext>
            </a:extLst>
          </p:cNvPr>
          <p:cNvSpPr txBox="1"/>
          <p:nvPr/>
        </p:nvSpPr>
        <p:spPr>
          <a:xfrm>
            <a:off x="5408108" y="5634560"/>
            <a:ext cx="697627" cy="400110"/>
          </a:xfrm>
          <a:prstGeom prst="rect">
            <a:avLst/>
          </a:prstGeom>
          <a:noFill/>
        </p:spPr>
        <p:txBody>
          <a:bodyPr wrap="none" rtlCol="0">
            <a:spAutoFit/>
          </a:bodyPr>
          <a:lstStyle/>
          <a:p>
            <a:r>
              <a:rPr lang="en-US" altLang="zh-CN" sz="2000" b="1" dirty="0">
                <a:solidFill>
                  <a:srgbClr val="00B050"/>
                </a:solidFill>
              </a:rPr>
              <a:t>nice</a:t>
            </a:r>
            <a:endParaRPr lang="zh-CN" altLang="en-US" sz="2000" b="1" dirty="0">
              <a:solidFill>
                <a:srgbClr val="00B050"/>
              </a:solidFill>
            </a:endParaRPr>
          </a:p>
        </p:txBody>
      </p:sp>
      <p:sp>
        <p:nvSpPr>
          <p:cNvPr id="29" name="文本框 28">
            <a:extLst>
              <a:ext uri="{FF2B5EF4-FFF2-40B4-BE49-F238E27FC236}">
                <a16:creationId xmlns:a16="http://schemas.microsoft.com/office/drawing/2014/main" id="{4C9D52C4-2F97-4F71-AF59-63BEA4151729}"/>
              </a:ext>
            </a:extLst>
          </p:cNvPr>
          <p:cNvSpPr txBox="1"/>
          <p:nvPr/>
        </p:nvSpPr>
        <p:spPr>
          <a:xfrm>
            <a:off x="6196638" y="5834615"/>
            <a:ext cx="813043" cy="400110"/>
          </a:xfrm>
          <a:prstGeom prst="rect">
            <a:avLst/>
          </a:prstGeom>
          <a:noFill/>
        </p:spPr>
        <p:txBody>
          <a:bodyPr wrap="none" rtlCol="0">
            <a:spAutoFit/>
          </a:bodyPr>
          <a:lstStyle/>
          <a:p>
            <a:r>
              <a:rPr lang="en-US" altLang="zh-CN" sz="2000" b="1" dirty="0">
                <a:solidFill>
                  <a:srgbClr val="00B050"/>
                </a:solidFill>
              </a:rPr>
              <a:t>good</a:t>
            </a:r>
            <a:endParaRPr lang="zh-CN" altLang="en-US" sz="2000" b="1" dirty="0">
              <a:solidFill>
                <a:srgbClr val="00B050"/>
              </a:solidFill>
            </a:endParaRPr>
          </a:p>
        </p:txBody>
      </p:sp>
      <p:sp>
        <p:nvSpPr>
          <p:cNvPr id="30" name="文本框 29">
            <a:extLst>
              <a:ext uri="{FF2B5EF4-FFF2-40B4-BE49-F238E27FC236}">
                <a16:creationId xmlns:a16="http://schemas.microsoft.com/office/drawing/2014/main" id="{75CD4A51-DBA2-41E7-A62C-7B113626FDAC}"/>
              </a:ext>
            </a:extLst>
          </p:cNvPr>
          <p:cNvSpPr txBox="1"/>
          <p:nvPr/>
        </p:nvSpPr>
        <p:spPr>
          <a:xfrm>
            <a:off x="4305731" y="5417729"/>
            <a:ext cx="979755" cy="400110"/>
          </a:xfrm>
          <a:prstGeom prst="rect">
            <a:avLst/>
          </a:prstGeom>
          <a:noFill/>
        </p:spPr>
        <p:txBody>
          <a:bodyPr wrap="none" rtlCol="0">
            <a:spAutoFit/>
          </a:bodyPr>
          <a:lstStyle/>
          <a:p>
            <a:r>
              <a:rPr lang="en-US" altLang="zh-CN" sz="2000" b="1" dirty="0">
                <a:solidFill>
                  <a:srgbClr val="00B050"/>
                </a:solidFill>
              </a:rPr>
              <a:t>terrific</a:t>
            </a:r>
            <a:endParaRPr lang="zh-CN" altLang="en-US" sz="2000" b="1" dirty="0">
              <a:solidFill>
                <a:srgbClr val="00B050"/>
              </a:solidFill>
            </a:endParaRPr>
          </a:p>
        </p:txBody>
      </p:sp>
      <p:cxnSp>
        <p:nvCxnSpPr>
          <p:cNvPr id="33" name="直接箭头连接符 32">
            <a:extLst>
              <a:ext uri="{FF2B5EF4-FFF2-40B4-BE49-F238E27FC236}">
                <a16:creationId xmlns:a16="http://schemas.microsoft.com/office/drawing/2014/main" id="{85418DDA-2ED6-44C9-92C5-7356A9DDDE6F}"/>
              </a:ext>
            </a:extLst>
          </p:cNvPr>
          <p:cNvCxnSpPr>
            <a:cxnSpLocks/>
          </p:cNvCxnSpPr>
          <p:nvPr/>
        </p:nvCxnSpPr>
        <p:spPr>
          <a:xfrm flipV="1">
            <a:off x="1004720" y="2646625"/>
            <a:ext cx="0" cy="35871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9BA174C-ED67-45AA-80BE-B6ADE866CD3C}"/>
              </a:ext>
            </a:extLst>
          </p:cNvPr>
          <p:cNvCxnSpPr>
            <a:cxnSpLocks/>
          </p:cNvCxnSpPr>
          <p:nvPr/>
        </p:nvCxnSpPr>
        <p:spPr>
          <a:xfrm>
            <a:off x="1004720" y="6233750"/>
            <a:ext cx="99209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2A82EA2-BF89-4F55-908C-34863A8BC486}"/>
              </a:ext>
            </a:extLst>
          </p:cNvPr>
          <p:cNvSpPr txBox="1"/>
          <p:nvPr/>
        </p:nvSpPr>
        <p:spPr>
          <a:xfrm>
            <a:off x="2169985" y="6350140"/>
            <a:ext cx="7137531" cy="461665"/>
          </a:xfrm>
          <a:prstGeom prst="rect">
            <a:avLst/>
          </a:prstGeom>
          <a:noFill/>
        </p:spPr>
        <p:txBody>
          <a:bodyPr wrap="none" rtlCol="0">
            <a:spAutoFit/>
          </a:bodyPr>
          <a:lstStyle/>
          <a:p>
            <a:r>
              <a:rPr lang="en-US" altLang="zh-CN" sz="2400" dirty="0"/>
              <a:t>Two-dimensional (t-SNE) projection of embeddings</a:t>
            </a:r>
            <a:endParaRPr lang="zh-CN" altLang="en-US" sz="2400" dirty="0"/>
          </a:p>
        </p:txBody>
      </p:sp>
    </p:spTree>
    <p:extLst>
      <p:ext uri="{BB962C8B-B14F-4D97-AF65-F5344CB8AC3E}">
        <p14:creationId xmlns:p14="http://schemas.microsoft.com/office/powerpoint/2010/main" val="53524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C84BC-C46E-4CEF-B245-A26F10BCD34A}"/>
              </a:ext>
            </a:extLst>
          </p:cNvPr>
          <p:cNvSpPr>
            <a:spLocks noGrp="1"/>
          </p:cNvSpPr>
          <p:nvPr>
            <p:ph type="title"/>
          </p:nvPr>
        </p:nvSpPr>
        <p:spPr/>
        <p:txBody>
          <a:bodyPr/>
          <a:lstStyle/>
          <a:p>
            <a:r>
              <a:rPr lang="en-US" altLang="zh-CN" dirty="0"/>
              <a:t>Define meaning of a word as a vector</a:t>
            </a:r>
            <a:endParaRPr lang="zh-CN" altLang="en-US" dirty="0"/>
          </a:p>
        </p:txBody>
      </p:sp>
      <p:sp>
        <p:nvSpPr>
          <p:cNvPr id="3" name="灯片编号占位符 2">
            <a:extLst>
              <a:ext uri="{FF2B5EF4-FFF2-40B4-BE49-F238E27FC236}">
                <a16:creationId xmlns:a16="http://schemas.microsoft.com/office/drawing/2014/main" id="{48CAEA53-BB83-46EB-8C9B-F3EF0991EEC8}"/>
              </a:ext>
            </a:extLst>
          </p:cNvPr>
          <p:cNvSpPr>
            <a:spLocks noGrp="1"/>
          </p:cNvSpPr>
          <p:nvPr>
            <p:ph type="sldNum" sz="quarter" idx="12"/>
          </p:nvPr>
        </p:nvSpPr>
        <p:spPr/>
        <p:txBody>
          <a:bodyPr/>
          <a:lstStyle/>
          <a:p>
            <a:fld id="{B0345295-E261-4EC5-88DB-2E3C71302580}" type="slidenum">
              <a:rPr lang="zh-CN" altLang="en-US" smtClean="0"/>
              <a:t>17</a:t>
            </a:fld>
            <a:endParaRPr lang="zh-CN" altLang="en-US"/>
          </a:p>
        </p:txBody>
      </p:sp>
      <p:sp>
        <p:nvSpPr>
          <p:cNvPr id="4" name="内容占位符 3">
            <a:extLst>
              <a:ext uri="{FF2B5EF4-FFF2-40B4-BE49-F238E27FC236}">
                <a16:creationId xmlns:a16="http://schemas.microsoft.com/office/drawing/2014/main" id="{808E896D-092B-4B08-870B-C1EA41250A7E}"/>
              </a:ext>
            </a:extLst>
          </p:cNvPr>
          <p:cNvSpPr>
            <a:spLocks noGrp="1"/>
          </p:cNvSpPr>
          <p:nvPr>
            <p:ph idx="1"/>
          </p:nvPr>
        </p:nvSpPr>
        <p:spPr>
          <a:xfrm>
            <a:off x="535246" y="1830024"/>
            <a:ext cx="10931825" cy="3234348"/>
          </a:xfrm>
        </p:spPr>
        <p:txBody>
          <a:bodyPr>
            <a:normAutofit/>
          </a:bodyPr>
          <a:lstStyle/>
          <a:p>
            <a:pPr>
              <a:lnSpc>
                <a:spcPct val="150000"/>
              </a:lnSpc>
            </a:pPr>
            <a:r>
              <a:rPr lang="en-US" altLang="zh-CN" dirty="0"/>
              <a:t>Called an "embedding" because it's embedded into a space.</a:t>
            </a:r>
          </a:p>
          <a:p>
            <a:pPr>
              <a:lnSpc>
                <a:spcPct val="150000"/>
              </a:lnSpc>
            </a:pPr>
            <a:r>
              <a:rPr lang="en-US" altLang="zh-CN" dirty="0"/>
              <a:t>The standard way to represent meaning in NLP</a:t>
            </a:r>
          </a:p>
          <a:p>
            <a:pPr marL="0" indent="0" algn="ctr">
              <a:lnSpc>
                <a:spcPct val="100000"/>
              </a:lnSpc>
              <a:buNone/>
            </a:pPr>
            <a:r>
              <a:rPr lang="en-US" altLang="zh-CN" b="1" dirty="0">
                <a:solidFill>
                  <a:srgbClr val="FF0000"/>
                </a:solidFill>
              </a:rPr>
              <a:t>Every modern NLP algorithm uses embeddings as the representation of word meaning.</a:t>
            </a:r>
          </a:p>
        </p:txBody>
      </p:sp>
    </p:spTree>
    <p:extLst>
      <p:ext uri="{BB962C8B-B14F-4D97-AF65-F5344CB8AC3E}">
        <p14:creationId xmlns:p14="http://schemas.microsoft.com/office/powerpoint/2010/main" val="3431361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F5FC7-170A-40DA-AB89-837FFE0C1132}"/>
              </a:ext>
            </a:extLst>
          </p:cNvPr>
          <p:cNvSpPr>
            <a:spLocks noGrp="1"/>
          </p:cNvSpPr>
          <p:nvPr>
            <p:ph type="title"/>
          </p:nvPr>
        </p:nvSpPr>
        <p:spPr/>
        <p:txBody>
          <a:bodyPr/>
          <a:lstStyle/>
          <a:p>
            <a:r>
              <a:rPr lang="en-US" altLang="zh-CN" dirty="0"/>
              <a:t>Using</a:t>
            </a:r>
            <a:r>
              <a:rPr lang="zh-CN" altLang="en-US" dirty="0"/>
              <a:t> </a:t>
            </a:r>
            <a:r>
              <a:rPr lang="en-US" altLang="zh-CN" dirty="0"/>
              <a:t>words</a:t>
            </a:r>
            <a:r>
              <a:rPr lang="zh-CN" altLang="en-US" dirty="0"/>
              <a:t> </a:t>
            </a:r>
            <a:r>
              <a:rPr lang="en-US" altLang="zh-CN" dirty="0"/>
              <a:t>vs.</a:t>
            </a:r>
            <a:r>
              <a:rPr lang="zh-CN" altLang="en-US" dirty="0"/>
              <a:t> </a:t>
            </a:r>
            <a:r>
              <a:rPr lang="en-US" altLang="zh-CN" dirty="0"/>
              <a:t>using</a:t>
            </a:r>
            <a:r>
              <a:rPr lang="zh-CN" altLang="en-US" dirty="0"/>
              <a:t> </a:t>
            </a:r>
            <a:r>
              <a:rPr lang="en-US" altLang="zh-CN" dirty="0"/>
              <a:t>embeddings</a:t>
            </a:r>
            <a:endParaRPr lang="zh-CN" altLang="en-US" dirty="0"/>
          </a:p>
        </p:txBody>
      </p:sp>
      <p:sp>
        <p:nvSpPr>
          <p:cNvPr id="3" name="灯片编号占位符 2">
            <a:extLst>
              <a:ext uri="{FF2B5EF4-FFF2-40B4-BE49-F238E27FC236}">
                <a16:creationId xmlns:a16="http://schemas.microsoft.com/office/drawing/2014/main" id="{B4E0D6F2-14F4-493E-AD9C-0353F625EB0E}"/>
              </a:ext>
            </a:extLst>
          </p:cNvPr>
          <p:cNvSpPr>
            <a:spLocks noGrp="1"/>
          </p:cNvSpPr>
          <p:nvPr>
            <p:ph type="sldNum" sz="quarter" idx="12"/>
          </p:nvPr>
        </p:nvSpPr>
        <p:spPr/>
        <p:txBody>
          <a:bodyPr/>
          <a:lstStyle/>
          <a:p>
            <a:fld id="{B0345295-E261-4EC5-88DB-2E3C71302580}" type="slidenum">
              <a:rPr lang="zh-CN" altLang="en-US" smtClean="0"/>
              <a:t>18</a:t>
            </a:fld>
            <a:endParaRPr lang="zh-CN" altLang="en-US"/>
          </a:p>
        </p:txBody>
      </p:sp>
      <p:sp>
        <p:nvSpPr>
          <p:cNvPr id="4" name="内容占位符 3">
            <a:extLst>
              <a:ext uri="{FF2B5EF4-FFF2-40B4-BE49-F238E27FC236}">
                <a16:creationId xmlns:a16="http://schemas.microsoft.com/office/drawing/2014/main" id="{5E98A135-62E1-497A-84AC-AC2C5CF5E85E}"/>
              </a:ext>
            </a:extLst>
          </p:cNvPr>
          <p:cNvSpPr>
            <a:spLocks noGrp="1"/>
          </p:cNvSpPr>
          <p:nvPr>
            <p:ph idx="1"/>
          </p:nvPr>
        </p:nvSpPr>
        <p:spPr/>
        <p:txBody>
          <a:bodyPr lIns="90000">
            <a:noAutofit/>
          </a:bodyPr>
          <a:lstStyle/>
          <a:p>
            <a:r>
              <a:rPr lang="en-US" altLang="zh-CN" dirty="0"/>
              <a:t>Consider sentiment analysis</a:t>
            </a:r>
          </a:p>
          <a:p>
            <a:r>
              <a:rPr lang="en-US" altLang="zh-CN" dirty="0"/>
              <a:t>With </a:t>
            </a:r>
            <a:r>
              <a:rPr lang="en-US" altLang="zh-CN" b="1" dirty="0">
                <a:solidFill>
                  <a:srgbClr val="FF0000"/>
                </a:solidFill>
              </a:rPr>
              <a:t>words</a:t>
            </a:r>
            <a:r>
              <a:rPr lang="en-US" altLang="zh-CN" dirty="0"/>
              <a:t> </a:t>
            </a:r>
          </a:p>
          <a:p>
            <a:pPr lvl="1"/>
            <a:r>
              <a:rPr lang="en-US" altLang="zh-CN" dirty="0"/>
              <a:t>Feature is a word identity</a:t>
            </a:r>
          </a:p>
          <a:p>
            <a:pPr lvl="1"/>
            <a:r>
              <a:rPr lang="en-US" altLang="zh-CN" dirty="0"/>
              <a:t>Requires exact same word to be in training and test</a:t>
            </a:r>
          </a:p>
          <a:p>
            <a:r>
              <a:rPr lang="en-US" altLang="zh-CN" dirty="0"/>
              <a:t>With </a:t>
            </a:r>
            <a:r>
              <a:rPr lang="en-US" altLang="zh-CN" b="1" dirty="0">
                <a:solidFill>
                  <a:srgbClr val="FF0000"/>
                </a:solidFill>
              </a:rPr>
              <a:t>embeddings</a:t>
            </a:r>
            <a:endParaRPr lang="en-US" altLang="zh-CN" dirty="0"/>
          </a:p>
          <a:p>
            <a:pPr lvl="1"/>
            <a:r>
              <a:rPr lang="en-US" altLang="zh-CN" dirty="0"/>
              <a:t>Feature is a word vector</a:t>
            </a:r>
          </a:p>
          <a:p>
            <a:pPr lvl="1"/>
            <a:r>
              <a:rPr lang="en-US" altLang="zh-CN" dirty="0"/>
              <a:t>Now in the test set we might see a similar vector</a:t>
            </a:r>
          </a:p>
          <a:p>
            <a:pPr lvl="1"/>
            <a:r>
              <a:rPr lang="en-US" altLang="zh-CN" dirty="0"/>
              <a:t>We can generalize to similar but unseen words!!! </a:t>
            </a:r>
          </a:p>
          <a:p>
            <a:endParaRPr lang="zh-CN" altLang="en-US" dirty="0"/>
          </a:p>
        </p:txBody>
      </p:sp>
    </p:spTree>
    <p:extLst>
      <p:ext uri="{BB962C8B-B14F-4D97-AF65-F5344CB8AC3E}">
        <p14:creationId xmlns:p14="http://schemas.microsoft.com/office/powerpoint/2010/main" val="1198747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C5003-65DC-4417-8F00-E356A0FF9669}"/>
              </a:ext>
            </a:extLst>
          </p:cNvPr>
          <p:cNvSpPr>
            <a:spLocks noGrp="1"/>
          </p:cNvSpPr>
          <p:nvPr>
            <p:ph type="title"/>
          </p:nvPr>
        </p:nvSpPr>
        <p:spPr/>
        <p:txBody>
          <a:bodyPr/>
          <a:lstStyle/>
          <a:p>
            <a:r>
              <a:rPr lang="en-US" altLang="zh-CN" dirty="0"/>
              <a:t>Two kinds of embeddings</a:t>
            </a:r>
            <a:endParaRPr lang="zh-CN" altLang="en-US" dirty="0"/>
          </a:p>
        </p:txBody>
      </p:sp>
      <p:sp>
        <p:nvSpPr>
          <p:cNvPr id="3" name="灯片编号占位符 2">
            <a:extLst>
              <a:ext uri="{FF2B5EF4-FFF2-40B4-BE49-F238E27FC236}">
                <a16:creationId xmlns:a16="http://schemas.microsoft.com/office/drawing/2014/main" id="{135EAE07-7BAF-46ED-AE09-73DC5E884B39}"/>
              </a:ext>
            </a:extLst>
          </p:cNvPr>
          <p:cNvSpPr>
            <a:spLocks noGrp="1"/>
          </p:cNvSpPr>
          <p:nvPr>
            <p:ph type="sldNum" sz="quarter" idx="12"/>
          </p:nvPr>
        </p:nvSpPr>
        <p:spPr/>
        <p:txBody>
          <a:bodyPr/>
          <a:lstStyle/>
          <a:p>
            <a:fld id="{B0345295-E261-4EC5-88DB-2E3C71302580}" type="slidenum">
              <a:rPr lang="zh-CN" altLang="en-US" smtClean="0"/>
              <a:t>19</a:t>
            </a:fld>
            <a:endParaRPr lang="zh-CN" altLang="en-US"/>
          </a:p>
        </p:txBody>
      </p:sp>
      <p:sp>
        <p:nvSpPr>
          <p:cNvPr id="4" name="内容占位符 3">
            <a:extLst>
              <a:ext uri="{FF2B5EF4-FFF2-40B4-BE49-F238E27FC236}">
                <a16:creationId xmlns:a16="http://schemas.microsoft.com/office/drawing/2014/main" id="{E47C9DCB-3ADB-4FDF-A9C9-C1EED8556163}"/>
              </a:ext>
            </a:extLst>
          </p:cNvPr>
          <p:cNvSpPr>
            <a:spLocks noGrp="1"/>
          </p:cNvSpPr>
          <p:nvPr>
            <p:ph idx="1"/>
          </p:nvPr>
        </p:nvSpPr>
        <p:spPr>
          <a:xfrm>
            <a:off x="510747" y="1067714"/>
            <a:ext cx="9547653" cy="5548952"/>
          </a:xfrm>
        </p:spPr>
        <p:txBody>
          <a:bodyPr lIns="90000">
            <a:noAutofit/>
          </a:bodyPr>
          <a:lstStyle/>
          <a:p>
            <a:r>
              <a:rPr lang="en-US" altLang="zh-CN" dirty="0"/>
              <a:t>TF-IDF/PPMI</a:t>
            </a:r>
          </a:p>
          <a:p>
            <a:pPr lvl="1">
              <a:spcAft>
                <a:spcPts val="600"/>
              </a:spcAft>
            </a:pPr>
            <a:r>
              <a:rPr lang="en-US" altLang="zh-CN" sz="2400" b="1" dirty="0">
                <a:solidFill>
                  <a:srgbClr val="FF0000"/>
                </a:solidFill>
              </a:rPr>
              <a:t>Counting-based</a:t>
            </a:r>
            <a:r>
              <a:rPr lang="en-US" altLang="zh-CN" sz="2400" dirty="0"/>
              <a:t> method</a:t>
            </a:r>
          </a:p>
          <a:p>
            <a:pPr lvl="1">
              <a:spcAft>
                <a:spcPts val="600"/>
              </a:spcAft>
            </a:pPr>
            <a:r>
              <a:rPr lang="en-US" altLang="zh-CN" sz="2400" dirty="0"/>
              <a:t>Information Retrieval workhorse</a:t>
            </a:r>
            <a:r>
              <a:rPr lang="zh-CN" altLang="en-US" dirty="0"/>
              <a:t> </a:t>
            </a:r>
            <a:r>
              <a:rPr lang="en-US" altLang="zh-CN" sz="2400" dirty="0"/>
              <a:t>(Outdated!)</a:t>
            </a:r>
          </a:p>
          <a:p>
            <a:pPr lvl="1">
              <a:spcAft>
                <a:spcPts val="600"/>
              </a:spcAft>
            </a:pPr>
            <a:r>
              <a:rPr lang="en-US" altLang="zh-CN" sz="2400" b="1" dirty="0">
                <a:solidFill>
                  <a:srgbClr val="FF0000"/>
                </a:solidFill>
              </a:rPr>
              <a:t>Sparse</a:t>
            </a:r>
            <a:r>
              <a:rPr lang="en-US" altLang="zh-CN" sz="2400" dirty="0"/>
              <a:t> vectors</a:t>
            </a:r>
          </a:p>
          <a:p>
            <a:r>
              <a:rPr lang="en-US" altLang="zh-CN" dirty="0"/>
              <a:t>word2vec</a:t>
            </a:r>
            <a:r>
              <a:rPr lang="zh-CN" altLang="en-US" dirty="0"/>
              <a:t> </a:t>
            </a:r>
            <a:r>
              <a:rPr lang="en-US" altLang="zh-CN" dirty="0"/>
              <a:t>(2013)</a:t>
            </a:r>
          </a:p>
          <a:p>
            <a:pPr lvl="1"/>
            <a:r>
              <a:rPr lang="en-US" altLang="zh-CN" b="1" dirty="0">
                <a:solidFill>
                  <a:srgbClr val="FF0000"/>
                </a:solidFill>
              </a:rPr>
              <a:t>Learning-based</a:t>
            </a:r>
            <a:r>
              <a:rPr lang="en-US" altLang="zh-CN" dirty="0"/>
              <a:t> method</a:t>
            </a:r>
          </a:p>
          <a:p>
            <a:pPr lvl="1">
              <a:spcAft>
                <a:spcPts val="600"/>
              </a:spcAft>
            </a:pPr>
            <a:r>
              <a:rPr lang="en-US" altLang="zh-CN" sz="2400" b="1" dirty="0">
                <a:solidFill>
                  <a:srgbClr val="FF0000"/>
                </a:solidFill>
              </a:rPr>
              <a:t>Dense</a:t>
            </a:r>
            <a:r>
              <a:rPr lang="en-US" altLang="zh-CN" sz="2400" dirty="0"/>
              <a:t> vectors</a:t>
            </a:r>
          </a:p>
          <a:p>
            <a:pPr lvl="1">
              <a:spcAft>
                <a:spcPts val="600"/>
              </a:spcAft>
            </a:pPr>
            <a:r>
              <a:rPr lang="en-US" altLang="zh-CN" sz="2400" b="1" dirty="0"/>
              <a:t>Representation is created by training a classifier to predict whether a word is likely to appear nearby</a:t>
            </a:r>
          </a:p>
        </p:txBody>
      </p:sp>
    </p:spTree>
    <p:extLst>
      <p:ext uri="{BB962C8B-B14F-4D97-AF65-F5344CB8AC3E}">
        <p14:creationId xmlns:p14="http://schemas.microsoft.com/office/powerpoint/2010/main" val="420478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b="1" dirty="0"/>
              <a:t>Word Meaning</a:t>
            </a:r>
          </a:p>
        </p:txBody>
      </p:sp>
    </p:spTree>
    <p:extLst>
      <p:ext uri="{BB962C8B-B14F-4D97-AF65-F5344CB8AC3E}">
        <p14:creationId xmlns:p14="http://schemas.microsoft.com/office/powerpoint/2010/main" val="414152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20</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Word Meaning</a:t>
            </a:r>
          </a:p>
          <a:p>
            <a:r>
              <a:rPr lang="en-US" altLang="zh-CN" dirty="0"/>
              <a:t>Vector Semantics</a:t>
            </a:r>
          </a:p>
          <a:p>
            <a:r>
              <a:rPr lang="en-US" altLang="zh-CN" dirty="0"/>
              <a:t>Counting-based methods</a:t>
            </a:r>
          </a:p>
          <a:p>
            <a:pPr lvl="1"/>
            <a:r>
              <a:rPr lang="en-US" altLang="zh-CN" b="1" dirty="0"/>
              <a:t>Words and Vectors</a:t>
            </a:r>
          </a:p>
          <a:p>
            <a:endParaRPr lang="en-US" altLang="zh-CN" b="1" dirty="0"/>
          </a:p>
        </p:txBody>
      </p:sp>
    </p:spTree>
    <p:extLst>
      <p:ext uri="{BB962C8B-B14F-4D97-AF65-F5344CB8AC3E}">
        <p14:creationId xmlns:p14="http://schemas.microsoft.com/office/powerpoint/2010/main" val="83883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60B7-FE76-0C48-B738-D14E3F2A4888}"/>
              </a:ext>
            </a:extLst>
          </p:cNvPr>
          <p:cNvSpPr>
            <a:spLocks noGrp="1"/>
          </p:cNvSpPr>
          <p:nvPr>
            <p:ph type="title"/>
          </p:nvPr>
        </p:nvSpPr>
        <p:spPr/>
        <p:txBody>
          <a:bodyPr/>
          <a:lstStyle/>
          <a:p>
            <a:r>
              <a:rPr lang="en-US" altLang="zh-CN" dirty="0"/>
              <a:t>Term-document matrix</a:t>
            </a:r>
            <a:endParaRPr lang="en-CN" dirty="0"/>
          </a:p>
        </p:txBody>
      </p:sp>
      <p:sp>
        <p:nvSpPr>
          <p:cNvPr id="3" name="Content Placeholder 2">
            <a:extLst>
              <a:ext uri="{FF2B5EF4-FFF2-40B4-BE49-F238E27FC236}">
                <a16:creationId xmlns:a16="http://schemas.microsoft.com/office/drawing/2014/main" id="{7FE69250-1F1D-404A-98DB-62E696A75175}"/>
              </a:ext>
            </a:extLst>
          </p:cNvPr>
          <p:cNvSpPr>
            <a:spLocks noGrp="1"/>
          </p:cNvSpPr>
          <p:nvPr>
            <p:ph idx="1"/>
          </p:nvPr>
        </p:nvSpPr>
        <p:spPr>
          <a:xfrm>
            <a:off x="517525" y="1108433"/>
            <a:ext cx="11064875" cy="5749567"/>
          </a:xfrm>
        </p:spPr>
        <p:txBody>
          <a:bodyPr/>
          <a:lstStyle/>
          <a:p>
            <a:pPr>
              <a:spcBef>
                <a:spcPts val="400"/>
              </a:spcBef>
              <a:spcAft>
                <a:spcPts val="600"/>
              </a:spcAft>
            </a:pPr>
            <a:r>
              <a:rPr lang="en-US" altLang="zh-CN" sz="2800" dirty="0"/>
              <a:t>Each row represents a word in the vocabulary</a:t>
            </a:r>
          </a:p>
          <a:p>
            <a:pPr>
              <a:spcBef>
                <a:spcPts val="400"/>
              </a:spcBef>
              <a:spcAft>
                <a:spcPts val="600"/>
              </a:spcAft>
            </a:pPr>
            <a:r>
              <a:rPr lang="en-US" altLang="zh-CN" sz="2800" dirty="0"/>
              <a:t>Each column represents a document from the collection</a:t>
            </a:r>
          </a:p>
          <a:p>
            <a:pPr>
              <a:spcBef>
                <a:spcPts val="400"/>
              </a:spcBef>
              <a:spcAft>
                <a:spcPts val="600"/>
              </a:spcAft>
            </a:pPr>
            <a:endParaRPr lang="en-US" altLang="zh-CN" dirty="0"/>
          </a:p>
          <a:p>
            <a:pPr>
              <a:spcBef>
                <a:spcPts val="400"/>
              </a:spcBef>
              <a:spcAft>
                <a:spcPts val="600"/>
              </a:spcAft>
            </a:pPr>
            <a:endParaRPr lang="en-US" altLang="zh-CN" sz="2800" dirty="0"/>
          </a:p>
          <a:p>
            <a:pPr>
              <a:spcBef>
                <a:spcPts val="400"/>
              </a:spcBef>
              <a:spcAft>
                <a:spcPts val="600"/>
              </a:spcAft>
            </a:pPr>
            <a:endParaRPr lang="en-US" altLang="zh-CN" dirty="0"/>
          </a:p>
          <a:p>
            <a:pPr>
              <a:spcBef>
                <a:spcPts val="400"/>
              </a:spcBef>
              <a:spcAft>
                <a:spcPts val="600"/>
              </a:spcAft>
            </a:pPr>
            <a:endParaRPr lang="en-US" altLang="zh-CN" sz="2800" dirty="0"/>
          </a:p>
          <a:p>
            <a:pPr>
              <a:spcBef>
                <a:spcPts val="400"/>
              </a:spcBef>
              <a:spcAft>
                <a:spcPts val="600"/>
              </a:spcAft>
            </a:pPr>
            <a:endParaRPr lang="en-US" altLang="zh-CN" dirty="0"/>
          </a:p>
          <a:p>
            <a:pPr>
              <a:spcBef>
                <a:spcPts val="400"/>
              </a:spcBef>
              <a:spcAft>
                <a:spcPts val="600"/>
              </a:spcAft>
            </a:pPr>
            <a:endParaRPr lang="en-US" altLang="zh-CN" sz="2800" dirty="0"/>
          </a:p>
          <a:p>
            <a:pPr>
              <a:spcBef>
                <a:spcPts val="400"/>
              </a:spcBef>
              <a:spcAft>
                <a:spcPts val="600"/>
              </a:spcAft>
            </a:pPr>
            <a:endParaRPr lang="en-US" altLang="zh-CN" dirty="0"/>
          </a:p>
          <a:p>
            <a:pPr>
              <a:spcBef>
                <a:spcPts val="400"/>
              </a:spcBef>
              <a:spcAft>
                <a:spcPts val="600"/>
              </a:spcAft>
            </a:pPr>
            <a:r>
              <a:rPr lang="en-US" altLang="zh-CN" sz="2800" b="1" dirty="0">
                <a:solidFill>
                  <a:srgbClr val="FF0000"/>
                </a:solidFill>
              </a:rPr>
              <a:t>How to interpret these numbers?</a:t>
            </a:r>
            <a:endParaRPr lang="zh-CN" altLang="en-US" sz="2800" b="1" dirty="0">
              <a:solidFill>
                <a:srgbClr val="FF0000"/>
              </a:solidFill>
            </a:endParaRPr>
          </a:p>
        </p:txBody>
      </p:sp>
      <p:sp>
        <p:nvSpPr>
          <p:cNvPr id="4" name="Slide Number Placeholder 3">
            <a:extLst>
              <a:ext uri="{FF2B5EF4-FFF2-40B4-BE49-F238E27FC236}">
                <a16:creationId xmlns:a16="http://schemas.microsoft.com/office/drawing/2014/main" id="{2A342AC3-DF11-CE49-93D6-CC5509FE1919}"/>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graphicFrame>
        <p:nvGraphicFramePr>
          <p:cNvPr id="5" name="表格 5">
            <a:extLst>
              <a:ext uri="{FF2B5EF4-FFF2-40B4-BE49-F238E27FC236}">
                <a16:creationId xmlns:a16="http://schemas.microsoft.com/office/drawing/2014/main" id="{F96AFC7A-6C51-7841-88C2-C7EC64D89F36}"/>
              </a:ext>
            </a:extLst>
          </p:cNvPr>
          <p:cNvGraphicFramePr>
            <a:graphicFrameLocks/>
          </p:cNvGraphicFramePr>
          <p:nvPr>
            <p:extLst>
              <p:ext uri="{D42A27DB-BD31-4B8C-83A1-F6EECF244321}">
                <p14:modId xmlns:p14="http://schemas.microsoft.com/office/powerpoint/2010/main" val="1119579070"/>
              </p:ext>
            </p:extLst>
          </p:nvPr>
        </p:nvGraphicFramePr>
        <p:xfrm>
          <a:off x="761999" y="2762522"/>
          <a:ext cx="11125200" cy="2286000"/>
        </p:xfrm>
        <a:graphic>
          <a:graphicData uri="http://schemas.openxmlformats.org/drawingml/2006/table">
            <a:tbl>
              <a:tblPr firstRow="1" bandRow="1">
                <a:tableStyleId>{5C22544A-7EE6-4342-B048-85BDC9FD1C3A}</a:tableStyleId>
              </a:tblPr>
              <a:tblGrid>
                <a:gridCol w="1381897">
                  <a:extLst>
                    <a:ext uri="{9D8B030D-6E8A-4147-A177-3AD203B41FA5}">
                      <a16:colId xmlns:a16="http://schemas.microsoft.com/office/drawing/2014/main" val="83199007"/>
                    </a:ext>
                  </a:extLst>
                </a:gridCol>
                <a:gridCol w="2557849">
                  <a:extLst>
                    <a:ext uri="{9D8B030D-6E8A-4147-A177-3AD203B41FA5}">
                      <a16:colId xmlns:a16="http://schemas.microsoft.com/office/drawing/2014/main" val="2786037438"/>
                    </a:ext>
                  </a:extLst>
                </a:gridCol>
                <a:gridCol w="2735374">
                  <a:extLst>
                    <a:ext uri="{9D8B030D-6E8A-4147-A177-3AD203B41FA5}">
                      <a16:colId xmlns:a16="http://schemas.microsoft.com/office/drawing/2014/main" val="4089733704"/>
                    </a:ext>
                  </a:extLst>
                </a:gridCol>
                <a:gridCol w="2225040">
                  <a:extLst>
                    <a:ext uri="{9D8B030D-6E8A-4147-A177-3AD203B41FA5}">
                      <a16:colId xmlns:a16="http://schemas.microsoft.com/office/drawing/2014/main" val="3640714391"/>
                    </a:ext>
                  </a:extLst>
                </a:gridCol>
                <a:gridCol w="2225040">
                  <a:extLst>
                    <a:ext uri="{9D8B030D-6E8A-4147-A177-3AD203B41FA5}">
                      <a16:colId xmlns:a16="http://schemas.microsoft.com/office/drawing/2014/main" val="1594524164"/>
                    </a:ext>
                  </a:extLst>
                </a:gridCol>
              </a:tblGrid>
              <a:tr h="370840">
                <a:tc>
                  <a:txBody>
                    <a:bodyPr/>
                    <a:lstStyle/>
                    <a:p>
                      <a:endParaRPr lang="zh-CN" altLang="en-US" sz="2400" dirty="0"/>
                    </a:p>
                  </a:txBody>
                  <a:tcPr/>
                </a:tc>
                <a:tc>
                  <a:txBody>
                    <a:bodyPr/>
                    <a:lstStyle/>
                    <a:p>
                      <a:pPr algn="ctr"/>
                      <a:r>
                        <a:rPr lang="en-US" altLang="zh-CN" sz="2400" dirty="0"/>
                        <a:t>As You Like It</a:t>
                      </a:r>
                      <a:endParaRPr lang="zh-CN" altLang="en-US" sz="2400" dirty="0"/>
                    </a:p>
                  </a:txBody>
                  <a:tcPr/>
                </a:tc>
                <a:tc>
                  <a:txBody>
                    <a:bodyPr/>
                    <a:lstStyle/>
                    <a:p>
                      <a:pPr algn="ctr"/>
                      <a:r>
                        <a:rPr lang="en-US" altLang="zh-CN" sz="2400" dirty="0"/>
                        <a:t>Twelfth Night</a:t>
                      </a:r>
                      <a:endParaRPr lang="zh-CN" altLang="en-US" sz="2400" dirty="0"/>
                    </a:p>
                  </a:txBody>
                  <a:tcPr/>
                </a:tc>
                <a:tc>
                  <a:txBody>
                    <a:bodyPr/>
                    <a:lstStyle/>
                    <a:p>
                      <a:pPr algn="ctr"/>
                      <a:r>
                        <a:rPr lang="en-US" altLang="zh-CN" sz="2400" dirty="0"/>
                        <a:t>Julius Caesar</a:t>
                      </a:r>
                      <a:endParaRPr lang="zh-CN" altLang="en-US" sz="2400" dirty="0"/>
                    </a:p>
                  </a:txBody>
                  <a:tcPr/>
                </a:tc>
                <a:tc>
                  <a:txBody>
                    <a:bodyPr/>
                    <a:lstStyle/>
                    <a:p>
                      <a:pPr algn="ctr"/>
                      <a:r>
                        <a:rPr lang="en-US" altLang="zh-CN" sz="2400" dirty="0"/>
                        <a:t>Henry V</a:t>
                      </a:r>
                      <a:endParaRPr lang="zh-CN" altLang="en-US" sz="2400" dirty="0"/>
                    </a:p>
                  </a:txBody>
                  <a:tcPr/>
                </a:tc>
                <a:extLst>
                  <a:ext uri="{0D108BD9-81ED-4DB2-BD59-A6C34878D82A}">
                    <a16:rowId xmlns:a16="http://schemas.microsoft.com/office/drawing/2014/main" val="2618420413"/>
                  </a:ext>
                </a:extLst>
              </a:tr>
              <a:tr h="370840">
                <a:tc>
                  <a:txBody>
                    <a:bodyPr/>
                    <a:lstStyle/>
                    <a:p>
                      <a:r>
                        <a:rPr lang="en-US" altLang="zh-CN" sz="2400" dirty="0"/>
                        <a:t>battle</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7</a:t>
                      </a:r>
                      <a:endParaRPr lang="zh-CN" altLang="en-US" sz="2400" dirty="0"/>
                    </a:p>
                  </a:txBody>
                  <a:tcPr/>
                </a:tc>
                <a:tc>
                  <a:txBody>
                    <a:bodyPr/>
                    <a:lstStyle/>
                    <a:p>
                      <a:pPr algn="ctr"/>
                      <a:r>
                        <a:rPr lang="en-US" altLang="zh-CN" sz="2400" dirty="0"/>
                        <a:t>13</a:t>
                      </a:r>
                      <a:endParaRPr lang="zh-CN" altLang="en-US" sz="2400" dirty="0"/>
                    </a:p>
                  </a:txBody>
                  <a:tcPr/>
                </a:tc>
                <a:extLst>
                  <a:ext uri="{0D108BD9-81ED-4DB2-BD59-A6C34878D82A}">
                    <a16:rowId xmlns:a16="http://schemas.microsoft.com/office/drawing/2014/main" val="3865115692"/>
                  </a:ext>
                </a:extLst>
              </a:tr>
              <a:tr h="370840">
                <a:tc>
                  <a:txBody>
                    <a:bodyPr/>
                    <a:lstStyle/>
                    <a:p>
                      <a:r>
                        <a:rPr lang="en-US" altLang="zh-CN" sz="2400" dirty="0"/>
                        <a:t>good</a:t>
                      </a:r>
                      <a:endParaRPr lang="zh-CN" altLang="en-US" sz="2400" dirty="0"/>
                    </a:p>
                  </a:txBody>
                  <a:tcPr/>
                </a:tc>
                <a:tc>
                  <a:txBody>
                    <a:bodyPr/>
                    <a:lstStyle/>
                    <a:p>
                      <a:pPr algn="ctr"/>
                      <a:r>
                        <a:rPr lang="en-US" altLang="zh-CN" sz="2400" dirty="0"/>
                        <a:t>114</a:t>
                      </a:r>
                      <a:endParaRPr lang="zh-CN" altLang="en-US" sz="2400" dirty="0"/>
                    </a:p>
                  </a:txBody>
                  <a:tcPr/>
                </a:tc>
                <a:tc>
                  <a:txBody>
                    <a:bodyPr/>
                    <a:lstStyle/>
                    <a:p>
                      <a:pPr algn="ctr"/>
                      <a:r>
                        <a:rPr lang="en-US" altLang="zh-CN" sz="2400" dirty="0"/>
                        <a:t>80</a:t>
                      </a:r>
                      <a:endParaRPr lang="zh-CN" altLang="en-US" sz="2400" dirty="0"/>
                    </a:p>
                  </a:txBody>
                  <a:tcPr/>
                </a:tc>
                <a:tc>
                  <a:txBody>
                    <a:bodyPr/>
                    <a:lstStyle/>
                    <a:p>
                      <a:pPr algn="ctr"/>
                      <a:r>
                        <a:rPr lang="en-US" altLang="zh-CN" sz="2400" dirty="0"/>
                        <a:t>62</a:t>
                      </a:r>
                      <a:endParaRPr lang="zh-CN" altLang="en-US" sz="2400" dirty="0"/>
                    </a:p>
                  </a:txBody>
                  <a:tcPr/>
                </a:tc>
                <a:tc>
                  <a:txBody>
                    <a:bodyPr/>
                    <a:lstStyle/>
                    <a:p>
                      <a:pPr algn="ctr"/>
                      <a:r>
                        <a:rPr lang="en-US" altLang="zh-CN" sz="2400" dirty="0"/>
                        <a:t>89</a:t>
                      </a:r>
                      <a:endParaRPr lang="zh-CN" altLang="en-US" sz="2400" dirty="0"/>
                    </a:p>
                  </a:txBody>
                  <a:tcPr/>
                </a:tc>
                <a:extLst>
                  <a:ext uri="{0D108BD9-81ED-4DB2-BD59-A6C34878D82A}">
                    <a16:rowId xmlns:a16="http://schemas.microsoft.com/office/drawing/2014/main" val="3050721312"/>
                  </a:ext>
                </a:extLst>
              </a:tr>
              <a:tr h="370840">
                <a:tc>
                  <a:txBody>
                    <a:bodyPr/>
                    <a:lstStyle/>
                    <a:p>
                      <a:r>
                        <a:rPr lang="en-US" altLang="zh-CN" sz="2400" dirty="0"/>
                        <a:t>fool</a:t>
                      </a:r>
                      <a:endParaRPr lang="zh-CN" altLang="en-US" sz="2400" dirty="0"/>
                    </a:p>
                  </a:txBody>
                  <a:tcPr/>
                </a:tc>
                <a:tc>
                  <a:txBody>
                    <a:bodyPr/>
                    <a:lstStyle/>
                    <a:p>
                      <a:pPr algn="ctr"/>
                      <a:r>
                        <a:rPr lang="en-US" altLang="zh-CN" sz="2400" dirty="0"/>
                        <a:t>36</a:t>
                      </a:r>
                      <a:endParaRPr lang="zh-CN" altLang="en-US" sz="2400" dirty="0"/>
                    </a:p>
                  </a:txBody>
                  <a:tcPr/>
                </a:tc>
                <a:tc>
                  <a:txBody>
                    <a:bodyPr/>
                    <a:lstStyle/>
                    <a:p>
                      <a:pPr algn="ctr"/>
                      <a:r>
                        <a:rPr lang="en-US" altLang="zh-CN" sz="2400" dirty="0"/>
                        <a:t>58</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4</a:t>
                      </a:r>
                      <a:endParaRPr lang="zh-CN" altLang="en-US" sz="2400" dirty="0"/>
                    </a:p>
                  </a:txBody>
                  <a:tcPr/>
                </a:tc>
                <a:extLst>
                  <a:ext uri="{0D108BD9-81ED-4DB2-BD59-A6C34878D82A}">
                    <a16:rowId xmlns:a16="http://schemas.microsoft.com/office/drawing/2014/main" val="2225393066"/>
                  </a:ext>
                </a:extLst>
              </a:tr>
              <a:tr h="370840">
                <a:tc>
                  <a:txBody>
                    <a:bodyPr/>
                    <a:lstStyle/>
                    <a:p>
                      <a:r>
                        <a:rPr lang="en-US" altLang="zh-CN" sz="2400" dirty="0"/>
                        <a:t>wit</a:t>
                      </a:r>
                      <a:endParaRPr lang="zh-CN" altLang="en-US" sz="2400" dirty="0"/>
                    </a:p>
                  </a:txBody>
                  <a:tcPr/>
                </a:tc>
                <a:tc>
                  <a:txBody>
                    <a:bodyPr/>
                    <a:lstStyle/>
                    <a:p>
                      <a:pPr algn="ctr"/>
                      <a:r>
                        <a:rPr lang="en-US" altLang="zh-CN" sz="2400" dirty="0"/>
                        <a:t>20</a:t>
                      </a:r>
                      <a:endParaRPr lang="zh-CN" altLang="en-US" sz="2400" dirty="0"/>
                    </a:p>
                  </a:txBody>
                  <a:tcPr/>
                </a:tc>
                <a:tc>
                  <a:txBody>
                    <a:bodyPr/>
                    <a:lstStyle/>
                    <a:p>
                      <a:pPr algn="ctr"/>
                      <a:r>
                        <a:rPr lang="en-US" altLang="zh-CN" sz="2400" dirty="0"/>
                        <a:t>15</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3</a:t>
                      </a:r>
                      <a:endParaRPr lang="zh-CN" altLang="en-US" sz="2400" dirty="0"/>
                    </a:p>
                  </a:txBody>
                  <a:tcPr/>
                </a:tc>
                <a:extLst>
                  <a:ext uri="{0D108BD9-81ED-4DB2-BD59-A6C34878D82A}">
                    <a16:rowId xmlns:a16="http://schemas.microsoft.com/office/drawing/2014/main" val="2401670492"/>
                  </a:ext>
                </a:extLst>
              </a:tr>
            </a:tbl>
          </a:graphicData>
        </a:graphic>
      </p:graphicFrame>
      <p:sp>
        <p:nvSpPr>
          <p:cNvPr id="6" name="双括号 9">
            <a:extLst>
              <a:ext uri="{FF2B5EF4-FFF2-40B4-BE49-F238E27FC236}">
                <a16:creationId xmlns:a16="http://schemas.microsoft.com/office/drawing/2014/main" id="{32FCD8E5-8EDA-2347-8C0F-8FB11CE20FDB}"/>
              </a:ext>
            </a:extLst>
          </p:cNvPr>
          <p:cNvSpPr/>
          <p:nvPr/>
        </p:nvSpPr>
        <p:spPr>
          <a:xfrm>
            <a:off x="3103945" y="3237184"/>
            <a:ext cx="635000" cy="1792288"/>
          </a:xfrm>
          <a:prstGeom prst="bracketPair">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双括号 10">
            <a:extLst>
              <a:ext uri="{FF2B5EF4-FFF2-40B4-BE49-F238E27FC236}">
                <a16:creationId xmlns:a16="http://schemas.microsoft.com/office/drawing/2014/main" id="{5A71C201-8D1B-B64F-B948-DE7E1E333E03}"/>
              </a:ext>
            </a:extLst>
          </p:cNvPr>
          <p:cNvSpPr/>
          <p:nvPr/>
        </p:nvSpPr>
        <p:spPr>
          <a:xfrm>
            <a:off x="5747605" y="3237184"/>
            <a:ext cx="635000" cy="1792288"/>
          </a:xfrm>
          <a:prstGeom prst="bracketPair">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双括号 11">
            <a:extLst>
              <a:ext uri="{FF2B5EF4-FFF2-40B4-BE49-F238E27FC236}">
                <a16:creationId xmlns:a16="http://schemas.microsoft.com/office/drawing/2014/main" id="{F94DC8BC-E508-724D-89FB-DAC60393B69C}"/>
              </a:ext>
            </a:extLst>
          </p:cNvPr>
          <p:cNvSpPr/>
          <p:nvPr/>
        </p:nvSpPr>
        <p:spPr>
          <a:xfrm>
            <a:off x="8267699" y="3237184"/>
            <a:ext cx="635000" cy="1792288"/>
          </a:xfrm>
          <a:prstGeom prst="bracketPair">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双括号 12">
            <a:extLst>
              <a:ext uri="{FF2B5EF4-FFF2-40B4-BE49-F238E27FC236}">
                <a16:creationId xmlns:a16="http://schemas.microsoft.com/office/drawing/2014/main" id="{FBA4D45D-9191-D340-9BE5-49D615E98EAF}"/>
              </a:ext>
            </a:extLst>
          </p:cNvPr>
          <p:cNvSpPr/>
          <p:nvPr/>
        </p:nvSpPr>
        <p:spPr>
          <a:xfrm>
            <a:off x="10426698" y="3237184"/>
            <a:ext cx="635000" cy="1792288"/>
          </a:xfrm>
          <a:prstGeom prst="bracketPair">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C0DD6793-CB5B-0842-890B-71944B3D1653}"/>
              </a:ext>
            </a:extLst>
          </p:cNvPr>
          <p:cNvSpPr txBox="1"/>
          <p:nvPr/>
        </p:nvSpPr>
        <p:spPr>
          <a:xfrm>
            <a:off x="2032471" y="5163955"/>
            <a:ext cx="8034981" cy="830997"/>
          </a:xfrm>
          <a:prstGeom prst="rect">
            <a:avLst/>
          </a:prstGeom>
          <a:noFill/>
        </p:spPr>
        <p:txBody>
          <a:bodyPr wrap="square">
            <a:spAutoFit/>
          </a:bodyPr>
          <a:lstStyle/>
          <a:p>
            <a:r>
              <a:rPr lang="en-US" altLang="zh-CN" sz="2400" dirty="0"/>
              <a:t>Four words in four Shakespeare plays. Each cell contains the number of times the word occurs in the document.</a:t>
            </a:r>
            <a:endParaRPr lang="en-CN" sz="2400" dirty="0"/>
          </a:p>
        </p:txBody>
      </p:sp>
    </p:spTree>
    <p:extLst>
      <p:ext uri="{BB962C8B-B14F-4D97-AF65-F5344CB8AC3E}">
        <p14:creationId xmlns:p14="http://schemas.microsoft.com/office/powerpoint/2010/main" val="57183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BE041-5630-425C-AA22-4DEF6E267208}"/>
              </a:ext>
            </a:extLst>
          </p:cNvPr>
          <p:cNvSpPr>
            <a:spLocks noGrp="1"/>
          </p:cNvSpPr>
          <p:nvPr>
            <p:ph type="title"/>
          </p:nvPr>
        </p:nvSpPr>
        <p:spPr/>
        <p:txBody>
          <a:bodyPr/>
          <a:lstStyle/>
          <a:p>
            <a:r>
              <a:rPr lang="en-US" altLang="zh-CN" dirty="0"/>
              <a:t>Visualizing document vectors</a:t>
            </a:r>
            <a:endParaRPr lang="zh-CN" altLang="en-US" dirty="0"/>
          </a:p>
        </p:txBody>
      </p:sp>
      <p:sp>
        <p:nvSpPr>
          <p:cNvPr id="3" name="灯片编号占位符 2">
            <a:extLst>
              <a:ext uri="{FF2B5EF4-FFF2-40B4-BE49-F238E27FC236}">
                <a16:creationId xmlns:a16="http://schemas.microsoft.com/office/drawing/2014/main" id="{4F4CA451-BA33-46C6-ACFE-97DB4D409D47}"/>
              </a:ext>
            </a:extLst>
          </p:cNvPr>
          <p:cNvSpPr>
            <a:spLocks noGrp="1"/>
          </p:cNvSpPr>
          <p:nvPr>
            <p:ph type="sldNum" sz="quarter" idx="12"/>
          </p:nvPr>
        </p:nvSpPr>
        <p:spPr/>
        <p:txBody>
          <a:bodyPr/>
          <a:lstStyle/>
          <a:p>
            <a:fld id="{B0345295-E261-4EC5-88DB-2E3C71302580}" type="slidenum">
              <a:rPr lang="zh-CN" altLang="en-US" smtClean="0"/>
              <a:t>22</a:t>
            </a:fld>
            <a:endParaRPr lang="zh-CN" altLang="en-US"/>
          </a:p>
        </p:txBody>
      </p:sp>
      <p:sp>
        <p:nvSpPr>
          <p:cNvPr id="4" name="内容占位符 3">
            <a:extLst>
              <a:ext uri="{FF2B5EF4-FFF2-40B4-BE49-F238E27FC236}">
                <a16:creationId xmlns:a16="http://schemas.microsoft.com/office/drawing/2014/main" id="{E17477BB-1457-47D5-A501-5C794D9622D3}"/>
              </a:ext>
            </a:extLst>
          </p:cNvPr>
          <p:cNvSpPr>
            <a:spLocks noGrp="1"/>
          </p:cNvSpPr>
          <p:nvPr>
            <p:ph idx="1"/>
          </p:nvPr>
        </p:nvSpPr>
        <p:spPr>
          <a:xfrm>
            <a:off x="517526" y="5688433"/>
            <a:ext cx="10493374" cy="1067507"/>
          </a:xfrm>
        </p:spPr>
        <p:txBody>
          <a:bodyPr>
            <a:normAutofit/>
          </a:bodyPr>
          <a:lstStyle/>
          <a:p>
            <a:r>
              <a:rPr lang="en-US" i="1" dirty="0">
                <a:effectLst/>
                <a:latin typeface="Helvetica" pitchFamily="2" charset="0"/>
              </a:rPr>
              <a:t>The comedies (As You Like It, Twelfth Night) have high values for the </a:t>
            </a:r>
            <a:r>
              <a:rPr lang="en-US" i="1" dirty="0">
                <a:solidFill>
                  <a:schemeClr val="accent1"/>
                </a:solidFill>
                <a:effectLst/>
                <a:latin typeface="Helvetica" pitchFamily="2" charset="0"/>
              </a:rPr>
              <a:t>fool</a:t>
            </a:r>
            <a:r>
              <a:rPr lang="en-US" i="1" dirty="0">
                <a:effectLst/>
                <a:latin typeface="Helvetica" pitchFamily="2" charset="0"/>
              </a:rPr>
              <a:t> dimension and low values for the </a:t>
            </a:r>
            <a:r>
              <a:rPr lang="en-US" i="1" dirty="0">
                <a:solidFill>
                  <a:schemeClr val="accent1"/>
                </a:solidFill>
                <a:effectLst/>
                <a:latin typeface="Helvetica" pitchFamily="2" charset="0"/>
              </a:rPr>
              <a:t>battle</a:t>
            </a:r>
            <a:r>
              <a:rPr lang="en-US" i="1" dirty="0">
                <a:effectLst/>
                <a:latin typeface="Helvetica" pitchFamily="2" charset="0"/>
              </a:rPr>
              <a:t> dimension.</a:t>
            </a:r>
            <a:endParaRPr lang="en-US" dirty="0">
              <a:effectLst/>
              <a:latin typeface="Helvetica" pitchFamily="2" charset="0"/>
            </a:endParaRPr>
          </a:p>
        </p:txBody>
      </p:sp>
      <p:cxnSp>
        <p:nvCxnSpPr>
          <p:cNvPr id="6" name="直接连接符 5">
            <a:extLst>
              <a:ext uri="{FF2B5EF4-FFF2-40B4-BE49-F238E27FC236}">
                <a16:creationId xmlns:a16="http://schemas.microsoft.com/office/drawing/2014/main" id="{FC387780-7ED8-4812-BF76-39842A1ECFF6}"/>
              </a:ext>
            </a:extLst>
          </p:cNvPr>
          <p:cNvCxnSpPr>
            <a:cxnSpLocks/>
          </p:cNvCxnSpPr>
          <p:nvPr/>
        </p:nvCxnSpPr>
        <p:spPr>
          <a:xfrm>
            <a:off x="1809305" y="1162567"/>
            <a:ext cx="0" cy="36063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C861E0D-B8D1-4743-93D8-5F15746F4F90}"/>
              </a:ext>
            </a:extLst>
          </p:cNvPr>
          <p:cNvCxnSpPr>
            <a:cxnSpLocks/>
          </p:cNvCxnSpPr>
          <p:nvPr/>
        </p:nvCxnSpPr>
        <p:spPr>
          <a:xfrm flipH="1">
            <a:off x="1809305" y="4768914"/>
            <a:ext cx="842200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9A40EEA-FDE0-40CF-865C-945CA083375C}"/>
              </a:ext>
            </a:extLst>
          </p:cNvPr>
          <p:cNvCxnSpPr/>
          <p:nvPr/>
        </p:nvCxnSpPr>
        <p:spPr>
          <a:xfrm>
            <a:off x="1618805" y="1889643"/>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69B6463-7EE4-41D2-8848-EFBB8FFBD45B}"/>
              </a:ext>
            </a:extLst>
          </p:cNvPr>
          <p:cNvCxnSpPr/>
          <p:nvPr/>
        </p:nvCxnSpPr>
        <p:spPr>
          <a:xfrm>
            <a:off x="1618805" y="2597668"/>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7BAE20-3BAA-4ECA-8F4A-FDD0718245E5}"/>
              </a:ext>
            </a:extLst>
          </p:cNvPr>
          <p:cNvCxnSpPr/>
          <p:nvPr/>
        </p:nvCxnSpPr>
        <p:spPr>
          <a:xfrm>
            <a:off x="1618805" y="3327918"/>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409E903-2248-4006-A38B-78AAA5985438}"/>
              </a:ext>
            </a:extLst>
          </p:cNvPr>
          <p:cNvCxnSpPr/>
          <p:nvPr/>
        </p:nvCxnSpPr>
        <p:spPr>
          <a:xfrm>
            <a:off x="1618805" y="4045469"/>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8B0CB2C4-AA48-45A7-BCE2-7AD9E0D0146E}"/>
              </a:ext>
            </a:extLst>
          </p:cNvPr>
          <p:cNvSpPr txBox="1"/>
          <p:nvPr/>
        </p:nvSpPr>
        <p:spPr>
          <a:xfrm>
            <a:off x="1244696" y="3860803"/>
            <a:ext cx="312906" cy="369332"/>
          </a:xfrm>
          <a:prstGeom prst="rect">
            <a:avLst/>
          </a:prstGeom>
          <a:noFill/>
        </p:spPr>
        <p:txBody>
          <a:bodyPr wrap="none" rtlCol="0">
            <a:spAutoFit/>
          </a:bodyPr>
          <a:lstStyle/>
          <a:p>
            <a:r>
              <a:rPr lang="en-US" altLang="zh-CN" dirty="0"/>
              <a:t>5</a:t>
            </a:r>
            <a:endParaRPr lang="zh-CN" altLang="en-US" dirty="0"/>
          </a:p>
        </p:txBody>
      </p:sp>
      <p:sp>
        <p:nvSpPr>
          <p:cNvPr id="21" name="文本框 20">
            <a:extLst>
              <a:ext uri="{FF2B5EF4-FFF2-40B4-BE49-F238E27FC236}">
                <a16:creationId xmlns:a16="http://schemas.microsoft.com/office/drawing/2014/main" id="{9D240DD6-F496-4C64-A5CA-D695ED1E783C}"/>
              </a:ext>
            </a:extLst>
          </p:cNvPr>
          <p:cNvSpPr txBox="1"/>
          <p:nvPr/>
        </p:nvSpPr>
        <p:spPr>
          <a:xfrm>
            <a:off x="1116456" y="3143252"/>
            <a:ext cx="441146" cy="369332"/>
          </a:xfrm>
          <a:prstGeom prst="rect">
            <a:avLst/>
          </a:prstGeom>
          <a:noFill/>
        </p:spPr>
        <p:txBody>
          <a:bodyPr wrap="none" rtlCol="0">
            <a:spAutoFit/>
          </a:bodyPr>
          <a:lstStyle/>
          <a:p>
            <a:r>
              <a:rPr lang="en-US" altLang="zh-CN" dirty="0"/>
              <a:t>10</a:t>
            </a:r>
            <a:endParaRPr lang="zh-CN" altLang="en-US" dirty="0"/>
          </a:p>
        </p:txBody>
      </p:sp>
      <p:sp>
        <p:nvSpPr>
          <p:cNvPr id="22" name="文本框 21">
            <a:extLst>
              <a:ext uri="{FF2B5EF4-FFF2-40B4-BE49-F238E27FC236}">
                <a16:creationId xmlns:a16="http://schemas.microsoft.com/office/drawing/2014/main" id="{BAE33714-A142-447E-9D4C-DA5314E76CE3}"/>
              </a:ext>
            </a:extLst>
          </p:cNvPr>
          <p:cNvSpPr txBox="1"/>
          <p:nvPr/>
        </p:nvSpPr>
        <p:spPr>
          <a:xfrm>
            <a:off x="1082409" y="2419352"/>
            <a:ext cx="441146" cy="369332"/>
          </a:xfrm>
          <a:prstGeom prst="rect">
            <a:avLst/>
          </a:prstGeom>
          <a:noFill/>
        </p:spPr>
        <p:txBody>
          <a:bodyPr wrap="none" rtlCol="0">
            <a:spAutoFit/>
          </a:bodyPr>
          <a:lstStyle/>
          <a:p>
            <a:r>
              <a:rPr lang="en-US" altLang="zh-CN" dirty="0"/>
              <a:t>15</a:t>
            </a:r>
            <a:endParaRPr lang="zh-CN" altLang="en-US" dirty="0"/>
          </a:p>
        </p:txBody>
      </p:sp>
      <p:sp>
        <p:nvSpPr>
          <p:cNvPr id="23" name="文本框 22">
            <a:extLst>
              <a:ext uri="{FF2B5EF4-FFF2-40B4-BE49-F238E27FC236}">
                <a16:creationId xmlns:a16="http://schemas.microsoft.com/office/drawing/2014/main" id="{6C90E55A-AC0B-489E-9F8B-05C42CD2223D}"/>
              </a:ext>
            </a:extLst>
          </p:cNvPr>
          <p:cNvSpPr txBox="1"/>
          <p:nvPr/>
        </p:nvSpPr>
        <p:spPr>
          <a:xfrm>
            <a:off x="1082409" y="1704977"/>
            <a:ext cx="441146" cy="369332"/>
          </a:xfrm>
          <a:prstGeom prst="rect">
            <a:avLst/>
          </a:prstGeom>
          <a:noFill/>
        </p:spPr>
        <p:txBody>
          <a:bodyPr wrap="none" rtlCol="0">
            <a:spAutoFit/>
          </a:bodyPr>
          <a:lstStyle/>
          <a:p>
            <a:r>
              <a:rPr lang="en-US" altLang="zh-CN" dirty="0"/>
              <a:t>20</a:t>
            </a:r>
            <a:endParaRPr lang="zh-CN" altLang="en-US" dirty="0"/>
          </a:p>
        </p:txBody>
      </p:sp>
      <p:cxnSp>
        <p:nvCxnSpPr>
          <p:cNvPr id="24" name="直接连接符 23">
            <a:extLst>
              <a:ext uri="{FF2B5EF4-FFF2-40B4-BE49-F238E27FC236}">
                <a16:creationId xmlns:a16="http://schemas.microsoft.com/office/drawing/2014/main" id="{F0FE7E02-D40C-4720-92CF-B02EA0ADAC22}"/>
              </a:ext>
            </a:extLst>
          </p:cNvPr>
          <p:cNvCxnSpPr>
            <a:cxnSpLocks/>
          </p:cNvCxnSpPr>
          <p:nvPr/>
        </p:nvCxnSpPr>
        <p:spPr>
          <a:xfrm flipV="1">
            <a:off x="233127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AD34365-105F-43AE-9344-0608ABCDC5D9}"/>
              </a:ext>
            </a:extLst>
          </p:cNvPr>
          <p:cNvCxnSpPr>
            <a:cxnSpLocks/>
          </p:cNvCxnSpPr>
          <p:nvPr/>
        </p:nvCxnSpPr>
        <p:spPr>
          <a:xfrm flipV="1">
            <a:off x="305136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235F7D3-70C4-439E-B7FA-A6D72B532657}"/>
              </a:ext>
            </a:extLst>
          </p:cNvPr>
          <p:cNvCxnSpPr>
            <a:cxnSpLocks/>
          </p:cNvCxnSpPr>
          <p:nvPr/>
        </p:nvCxnSpPr>
        <p:spPr>
          <a:xfrm flipV="1">
            <a:off x="376955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918150F-10AA-42A3-A558-28432B511325}"/>
              </a:ext>
            </a:extLst>
          </p:cNvPr>
          <p:cNvCxnSpPr>
            <a:cxnSpLocks/>
          </p:cNvCxnSpPr>
          <p:nvPr/>
        </p:nvCxnSpPr>
        <p:spPr>
          <a:xfrm flipV="1">
            <a:off x="448964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20CFBD9-DC37-432E-A51A-208286046ED3}"/>
              </a:ext>
            </a:extLst>
          </p:cNvPr>
          <p:cNvCxnSpPr>
            <a:cxnSpLocks/>
          </p:cNvCxnSpPr>
          <p:nvPr/>
        </p:nvCxnSpPr>
        <p:spPr>
          <a:xfrm flipV="1">
            <a:off x="520782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3C90000-ED7A-40AA-BFDB-9AE89CB73846}"/>
              </a:ext>
            </a:extLst>
          </p:cNvPr>
          <p:cNvCxnSpPr>
            <a:cxnSpLocks/>
          </p:cNvCxnSpPr>
          <p:nvPr/>
        </p:nvCxnSpPr>
        <p:spPr>
          <a:xfrm flipV="1">
            <a:off x="592791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9BCA56C-D97F-4579-9B6F-FAAED93B2183}"/>
              </a:ext>
            </a:extLst>
          </p:cNvPr>
          <p:cNvCxnSpPr>
            <a:cxnSpLocks/>
          </p:cNvCxnSpPr>
          <p:nvPr/>
        </p:nvCxnSpPr>
        <p:spPr>
          <a:xfrm flipV="1">
            <a:off x="664610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B7E1C8B-84C4-43AF-9907-5FA8A277C70C}"/>
              </a:ext>
            </a:extLst>
          </p:cNvPr>
          <p:cNvCxnSpPr>
            <a:cxnSpLocks/>
          </p:cNvCxnSpPr>
          <p:nvPr/>
        </p:nvCxnSpPr>
        <p:spPr>
          <a:xfrm flipV="1">
            <a:off x="736619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C859A59-53BA-4CA3-92C6-4C05F21AE9B8}"/>
              </a:ext>
            </a:extLst>
          </p:cNvPr>
          <p:cNvCxnSpPr>
            <a:cxnSpLocks/>
          </p:cNvCxnSpPr>
          <p:nvPr/>
        </p:nvCxnSpPr>
        <p:spPr>
          <a:xfrm flipV="1">
            <a:off x="807294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78355A7-AC6E-42CB-810B-6F764C79DA2F}"/>
              </a:ext>
            </a:extLst>
          </p:cNvPr>
          <p:cNvCxnSpPr>
            <a:cxnSpLocks/>
          </p:cNvCxnSpPr>
          <p:nvPr/>
        </p:nvCxnSpPr>
        <p:spPr>
          <a:xfrm flipV="1">
            <a:off x="879303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BE618D8-A25A-42F3-A109-F373FFD8BCE1}"/>
              </a:ext>
            </a:extLst>
          </p:cNvPr>
          <p:cNvCxnSpPr>
            <a:cxnSpLocks/>
          </p:cNvCxnSpPr>
          <p:nvPr/>
        </p:nvCxnSpPr>
        <p:spPr>
          <a:xfrm flipV="1">
            <a:off x="951122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A971321-BED7-4967-BA2B-77EE8EE98B10}"/>
              </a:ext>
            </a:extLst>
          </p:cNvPr>
          <p:cNvCxnSpPr>
            <a:cxnSpLocks/>
          </p:cNvCxnSpPr>
          <p:nvPr/>
        </p:nvCxnSpPr>
        <p:spPr>
          <a:xfrm flipV="1">
            <a:off x="1023131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9314962-B704-498D-AA49-54F678F95532}"/>
              </a:ext>
            </a:extLst>
          </p:cNvPr>
          <p:cNvSpPr txBox="1"/>
          <p:nvPr/>
        </p:nvSpPr>
        <p:spPr>
          <a:xfrm>
            <a:off x="2174822" y="4895995"/>
            <a:ext cx="312906" cy="369332"/>
          </a:xfrm>
          <a:prstGeom prst="rect">
            <a:avLst/>
          </a:prstGeom>
          <a:noFill/>
        </p:spPr>
        <p:txBody>
          <a:bodyPr wrap="none" rtlCol="0">
            <a:spAutoFit/>
          </a:bodyPr>
          <a:lstStyle/>
          <a:p>
            <a:r>
              <a:rPr lang="en-US" altLang="zh-CN" dirty="0"/>
              <a:t>5</a:t>
            </a:r>
            <a:endParaRPr lang="zh-CN" altLang="en-US" dirty="0"/>
          </a:p>
        </p:txBody>
      </p:sp>
      <p:sp>
        <p:nvSpPr>
          <p:cNvPr id="39" name="文本框 38">
            <a:extLst>
              <a:ext uri="{FF2B5EF4-FFF2-40B4-BE49-F238E27FC236}">
                <a16:creationId xmlns:a16="http://schemas.microsoft.com/office/drawing/2014/main" id="{AF46CAC1-4583-4115-951C-A580E145DF87}"/>
              </a:ext>
            </a:extLst>
          </p:cNvPr>
          <p:cNvSpPr txBox="1"/>
          <p:nvPr/>
        </p:nvSpPr>
        <p:spPr>
          <a:xfrm>
            <a:off x="2828887" y="4910467"/>
            <a:ext cx="441146" cy="369332"/>
          </a:xfrm>
          <a:prstGeom prst="rect">
            <a:avLst/>
          </a:prstGeom>
          <a:noFill/>
        </p:spPr>
        <p:txBody>
          <a:bodyPr wrap="none" rtlCol="0">
            <a:spAutoFit/>
          </a:bodyPr>
          <a:lstStyle/>
          <a:p>
            <a:r>
              <a:rPr lang="en-US" altLang="zh-CN" dirty="0"/>
              <a:t>10</a:t>
            </a:r>
            <a:endParaRPr lang="zh-CN" altLang="en-US" dirty="0"/>
          </a:p>
        </p:txBody>
      </p:sp>
      <p:sp>
        <p:nvSpPr>
          <p:cNvPr id="40" name="文本框 39">
            <a:extLst>
              <a:ext uri="{FF2B5EF4-FFF2-40B4-BE49-F238E27FC236}">
                <a16:creationId xmlns:a16="http://schemas.microsoft.com/office/drawing/2014/main" id="{CF9A9121-86A6-46C9-8FFB-69D1CEB9D898}"/>
              </a:ext>
            </a:extLst>
          </p:cNvPr>
          <p:cNvSpPr txBox="1"/>
          <p:nvPr/>
        </p:nvSpPr>
        <p:spPr>
          <a:xfrm>
            <a:off x="3499005" y="4910467"/>
            <a:ext cx="441146" cy="369332"/>
          </a:xfrm>
          <a:prstGeom prst="rect">
            <a:avLst/>
          </a:prstGeom>
          <a:noFill/>
        </p:spPr>
        <p:txBody>
          <a:bodyPr wrap="none" rtlCol="0">
            <a:spAutoFit/>
          </a:bodyPr>
          <a:lstStyle/>
          <a:p>
            <a:r>
              <a:rPr lang="en-US" altLang="zh-CN" dirty="0"/>
              <a:t>15</a:t>
            </a:r>
            <a:endParaRPr lang="zh-CN" altLang="en-US" dirty="0"/>
          </a:p>
        </p:txBody>
      </p:sp>
      <p:sp>
        <p:nvSpPr>
          <p:cNvPr id="41" name="文本框 40">
            <a:extLst>
              <a:ext uri="{FF2B5EF4-FFF2-40B4-BE49-F238E27FC236}">
                <a16:creationId xmlns:a16="http://schemas.microsoft.com/office/drawing/2014/main" id="{DEE11D2D-5285-4613-BBB1-BD1566899FCB}"/>
              </a:ext>
            </a:extLst>
          </p:cNvPr>
          <p:cNvSpPr txBox="1"/>
          <p:nvPr/>
        </p:nvSpPr>
        <p:spPr>
          <a:xfrm>
            <a:off x="4267162" y="4909959"/>
            <a:ext cx="441146" cy="369332"/>
          </a:xfrm>
          <a:prstGeom prst="rect">
            <a:avLst/>
          </a:prstGeom>
          <a:noFill/>
        </p:spPr>
        <p:txBody>
          <a:bodyPr wrap="none" rtlCol="0">
            <a:spAutoFit/>
          </a:bodyPr>
          <a:lstStyle/>
          <a:p>
            <a:r>
              <a:rPr lang="en-US" altLang="zh-CN" dirty="0"/>
              <a:t>20</a:t>
            </a:r>
            <a:endParaRPr lang="zh-CN" altLang="en-US" dirty="0"/>
          </a:p>
        </p:txBody>
      </p:sp>
      <p:sp>
        <p:nvSpPr>
          <p:cNvPr id="42" name="文本框 41">
            <a:extLst>
              <a:ext uri="{FF2B5EF4-FFF2-40B4-BE49-F238E27FC236}">
                <a16:creationId xmlns:a16="http://schemas.microsoft.com/office/drawing/2014/main" id="{DB049740-F43F-40AE-AFC5-917FFFE17EDE}"/>
              </a:ext>
            </a:extLst>
          </p:cNvPr>
          <p:cNvSpPr txBox="1"/>
          <p:nvPr/>
        </p:nvSpPr>
        <p:spPr>
          <a:xfrm>
            <a:off x="4985346" y="4918230"/>
            <a:ext cx="441146" cy="369332"/>
          </a:xfrm>
          <a:prstGeom prst="rect">
            <a:avLst/>
          </a:prstGeom>
          <a:noFill/>
        </p:spPr>
        <p:txBody>
          <a:bodyPr wrap="none" rtlCol="0">
            <a:spAutoFit/>
          </a:bodyPr>
          <a:lstStyle/>
          <a:p>
            <a:r>
              <a:rPr lang="en-US" altLang="zh-CN" dirty="0"/>
              <a:t>25</a:t>
            </a:r>
            <a:endParaRPr lang="zh-CN" altLang="en-US" dirty="0"/>
          </a:p>
        </p:txBody>
      </p:sp>
      <p:sp>
        <p:nvSpPr>
          <p:cNvPr id="43" name="文本框 42">
            <a:extLst>
              <a:ext uri="{FF2B5EF4-FFF2-40B4-BE49-F238E27FC236}">
                <a16:creationId xmlns:a16="http://schemas.microsoft.com/office/drawing/2014/main" id="{97C404D8-7B69-4D58-85C5-35F3E2FCD5C8}"/>
              </a:ext>
            </a:extLst>
          </p:cNvPr>
          <p:cNvSpPr txBox="1"/>
          <p:nvPr/>
        </p:nvSpPr>
        <p:spPr>
          <a:xfrm>
            <a:off x="5655464" y="4918230"/>
            <a:ext cx="441146" cy="369332"/>
          </a:xfrm>
          <a:prstGeom prst="rect">
            <a:avLst/>
          </a:prstGeom>
          <a:noFill/>
        </p:spPr>
        <p:txBody>
          <a:bodyPr wrap="none" rtlCol="0">
            <a:spAutoFit/>
          </a:bodyPr>
          <a:lstStyle/>
          <a:p>
            <a:r>
              <a:rPr lang="en-US" altLang="zh-CN" dirty="0"/>
              <a:t>30</a:t>
            </a:r>
            <a:endParaRPr lang="zh-CN" altLang="en-US" dirty="0"/>
          </a:p>
        </p:txBody>
      </p:sp>
      <p:sp>
        <p:nvSpPr>
          <p:cNvPr id="44" name="文本框 43">
            <a:extLst>
              <a:ext uri="{FF2B5EF4-FFF2-40B4-BE49-F238E27FC236}">
                <a16:creationId xmlns:a16="http://schemas.microsoft.com/office/drawing/2014/main" id="{6E3DC9C5-414A-475B-B946-C995027E495F}"/>
              </a:ext>
            </a:extLst>
          </p:cNvPr>
          <p:cNvSpPr txBox="1"/>
          <p:nvPr/>
        </p:nvSpPr>
        <p:spPr>
          <a:xfrm>
            <a:off x="6423621" y="4917722"/>
            <a:ext cx="441146" cy="369332"/>
          </a:xfrm>
          <a:prstGeom prst="rect">
            <a:avLst/>
          </a:prstGeom>
          <a:noFill/>
        </p:spPr>
        <p:txBody>
          <a:bodyPr wrap="none" rtlCol="0">
            <a:spAutoFit/>
          </a:bodyPr>
          <a:lstStyle/>
          <a:p>
            <a:r>
              <a:rPr lang="en-US" altLang="zh-CN" dirty="0"/>
              <a:t>35</a:t>
            </a:r>
            <a:endParaRPr lang="zh-CN" altLang="en-US" dirty="0"/>
          </a:p>
        </p:txBody>
      </p:sp>
      <p:sp>
        <p:nvSpPr>
          <p:cNvPr id="45" name="文本框 44">
            <a:extLst>
              <a:ext uri="{FF2B5EF4-FFF2-40B4-BE49-F238E27FC236}">
                <a16:creationId xmlns:a16="http://schemas.microsoft.com/office/drawing/2014/main" id="{00204AE0-951D-4151-A5C7-43F5D7F3D301}"/>
              </a:ext>
            </a:extLst>
          </p:cNvPr>
          <p:cNvSpPr txBox="1"/>
          <p:nvPr/>
        </p:nvSpPr>
        <p:spPr>
          <a:xfrm>
            <a:off x="7141805" y="4930044"/>
            <a:ext cx="441146" cy="369332"/>
          </a:xfrm>
          <a:prstGeom prst="rect">
            <a:avLst/>
          </a:prstGeom>
          <a:noFill/>
        </p:spPr>
        <p:txBody>
          <a:bodyPr wrap="square" rtlCol="0">
            <a:spAutoFit/>
          </a:bodyPr>
          <a:lstStyle/>
          <a:p>
            <a:r>
              <a:rPr lang="en-US" altLang="zh-CN" dirty="0"/>
              <a:t>40</a:t>
            </a:r>
            <a:endParaRPr lang="zh-CN" altLang="en-US" dirty="0"/>
          </a:p>
        </p:txBody>
      </p:sp>
      <p:sp>
        <p:nvSpPr>
          <p:cNvPr id="46" name="文本框 45">
            <a:extLst>
              <a:ext uri="{FF2B5EF4-FFF2-40B4-BE49-F238E27FC236}">
                <a16:creationId xmlns:a16="http://schemas.microsoft.com/office/drawing/2014/main" id="{891A4C89-9384-4859-89A9-C5356131A52E}"/>
              </a:ext>
            </a:extLst>
          </p:cNvPr>
          <p:cNvSpPr txBox="1"/>
          <p:nvPr/>
        </p:nvSpPr>
        <p:spPr>
          <a:xfrm>
            <a:off x="7859989" y="4938315"/>
            <a:ext cx="441146" cy="369332"/>
          </a:xfrm>
          <a:prstGeom prst="rect">
            <a:avLst/>
          </a:prstGeom>
          <a:noFill/>
        </p:spPr>
        <p:txBody>
          <a:bodyPr wrap="square" rtlCol="0">
            <a:spAutoFit/>
          </a:bodyPr>
          <a:lstStyle/>
          <a:p>
            <a:r>
              <a:rPr lang="en-US" altLang="zh-CN" dirty="0"/>
              <a:t>45</a:t>
            </a:r>
            <a:endParaRPr lang="zh-CN" altLang="en-US" dirty="0"/>
          </a:p>
        </p:txBody>
      </p:sp>
      <p:sp>
        <p:nvSpPr>
          <p:cNvPr id="47" name="文本框 46">
            <a:extLst>
              <a:ext uri="{FF2B5EF4-FFF2-40B4-BE49-F238E27FC236}">
                <a16:creationId xmlns:a16="http://schemas.microsoft.com/office/drawing/2014/main" id="{D389683A-024B-44D8-8FDA-E77491A0CDF4}"/>
              </a:ext>
            </a:extLst>
          </p:cNvPr>
          <p:cNvSpPr txBox="1"/>
          <p:nvPr/>
        </p:nvSpPr>
        <p:spPr>
          <a:xfrm>
            <a:off x="8530107" y="4938315"/>
            <a:ext cx="441146" cy="369332"/>
          </a:xfrm>
          <a:prstGeom prst="rect">
            <a:avLst/>
          </a:prstGeom>
          <a:noFill/>
        </p:spPr>
        <p:txBody>
          <a:bodyPr wrap="square" rtlCol="0">
            <a:spAutoFit/>
          </a:bodyPr>
          <a:lstStyle/>
          <a:p>
            <a:r>
              <a:rPr lang="en-US" altLang="zh-CN" dirty="0"/>
              <a:t>50</a:t>
            </a:r>
            <a:endParaRPr lang="zh-CN" altLang="en-US" dirty="0"/>
          </a:p>
        </p:txBody>
      </p:sp>
      <p:sp>
        <p:nvSpPr>
          <p:cNvPr id="48" name="文本框 47">
            <a:extLst>
              <a:ext uri="{FF2B5EF4-FFF2-40B4-BE49-F238E27FC236}">
                <a16:creationId xmlns:a16="http://schemas.microsoft.com/office/drawing/2014/main" id="{2C9D4C41-0F6B-40E3-889B-E780A3CE6A3E}"/>
              </a:ext>
            </a:extLst>
          </p:cNvPr>
          <p:cNvSpPr txBox="1"/>
          <p:nvPr/>
        </p:nvSpPr>
        <p:spPr>
          <a:xfrm>
            <a:off x="9298264" y="4937807"/>
            <a:ext cx="441146" cy="369332"/>
          </a:xfrm>
          <a:prstGeom prst="rect">
            <a:avLst/>
          </a:prstGeom>
          <a:noFill/>
        </p:spPr>
        <p:txBody>
          <a:bodyPr wrap="square" rtlCol="0">
            <a:spAutoFit/>
          </a:bodyPr>
          <a:lstStyle/>
          <a:p>
            <a:r>
              <a:rPr lang="en-US" altLang="zh-CN" dirty="0"/>
              <a:t>55</a:t>
            </a:r>
            <a:endParaRPr lang="zh-CN" altLang="en-US" dirty="0"/>
          </a:p>
        </p:txBody>
      </p:sp>
      <p:sp>
        <p:nvSpPr>
          <p:cNvPr id="49" name="文本框 48">
            <a:extLst>
              <a:ext uri="{FF2B5EF4-FFF2-40B4-BE49-F238E27FC236}">
                <a16:creationId xmlns:a16="http://schemas.microsoft.com/office/drawing/2014/main" id="{1CE985B2-F3C2-4BB3-9641-E4C0BC26AB7A}"/>
              </a:ext>
            </a:extLst>
          </p:cNvPr>
          <p:cNvSpPr txBox="1"/>
          <p:nvPr/>
        </p:nvSpPr>
        <p:spPr>
          <a:xfrm>
            <a:off x="9984471" y="4919411"/>
            <a:ext cx="441146" cy="369332"/>
          </a:xfrm>
          <a:prstGeom prst="rect">
            <a:avLst/>
          </a:prstGeom>
          <a:noFill/>
        </p:spPr>
        <p:txBody>
          <a:bodyPr wrap="square" rtlCol="0">
            <a:spAutoFit/>
          </a:bodyPr>
          <a:lstStyle/>
          <a:p>
            <a:r>
              <a:rPr lang="en-US" altLang="zh-CN" dirty="0"/>
              <a:t>60</a:t>
            </a:r>
            <a:endParaRPr lang="zh-CN" altLang="en-US" dirty="0"/>
          </a:p>
        </p:txBody>
      </p:sp>
      <p:cxnSp>
        <p:nvCxnSpPr>
          <p:cNvPr id="52" name="直接连接符 51">
            <a:extLst>
              <a:ext uri="{FF2B5EF4-FFF2-40B4-BE49-F238E27FC236}">
                <a16:creationId xmlns:a16="http://schemas.microsoft.com/office/drawing/2014/main" id="{A331259B-703F-45F0-A11A-D2B462AAA965}"/>
              </a:ext>
            </a:extLst>
          </p:cNvPr>
          <p:cNvCxnSpPr>
            <a:cxnSpLocks/>
          </p:cNvCxnSpPr>
          <p:nvPr/>
        </p:nvCxnSpPr>
        <p:spPr>
          <a:xfrm>
            <a:off x="1625155" y="1162567"/>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DC5F240-400A-4D63-8EEC-4883A3A24769}"/>
              </a:ext>
            </a:extLst>
          </p:cNvPr>
          <p:cNvSpPr txBox="1"/>
          <p:nvPr/>
        </p:nvSpPr>
        <p:spPr>
          <a:xfrm>
            <a:off x="1058158" y="990602"/>
            <a:ext cx="441146" cy="369332"/>
          </a:xfrm>
          <a:prstGeom prst="rect">
            <a:avLst/>
          </a:prstGeom>
          <a:noFill/>
        </p:spPr>
        <p:txBody>
          <a:bodyPr wrap="none" rtlCol="0">
            <a:spAutoFit/>
          </a:bodyPr>
          <a:lstStyle/>
          <a:p>
            <a:r>
              <a:rPr lang="en-US" altLang="zh-CN" dirty="0"/>
              <a:t>25</a:t>
            </a:r>
            <a:endParaRPr lang="zh-CN" altLang="en-US" dirty="0"/>
          </a:p>
        </p:txBody>
      </p:sp>
      <p:cxnSp>
        <p:nvCxnSpPr>
          <p:cNvPr id="57" name="直接箭头连接符 56">
            <a:extLst>
              <a:ext uri="{FF2B5EF4-FFF2-40B4-BE49-F238E27FC236}">
                <a16:creationId xmlns:a16="http://schemas.microsoft.com/office/drawing/2014/main" id="{3CA10FCD-0989-4723-9E2F-3B387CF7D8A2}"/>
              </a:ext>
            </a:extLst>
          </p:cNvPr>
          <p:cNvCxnSpPr/>
          <p:nvPr/>
        </p:nvCxnSpPr>
        <p:spPr>
          <a:xfrm flipV="1">
            <a:off x="1815655" y="2788684"/>
            <a:ext cx="359167" cy="1980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781A089-4E91-4970-9936-D1808D86A7CA}"/>
              </a:ext>
            </a:extLst>
          </p:cNvPr>
          <p:cNvCxnSpPr>
            <a:cxnSpLocks/>
          </p:cNvCxnSpPr>
          <p:nvPr/>
        </p:nvCxnSpPr>
        <p:spPr>
          <a:xfrm flipV="1">
            <a:off x="1815655" y="3632718"/>
            <a:ext cx="82550" cy="113619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26C4F66-36AA-44AC-BED9-FE34B5D9C8F4}"/>
                  </a:ext>
                </a:extLst>
              </p:cNvPr>
              <p:cNvSpPr txBox="1"/>
              <p:nvPr/>
            </p:nvSpPr>
            <p:spPr>
              <a:xfrm>
                <a:off x="2011045" y="2419352"/>
                <a:ext cx="2680349" cy="461665"/>
              </a:xfrm>
              <a:prstGeom prst="rect">
                <a:avLst/>
              </a:prstGeom>
              <a:noFill/>
            </p:spPr>
            <p:txBody>
              <a:bodyPr wrap="none" rtlCol="0">
                <a:spAutoFit/>
              </a:bodyPr>
              <a:lstStyle/>
              <a:p>
                <a:r>
                  <a:rPr lang="en-US" altLang="zh-CN" sz="2400" dirty="0">
                    <a:solidFill>
                      <a:srgbClr val="00B0F0"/>
                    </a:solidFill>
                  </a:rPr>
                  <a:t>Henry </a:t>
                </a:r>
                <a14:m>
                  <m:oMath xmlns:m="http://schemas.openxmlformats.org/officeDocument/2006/math">
                    <m:sSub>
                      <m:sSubPr>
                        <m:ctrlPr>
                          <a:rPr lang="en-US" altLang="zh-CN" sz="2400" b="0" i="1" dirty="0" smtClean="0">
                            <a:solidFill>
                              <a:srgbClr val="00B0F0"/>
                            </a:solidFill>
                            <a:latin typeface="Cambria Math" panose="02040503050406030204" pitchFamily="18" charset="0"/>
                          </a:rPr>
                        </m:ctrlPr>
                      </m:sSubPr>
                      <m:e>
                        <m:r>
                          <a:rPr lang="en-US" altLang="zh-CN" sz="2400" i="1" dirty="0" smtClean="0">
                            <a:solidFill>
                              <a:srgbClr val="00B0F0"/>
                            </a:solidFill>
                            <a:latin typeface="Cambria Math" panose="02040503050406030204" pitchFamily="18" charset="0"/>
                          </a:rPr>
                          <m:t>𝑉</m:t>
                        </m:r>
                      </m:e>
                      <m:sub>
                        <m:r>
                          <a:rPr lang="en-US" altLang="zh-CN" sz="2400" b="0" i="1" dirty="0" smtClean="0">
                            <a:solidFill>
                              <a:srgbClr val="00B0F0"/>
                            </a:solidFill>
                            <a:latin typeface="Cambria Math" panose="02040503050406030204" pitchFamily="18" charset="0"/>
                          </a:rPr>
                          <m:t>𝐻</m:t>
                        </m:r>
                      </m:sub>
                    </m:sSub>
                    <m:r>
                      <a:rPr lang="en-US" altLang="zh-CN" sz="2400" b="0" i="1" dirty="0" smtClean="0">
                        <a:solidFill>
                          <a:srgbClr val="00B0F0"/>
                        </a:solidFill>
                        <a:latin typeface="Cambria Math" panose="02040503050406030204" pitchFamily="18" charset="0"/>
                      </a:rPr>
                      <m:t>=</m:t>
                    </m:r>
                    <m:r>
                      <a:rPr lang="en-US" altLang="zh-CN" sz="2400" i="1" dirty="0" smtClean="0">
                        <a:solidFill>
                          <a:srgbClr val="00B0F0"/>
                        </a:solidFill>
                        <a:latin typeface="Cambria Math" panose="02040503050406030204" pitchFamily="18" charset="0"/>
                      </a:rPr>
                      <m:t> [4,13]</m:t>
                    </m:r>
                  </m:oMath>
                </a14:m>
                <a:endParaRPr lang="zh-CN" altLang="en-US" sz="2400" dirty="0">
                  <a:solidFill>
                    <a:srgbClr val="00B0F0"/>
                  </a:solidFill>
                </a:endParaRPr>
              </a:p>
            </p:txBody>
          </p:sp>
        </mc:Choice>
        <mc:Fallback xmlns="">
          <p:sp>
            <p:nvSpPr>
              <p:cNvPr id="64" name="文本框 63">
                <a:extLst>
                  <a:ext uri="{FF2B5EF4-FFF2-40B4-BE49-F238E27FC236}">
                    <a16:creationId xmlns:a16="http://schemas.microsoft.com/office/drawing/2014/main" id="{F26C4F66-36AA-44AC-BED9-FE34B5D9C8F4}"/>
                  </a:ext>
                </a:extLst>
              </p:cNvPr>
              <p:cNvSpPr txBox="1">
                <a:spLocks noRot="1" noChangeAspect="1" noMove="1" noResize="1" noEditPoints="1" noAdjustHandles="1" noChangeArrowheads="1" noChangeShapeType="1" noTextEdit="1"/>
              </p:cNvSpPr>
              <p:nvPr/>
            </p:nvSpPr>
            <p:spPr>
              <a:xfrm>
                <a:off x="2011045" y="2419352"/>
                <a:ext cx="2680349" cy="461665"/>
              </a:xfrm>
              <a:prstGeom prst="rect">
                <a:avLst/>
              </a:prstGeom>
              <a:blipFill>
                <a:blip r:embed="rId3"/>
                <a:stretch>
                  <a:fillRect l="-3774" t="-10526" r="-943"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F0132E2-3E7F-48D0-A74C-8E00D89E7E8C}"/>
                  </a:ext>
                </a:extLst>
              </p:cNvPr>
              <p:cNvSpPr txBox="1"/>
              <p:nvPr/>
            </p:nvSpPr>
            <p:spPr>
              <a:xfrm>
                <a:off x="1867603" y="3316953"/>
                <a:ext cx="3534814" cy="487569"/>
              </a:xfrm>
              <a:prstGeom prst="rect">
                <a:avLst/>
              </a:prstGeom>
              <a:noFill/>
            </p:spPr>
            <p:txBody>
              <a:bodyPr wrap="none" rtlCol="0">
                <a:spAutoFit/>
              </a:bodyPr>
              <a:lstStyle/>
              <a:p>
                <a:r>
                  <a:rPr lang="en-US" altLang="zh-CN" sz="2400" dirty="0">
                    <a:solidFill>
                      <a:srgbClr val="00B0F0"/>
                    </a:solidFill>
                  </a:rPr>
                  <a:t>Julius Caesar </a:t>
                </a:r>
                <a14:m>
                  <m:oMath xmlns:m="http://schemas.openxmlformats.org/officeDocument/2006/math">
                    <m:sSub>
                      <m:sSubPr>
                        <m:ctrlPr>
                          <a:rPr lang="en-US" altLang="zh-CN" sz="2400" b="0" i="1" dirty="0" smtClean="0">
                            <a:solidFill>
                              <a:srgbClr val="00B0F0"/>
                            </a:solidFill>
                            <a:latin typeface="Cambria Math" panose="02040503050406030204" pitchFamily="18" charset="0"/>
                          </a:rPr>
                        </m:ctrlPr>
                      </m:sSubPr>
                      <m:e>
                        <m:r>
                          <a:rPr lang="en-US" altLang="zh-CN" sz="2400" i="1" dirty="0" smtClean="0">
                            <a:solidFill>
                              <a:srgbClr val="00B0F0"/>
                            </a:solidFill>
                            <a:latin typeface="Cambria Math" panose="02040503050406030204" pitchFamily="18" charset="0"/>
                          </a:rPr>
                          <m:t>𝑉</m:t>
                        </m:r>
                      </m:e>
                      <m:sub>
                        <m:r>
                          <a:rPr lang="en-US" altLang="zh-CN" sz="2400" b="0" i="1" dirty="0" smtClean="0">
                            <a:solidFill>
                              <a:srgbClr val="00B0F0"/>
                            </a:solidFill>
                            <a:latin typeface="Cambria Math" panose="02040503050406030204" pitchFamily="18" charset="0"/>
                          </a:rPr>
                          <m:t>𝐽𝐶</m:t>
                        </m:r>
                      </m:sub>
                    </m:sSub>
                    <m:r>
                      <a:rPr lang="en-US" altLang="zh-CN" sz="2400" b="0" i="1" dirty="0" smtClean="0">
                        <a:solidFill>
                          <a:srgbClr val="00B0F0"/>
                        </a:solidFill>
                        <a:latin typeface="Cambria Math" panose="02040503050406030204" pitchFamily="18" charset="0"/>
                      </a:rPr>
                      <m:t>=</m:t>
                    </m:r>
                    <m:r>
                      <a:rPr lang="en-US" altLang="zh-CN" sz="2400" i="1" dirty="0" smtClean="0">
                        <a:solidFill>
                          <a:srgbClr val="00B0F0"/>
                        </a:solidFill>
                        <a:latin typeface="Cambria Math" panose="02040503050406030204" pitchFamily="18" charset="0"/>
                      </a:rPr>
                      <m:t> [</m:t>
                    </m:r>
                    <m:r>
                      <a:rPr lang="en-US" altLang="zh-CN" sz="2400" b="0" i="1" dirty="0" smtClean="0">
                        <a:solidFill>
                          <a:srgbClr val="00B0F0"/>
                        </a:solidFill>
                        <a:latin typeface="Cambria Math" panose="02040503050406030204" pitchFamily="18" charset="0"/>
                      </a:rPr>
                      <m:t>1</m:t>
                    </m:r>
                    <m:r>
                      <a:rPr lang="en-US" altLang="zh-CN" sz="2400" i="1" dirty="0" smtClean="0">
                        <a:solidFill>
                          <a:srgbClr val="00B0F0"/>
                        </a:solidFill>
                        <a:latin typeface="Cambria Math" panose="02040503050406030204" pitchFamily="18" charset="0"/>
                      </a:rPr>
                      <m:t>,</m:t>
                    </m:r>
                    <m:r>
                      <a:rPr lang="en-US" altLang="zh-CN" sz="2400" b="0" i="1" dirty="0" smtClean="0">
                        <a:solidFill>
                          <a:srgbClr val="00B0F0"/>
                        </a:solidFill>
                        <a:latin typeface="Cambria Math" panose="02040503050406030204" pitchFamily="18" charset="0"/>
                      </a:rPr>
                      <m:t>7</m:t>
                    </m:r>
                    <m:r>
                      <a:rPr lang="en-US" altLang="zh-CN" sz="2400" i="1" dirty="0" smtClean="0">
                        <a:solidFill>
                          <a:srgbClr val="00B0F0"/>
                        </a:solidFill>
                        <a:latin typeface="Cambria Math" panose="02040503050406030204" pitchFamily="18" charset="0"/>
                      </a:rPr>
                      <m:t>]</m:t>
                    </m:r>
                  </m:oMath>
                </a14:m>
                <a:endParaRPr lang="zh-CN" altLang="en-US" sz="2400" dirty="0">
                  <a:solidFill>
                    <a:srgbClr val="00B0F0"/>
                  </a:solidFill>
                </a:endParaRPr>
              </a:p>
            </p:txBody>
          </p:sp>
        </mc:Choice>
        <mc:Fallback xmlns="">
          <p:sp>
            <p:nvSpPr>
              <p:cNvPr id="65" name="文本框 64">
                <a:extLst>
                  <a:ext uri="{FF2B5EF4-FFF2-40B4-BE49-F238E27FC236}">
                    <a16:creationId xmlns:a16="http://schemas.microsoft.com/office/drawing/2014/main" id="{BF0132E2-3E7F-48D0-A74C-8E00D89E7E8C}"/>
                  </a:ext>
                </a:extLst>
              </p:cNvPr>
              <p:cNvSpPr txBox="1">
                <a:spLocks noRot="1" noChangeAspect="1" noMove="1" noResize="1" noEditPoints="1" noAdjustHandles="1" noChangeArrowheads="1" noChangeShapeType="1" noTextEdit="1"/>
              </p:cNvSpPr>
              <p:nvPr/>
            </p:nvSpPr>
            <p:spPr>
              <a:xfrm>
                <a:off x="1867603" y="3316953"/>
                <a:ext cx="3534814" cy="487569"/>
              </a:xfrm>
              <a:prstGeom prst="rect">
                <a:avLst/>
              </a:prstGeom>
              <a:blipFill>
                <a:blip r:embed="rId4"/>
                <a:stretch>
                  <a:fillRect l="-2500" t="-12821" r="-357" b="-20513"/>
                </a:stretch>
              </a:blipFill>
            </p:spPr>
            <p:txBody>
              <a:bodyPr/>
              <a:lstStyle/>
              <a:p>
                <a:r>
                  <a:rPr lang="en-CN">
                    <a:noFill/>
                  </a:rPr>
                  <a:t> </a:t>
                </a:r>
              </a:p>
            </p:txBody>
          </p:sp>
        </mc:Fallback>
      </mc:AlternateContent>
      <p:cxnSp>
        <p:nvCxnSpPr>
          <p:cNvPr id="67" name="直接箭头连接符 66">
            <a:extLst>
              <a:ext uri="{FF2B5EF4-FFF2-40B4-BE49-F238E27FC236}">
                <a16:creationId xmlns:a16="http://schemas.microsoft.com/office/drawing/2014/main" id="{CDAC1EDD-DFBB-4172-8FC3-A4E4013F57BC}"/>
              </a:ext>
            </a:extLst>
          </p:cNvPr>
          <p:cNvCxnSpPr/>
          <p:nvPr/>
        </p:nvCxnSpPr>
        <p:spPr>
          <a:xfrm flipV="1">
            <a:off x="1802951" y="4481581"/>
            <a:ext cx="4902322" cy="26886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B6353F0A-B9BC-403F-BC7F-72D62443AF4C}"/>
              </a:ext>
            </a:extLst>
          </p:cNvPr>
          <p:cNvCxnSpPr>
            <a:cxnSpLocks/>
          </p:cNvCxnSpPr>
          <p:nvPr/>
        </p:nvCxnSpPr>
        <p:spPr>
          <a:xfrm flipV="1">
            <a:off x="1802956" y="4653166"/>
            <a:ext cx="8247941" cy="1032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2CEBE39-1EE9-4C8A-92AF-6AD1F649F920}"/>
                  </a:ext>
                </a:extLst>
              </p:cNvPr>
              <p:cNvSpPr txBox="1"/>
              <p:nvPr/>
            </p:nvSpPr>
            <p:spPr>
              <a:xfrm>
                <a:off x="3862898" y="3954936"/>
                <a:ext cx="3997248" cy="461665"/>
              </a:xfrm>
              <a:prstGeom prst="rect">
                <a:avLst/>
              </a:prstGeom>
              <a:noFill/>
            </p:spPr>
            <p:txBody>
              <a:bodyPr wrap="none" rtlCol="0">
                <a:spAutoFit/>
              </a:bodyPr>
              <a:lstStyle/>
              <a:p>
                <a:r>
                  <a:rPr lang="en-US" altLang="zh-CN" sz="2400" dirty="0">
                    <a:solidFill>
                      <a:schemeClr val="accent2"/>
                    </a:solidFill>
                  </a:rPr>
                  <a:t>As You Like It </a:t>
                </a:r>
                <a14:m>
                  <m:oMath xmlns:m="http://schemas.openxmlformats.org/officeDocument/2006/math">
                    <m:sSub>
                      <m:sSubPr>
                        <m:ctrlPr>
                          <a:rPr lang="en-US" altLang="zh-CN" sz="2400" b="0" i="1" dirty="0" smtClean="0">
                            <a:solidFill>
                              <a:schemeClr val="accent2"/>
                            </a:solidFill>
                            <a:latin typeface="Cambria Math" panose="02040503050406030204" pitchFamily="18" charset="0"/>
                          </a:rPr>
                        </m:ctrlPr>
                      </m:sSubPr>
                      <m:e>
                        <m:r>
                          <m:rPr>
                            <m:sty m:val="p"/>
                          </m:rPr>
                          <a:rPr lang="en-US" altLang="zh-CN" sz="2400" b="0" i="0" dirty="0" smtClean="0">
                            <a:solidFill>
                              <a:schemeClr val="accent2"/>
                            </a:solidFill>
                            <a:latin typeface="Cambria Math" panose="02040503050406030204" pitchFamily="18" charset="0"/>
                          </a:rPr>
                          <m:t>V</m:t>
                        </m:r>
                      </m:e>
                      <m:sub>
                        <m:r>
                          <a:rPr lang="en-US" altLang="zh-CN" sz="2400" b="0" i="1" dirty="0" smtClean="0">
                            <a:solidFill>
                              <a:schemeClr val="accent2"/>
                            </a:solidFill>
                            <a:latin typeface="Cambria Math" panose="02040503050406030204" pitchFamily="18" charset="0"/>
                          </a:rPr>
                          <m:t>𝐴𝑌𝐿𝐼</m:t>
                        </m:r>
                      </m:sub>
                    </m:sSub>
                    <m:r>
                      <a:rPr lang="en-US" altLang="zh-CN" sz="2400" i="1" dirty="0">
                        <a:solidFill>
                          <a:schemeClr val="accent2"/>
                        </a:solidFill>
                        <a:latin typeface="Cambria Math" panose="02040503050406030204" pitchFamily="18" charset="0"/>
                      </a:rPr>
                      <m:t>=</m:t>
                    </m:r>
                    <m:r>
                      <a:rPr lang="en-US" altLang="zh-CN" sz="2400" i="1" dirty="0" smtClean="0">
                        <a:solidFill>
                          <a:schemeClr val="accent2"/>
                        </a:solidFill>
                        <a:latin typeface="Cambria Math" panose="02040503050406030204" pitchFamily="18" charset="0"/>
                      </a:rPr>
                      <m:t>[36,1]</m:t>
                    </m:r>
                  </m:oMath>
                </a14:m>
                <a:endParaRPr lang="zh-CN" altLang="en-US" sz="2400" dirty="0">
                  <a:solidFill>
                    <a:schemeClr val="accent2"/>
                  </a:solidFill>
                </a:endParaRPr>
              </a:p>
            </p:txBody>
          </p:sp>
        </mc:Choice>
        <mc:Fallback xmlns="">
          <p:sp>
            <p:nvSpPr>
              <p:cNvPr id="72" name="文本框 71">
                <a:extLst>
                  <a:ext uri="{FF2B5EF4-FFF2-40B4-BE49-F238E27FC236}">
                    <a16:creationId xmlns:a16="http://schemas.microsoft.com/office/drawing/2014/main" id="{12CEBE39-1EE9-4C8A-92AF-6AD1F649F920}"/>
                  </a:ext>
                </a:extLst>
              </p:cNvPr>
              <p:cNvSpPr txBox="1">
                <a:spLocks noRot="1" noChangeAspect="1" noMove="1" noResize="1" noEditPoints="1" noAdjustHandles="1" noChangeArrowheads="1" noChangeShapeType="1" noTextEdit="1"/>
              </p:cNvSpPr>
              <p:nvPr/>
            </p:nvSpPr>
            <p:spPr>
              <a:xfrm>
                <a:off x="3862898" y="3954936"/>
                <a:ext cx="3997248" cy="461665"/>
              </a:xfrm>
              <a:prstGeom prst="rect">
                <a:avLst/>
              </a:prstGeom>
              <a:blipFill>
                <a:blip r:embed="rId5"/>
                <a:stretch>
                  <a:fillRect l="-2540" t="-10811" r="-317" b="-29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6A103811-EC66-4858-9982-50FE8D0A1F56}"/>
                  </a:ext>
                </a:extLst>
              </p:cNvPr>
              <p:cNvSpPr txBox="1"/>
              <p:nvPr/>
            </p:nvSpPr>
            <p:spPr>
              <a:xfrm>
                <a:off x="7942549" y="4191501"/>
                <a:ext cx="3764557" cy="461665"/>
              </a:xfrm>
              <a:prstGeom prst="rect">
                <a:avLst/>
              </a:prstGeom>
              <a:noFill/>
            </p:spPr>
            <p:txBody>
              <a:bodyPr wrap="none" rtlCol="0">
                <a:spAutoFit/>
              </a:bodyPr>
              <a:lstStyle/>
              <a:p>
                <a:r>
                  <a:rPr lang="en-US" altLang="zh-CN" sz="2400" dirty="0">
                    <a:solidFill>
                      <a:schemeClr val="accent2"/>
                    </a:solidFill>
                  </a:rPr>
                  <a:t>Twelfth Night </a:t>
                </a:r>
                <a14:m>
                  <m:oMath xmlns:m="http://schemas.openxmlformats.org/officeDocument/2006/math">
                    <m:sSub>
                      <m:sSubPr>
                        <m:ctrlPr>
                          <a:rPr lang="en-US" altLang="zh-CN" sz="2400" b="0" i="1" dirty="0" smtClean="0">
                            <a:solidFill>
                              <a:schemeClr val="accent2"/>
                            </a:solidFill>
                            <a:latin typeface="Cambria Math" panose="02040503050406030204" pitchFamily="18" charset="0"/>
                          </a:rPr>
                        </m:ctrlPr>
                      </m:sSubPr>
                      <m:e>
                        <m:r>
                          <m:rPr>
                            <m:sty m:val="p"/>
                          </m:rPr>
                          <a:rPr lang="en-US" altLang="zh-CN" sz="2400" b="0" i="0" dirty="0" smtClean="0">
                            <a:solidFill>
                              <a:schemeClr val="accent2"/>
                            </a:solidFill>
                            <a:latin typeface="Cambria Math" panose="02040503050406030204" pitchFamily="18" charset="0"/>
                          </a:rPr>
                          <m:t>V</m:t>
                        </m:r>
                      </m:e>
                      <m:sub>
                        <m:r>
                          <a:rPr lang="en-US" altLang="zh-CN" sz="2400" i="1" dirty="0">
                            <a:solidFill>
                              <a:schemeClr val="accent2"/>
                            </a:solidFill>
                            <a:latin typeface="Cambria Math" panose="02040503050406030204" pitchFamily="18" charset="0"/>
                          </a:rPr>
                          <m:t>𝑇𝑁</m:t>
                        </m:r>
                      </m:sub>
                    </m:sSub>
                    <m:r>
                      <a:rPr lang="en-US" altLang="zh-CN" sz="2400" i="1" dirty="0">
                        <a:solidFill>
                          <a:schemeClr val="accent2"/>
                        </a:solidFill>
                        <a:latin typeface="Cambria Math" panose="02040503050406030204" pitchFamily="18" charset="0"/>
                      </a:rPr>
                      <m:t>=</m:t>
                    </m:r>
                    <m:r>
                      <a:rPr lang="en-US" altLang="zh-CN" sz="2400" i="1" dirty="0" smtClean="0">
                        <a:solidFill>
                          <a:schemeClr val="accent2"/>
                        </a:solidFill>
                        <a:latin typeface="Cambria Math" panose="02040503050406030204" pitchFamily="18" charset="0"/>
                      </a:rPr>
                      <m:t>[</m:t>
                    </m:r>
                    <m:r>
                      <a:rPr lang="en-US" altLang="zh-CN" sz="2400" b="0" i="1" dirty="0" smtClean="0">
                        <a:solidFill>
                          <a:schemeClr val="accent2"/>
                        </a:solidFill>
                        <a:latin typeface="Cambria Math" panose="02040503050406030204" pitchFamily="18" charset="0"/>
                      </a:rPr>
                      <m:t>58</m:t>
                    </m:r>
                    <m:r>
                      <a:rPr lang="en-US" altLang="zh-CN" sz="2400" i="1" dirty="0" smtClean="0">
                        <a:solidFill>
                          <a:schemeClr val="accent2"/>
                        </a:solidFill>
                        <a:latin typeface="Cambria Math" panose="02040503050406030204" pitchFamily="18" charset="0"/>
                      </a:rPr>
                      <m:t>,</m:t>
                    </m:r>
                    <m:r>
                      <a:rPr lang="en-US" altLang="zh-CN" sz="2400" b="0" i="1" dirty="0" smtClean="0">
                        <a:solidFill>
                          <a:schemeClr val="accent2"/>
                        </a:solidFill>
                        <a:latin typeface="Cambria Math" panose="02040503050406030204" pitchFamily="18" charset="0"/>
                      </a:rPr>
                      <m:t>0</m:t>
                    </m:r>
                    <m:r>
                      <a:rPr lang="en-US" altLang="zh-CN" sz="2400" i="1" dirty="0" smtClean="0">
                        <a:solidFill>
                          <a:schemeClr val="accent2"/>
                        </a:solidFill>
                        <a:latin typeface="Cambria Math" panose="02040503050406030204" pitchFamily="18" charset="0"/>
                      </a:rPr>
                      <m:t>]</m:t>
                    </m:r>
                  </m:oMath>
                </a14:m>
                <a:endParaRPr lang="zh-CN" altLang="en-US" sz="2400" dirty="0">
                  <a:solidFill>
                    <a:schemeClr val="accent2"/>
                  </a:solidFill>
                </a:endParaRPr>
              </a:p>
            </p:txBody>
          </p:sp>
        </mc:Choice>
        <mc:Fallback xmlns="">
          <p:sp>
            <p:nvSpPr>
              <p:cNvPr id="73" name="文本框 72">
                <a:extLst>
                  <a:ext uri="{FF2B5EF4-FFF2-40B4-BE49-F238E27FC236}">
                    <a16:creationId xmlns:a16="http://schemas.microsoft.com/office/drawing/2014/main" id="{6A103811-EC66-4858-9982-50FE8D0A1F56}"/>
                  </a:ext>
                </a:extLst>
              </p:cNvPr>
              <p:cNvSpPr txBox="1">
                <a:spLocks noRot="1" noChangeAspect="1" noMove="1" noResize="1" noEditPoints="1" noAdjustHandles="1" noChangeArrowheads="1" noChangeShapeType="1" noTextEdit="1"/>
              </p:cNvSpPr>
              <p:nvPr/>
            </p:nvSpPr>
            <p:spPr>
              <a:xfrm>
                <a:off x="7942549" y="4191501"/>
                <a:ext cx="3764557" cy="461665"/>
              </a:xfrm>
              <a:prstGeom prst="rect">
                <a:avLst/>
              </a:prstGeom>
              <a:blipFill>
                <a:blip r:embed="rId6"/>
                <a:stretch>
                  <a:fillRect l="-2694" t="-13514" r="-673" b="-29730"/>
                </a:stretch>
              </a:blipFill>
            </p:spPr>
            <p:txBody>
              <a:bodyPr/>
              <a:lstStyle/>
              <a:p>
                <a:r>
                  <a:rPr lang="en-CN">
                    <a:noFill/>
                  </a:rPr>
                  <a:t> </a:t>
                </a:r>
              </a:p>
            </p:txBody>
          </p:sp>
        </mc:Fallback>
      </mc:AlternateContent>
      <p:sp>
        <p:nvSpPr>
          <p:cNvPr id="74" name="文本框 73">
            <a:extLst>
              <a:ext uri="{FF2B5EF4-FFF2-40B4-BE49-F238E27FC236}">
                <a16:creationId xmlns:a16="http://schemas.microsoft.com/office/drawing/2014/main" id="{856A8EF9-D0CA-4105-8B03-30D99EE26B3F}"/>
              </a:ext>
            </a:extLst>
          </p:cNvPr>
          <p:cNvSpPr txBox="1"/>
          <p:nvPr/>
        </p:nvSpPr>
        <p:spPr>
          <a:xfrm>
            <a:off x="5579020" y="5113289"/>
            <a:ext cx="928459" cy="646331"/>
          </a:xfrm>
          <a:prstGeom prst="rect">
            <a:avLst/>
          </a:prstGeom>
          <a:noFill/>
        </p:spPr>
        <p:txBody>
          <a:bodyPr wrap="none" rtlCol="0">
            <a:spAutoFit/>
          </a:bodyPr>
          <a:lstStyle/>
          <a:p>
            <a:r>
              <a:rPr lang="en-US" altLang="zh-CN" sz="3600" dirty="0">
                <a:solidFill>
                  <a:schemeClr val="accent1"/>
                </a:solidFill>
              </a:rPr>
              <a:t>fool</a:t>
            </a:r>
            <a:endParaRPr lang="zh-CN" altLang="en-US" sz="3600" dirty="0">
              <a:solidFill>
                <a:schemeClr val="accent1"/>
              </a:solidFill>
            </a:endParaRPr>
          </a:p>
        </p:txBody>
      </p:sp>
      <p:sp>
        <p:nvSpPr>
          <p:cNvPr id="75" name="文本框 74">
            <a:extLst>
              <a:ext uri="{FF2B5EF4-FFF2-40B4-BE49-F238E27FC236}">
                <a16:creationId xmlns:a16="http://schemas.microsoft.com/office/drawing/2014/main" id="{F95D7C3E-C203-4E5F-949D-FAD0FE332C7E}"/>
              </a:ext>
            </a:extLst>
          </p:cNvPr>
          <p:cNvSpPr txBox="1"/>
          <p:nvPr/>
        </p:nvSpPr>
        <p:spPr>
          <a:xfrm rot="16200000">
            <a:off x="149856" y="2285616"/>
            <a:ext cx="1335237" cy="646331"/>
          </a:xfrm>
          <a:prstGeom prst="rect">
            <a:avLst/>
          </a:prstGeom>
          <a:noFill/>
        </p:spPr>
        <p:txBody>
          <a:bodyPr wrap="none" rtlCol="0">
            <a:spAutoFit/>
          </a:bodyPr>
          <a:lstStyle/>
          <a:p>
            <a:r>
              <a:rPr lang="en-US" altLang="zh-CN" sz="3600" dirty="0">
                <a:solidFill>
                  <a:schemeClr val="accent1"/>
                </a:solidFill>
              </a:rPr>
              <a:t>battle</a:t>
            </a:r>
            <a:endParaRPr lang="zh-CN" altLang="en-US" sz="3600" dirty="0">
              <a:solidFill>
                <a:schemeClr val="accent1"/>
              </a:solidFill>
            </a:endParaRPr>
          </a:p>
        </p:txBody>
      </p:sp>
    </p:spTree>
    <p:extLst>
      <p:ext uri="{BB962C8B-B14F-4D97-AF65-F5344CB8AC3E}">
        <p14:creationId xmlns:p14="http://schemas.microsoft.com/office/powerpoint/2010/main" val="3421696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双括号 8">
            <a:extLst>
              <a:ext uri="{FF2B5EF4-FFF2-40B4-BE49-F238E27FC236}">
                <a16:creationId xmlns:a16="http://schemas.microsoft.com/office/drawing/2014/main" id="{35DC3C5D-666E-4683-B802-EE07CDA5136C}"/>
              </a:ext>
            </a:extLst>
          </p:cNvPr>
          <p:cNvSpPr/>
          <p:nvPr/>
        </p:nvSpPr>
        <p:spPr>
          <a:xfrm>
            <a:off x="3118569" y="3521206"/>
            <a:ext cx="8399283" cy="408791"/>
          </a:xfrm>
          <a:prstGeom prst="bracketPair">
            <a:avLst/>
          </a:prstGeom>
          <a:solidFill>
            <a:srgbClr val="00B0F0">
              <a:alpha val="30196"/>
            </a:srgb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双括号 7">
            <a:extLst>
              <a:ext uri="{FF2B5EF4-FFF2-40B4-BE49-F238E27FC236}">
                <a16:creationId xmlns:a16="http://schemas.microsoft.com/office/drawing/2014/main" id="{08B56BAA-082A-48A4-8FA3-70725CBE3579}"/>
              </a:ext>
            </a:extLst>
          </p:cNvPr>
          <p:cNvSpPr/>
          <p:nvPr/>
        </p:nvSpPr>
        <p:spPr>
          <a:xfrm>
            <a:off x="3118569" y="2984369"/>
            <a:ext cx="8399283" cy="408791"/>
          </a:xfrm>
          <a:prstGeom prst="bracketPair">
            <a:avLst/>
          </a:prstGeom>
          <a:solidFill>
            <a:schemeClr val="accent1">
              <a:alpha val="30196"/>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双括号 6">
            <a:extLst>
              <a:ext uri="{FF2B5EF4-FFF2-40B4-BE49-F238E27FC236}">
                <a16:creationId xmlns:a16="http://schemas.microsoft.com/office/drawing/2014/main" id="{437C33B6-8E2C-4116-89D5-F9659302E85F}"/>
              </a:ext>
            </a:extLst>
          </p:cNvPr>
          <p:cNvSpPr/>
          <p:nvPr/>
        </p:nvSpPr>
        <p:spPr>
          <a:xfrm>
            <a:off x="3110091" y="2429751"/>
            <a:ext cx="8399283" cy="408791"/>
          </a:xfrm>
          <a:prstGeom prst="bracketPair">
            <a:avLst/>
          </a:prstGeom>
          <a:solidFill>
            <a:schemeClr val="accent6">
              <a:alpha val="30196"/>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双括号 5">
            <a:extLst>
              <a:ext uri="{FF2B5EF4-FFF2-40B4-BE49-F238E27FC236}">
                <a16:creationId xmlns:a16="http://schemas.microsoft.com/office/drawing/2014/main" id="{E7E646E2-C9AA-4367-8397-202ED30E2325}"/>
              </a:ext>
            </a:extLst>
          </p:cNvPr>
          <p:cNvSpPr/>
          <p:nvPr/>
        </p:nvSpPr>
        <p:spPr>
          <a:xfrm>
            <a:off x="3118569" y="1798334"/>
            <a:ext cx="8399283" cy="408791"/>
          </a:xfrm>
          <a:prstGeom prst="bracketPair">
            <a:avLst/>
          </a:prstGeom>
          <a:solidFill>
            <a:schemeClr val="accent4">
              <a:alpha val="30196"/>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D839284-E0B5-451D-96F3-1C81EE60F0F6}"/>
              </a:ext>
            </a:extLst>
          </p:cNvPr>
          <p:cNvSpPr>
            <a:spLocks noGrp="1"/>
          </p:cNvSpPr>
          <p:nvPr>
            <p:ph type="title"/>
          </p:nvPr>
        </p:nvSpPr>
        <p:spPr/>
        <p:txBody>
          <a:bodyPr/>
          <a:lstStyle/>
          <a:p>
            <a:r>
              <a:rPr lang="en-US" altLang="zh-CN" dirty="0"/>
              <a:t>Words can be vectors too</a:t>
            </a:r>
            <a:endParaRPr lang="zh-CN" altLang="en-US" dirty="0"/>
          </a:p>
        </p:txBody>
      </p:sp>
      <p:sp>
        <p:nvSpPr>
          <p:cNvPr id="3" name="灯片编号占位符 2">
            <a:extLst>
              <a:ext uri="{FF2B5EF4-FFF2-40B4-BE49-F238E27FC236}">
                <a16:creationId xmlns:a16="http://schemas.microsoft.com/office/drawing/2014/main" id="{1BF716ED-9023-4C35-961D-ACCD71FECD8F}"/>
              </a:ext>
            </a:extLst>
          </p:cNvPr>
          <p:cNvSpPr>
            <a:spLocks noGrp="1"/>
          </p:cNvSpPr>
          <p:nvPr>
            <p:ph type="sldNum" sz="quarter" idx="12"/>
          </p:nvPr>
        </p:nvSpPr>
        <p:spPr/>
        <p:txBody>
          <a:bodyPr/>
          <a:lstStyle/>
          <a:p>
            <a:fld id="{B0345295-E261-4EC5-88DB-2E3C71302580}" type="slidenum">
              <a:rPr lang="zh-CN" altLang="en-US" smtClean="0"/>
              <a:t>23</a:t>
            </a:fld>
            <a:endParaRPr lang="zh-CN" altLang="en-US"/>
          </a:p>
        </p:txBody>
      </p:sp>
      <p:sp>
        <p:nvSpPr>
          <p:cNvPr id="4" name="内容占位符 3">
            <a:extLst>
              <a:ext uri="{FF2B5EF4-FFF2-40B4-BE49-F238E27FC236}">
                <a16:creationId xmlns:a16="http://schemas.microsoft.com/office/drawing/2014/main" id="{5657C2AB-476D-4372-BB36-BF2DFA7E488C}"/>
              </a:ext>
            </a:extLst>
          </p:cNvPr>
          <p:cNvSpPr>
            <a:spLocks noGrp="1"/>
          </p:cNvSpPr>
          <p:nvPr>
            <p:ph idx="1"/>
          </p:nvPr>
        </p:nvSpPr>
        <p:spPr>
          <a:xfrm>
            <a:off x="527050" y="4058042"/>
            <a:ext cx="11174414" cy="2799957"/>
          </a:xfrm>
        </p:spPr>
        <p:txBody>
          <a:bodyPr>
            <a:noAutofit/>
          </a:bodyPr>
          <a:lstStyle/>
          <a:p>
            <a:pPr>
              <a:spcAft>
                <a:spcPts val="0"/>
              </a:spcAft>
            </a:pPr>
            <a:r>
              <a:rPr lang="en-US" altLang="zh-CN" b="1" i="1" dirty="0">
                <a:solidFill>
                  <a:schemeClr val="accent1"/>
                </a:solidFill>
              </a:rPr>
              <a:t>b</a:t>
            </a:r>
            <a:r>
              <a:rPr lang="en-US" altLang="zh-CN" sz="2800" b="1" i="1" dirty="0">
                <a:solidFill>
                  <a:schemeClr val="accent1"/>
                </a:solidFill>
              </a:rPr>
              <a:t>attle</a:t>
            </a:r>
          </a:p>
          <a:p>
            <a:pPr lvl="1">
              <a:spcAft>
                <a:spcPts val="0"/>
              </a:spcAft>
            </a:pPr>
            <a:r>
              <a:rPr lang="en-US" altLang="zh-CN" sz="2400" dirty="0"/>
              <a:t>the kind of word that occurs in Julius Caesar and Henry V</a:t>
            </a:r>
            <a:endParaRPr lang="en-US" altLang="zh-CN" dirty="0"/>
          </a:p>
          <a:p>
            <a:pPr>
              <a:spcAft>
                <a:spcPts val="0"/>
              </a:spcAft>
            </a:pPr>
            <a:r>
              <a:rPr lang="en-US" altLang="zh-CN" sz="2800" b="1" i="1" dirty="0">
                <a:solidFill>
                  <a:schemeClr val="accent1"/>
                </a:solidFill>
              </a:rPr>
              <a:t>fool</a:t>
            </a:r>
            <a:endParaRPr lang="en-US" altLang="zh-CN" b="1" i="1" dirty="0">
              <a:solidFill>
                <a:schemeClr val="accent1"/>
              </a:solidFill>
            </a:endParaRPr>
          </a:p>
          <a:p>
            <a:pPr lvl="1">
              <a:spcAft>
                <a:spcPts val="0"/>
              </a:spcAft>
            </a:pPr>
            <a:r>
              <a:rPr lang="en-US" altLang="zh-CN" sz="2400" dirty="0"/>
              <a:t>the kind of word that occurs</a:t>
            </a:r>
            <a:r>
              <a:rPr lang="zh-CN" altLang="en-US" sz="2400" dirty="0"/>
              <a:t> </a:t>
            </a:r>
            <a:r>
              <a:rPr lang="en-US" altLang="zh-CN" sz="2400" dirty="0"/>
              <a:t>in comedies, especially Twelfth Night</a:t>
            </a:r>
            <a:endParaRPr lang="en-US" altLang="zh-CN" dirty="0"/>
          </a:p>
          <a:p>
            <a:pPr>
              <a:spcAft>
                <a:spcPts val="600"/>
              </a:spcAft>
            </a:pPr>
            <a:r>
              <a:rPr lang="en-US" altLang="zh-CN" b="1" dirty="0"/>
              <a:t>Can</a:t>
            </a:r>
            <a:r>
              <a:rPr lang="zh-CN" altLang="en-US" b="1" dirty="0"/>
              <a:t> </a:t>
            </a:r>
            <a:r>
              <a:rPr lang="en-US" altLang="zh-CN" b="1" dirty="0"/>
              <a:t>we</a:t>
            </a:r>
            <a:r>
              <a:rPr lang="zh-CN" altLang="en-US" b="1" dirty="0"/>
              <a:t> </a:t>
            </a:r>
            <a:r>
              <a:rPr lang="en-US" altLang="zh-CN" b="1" dirty="0"/>
              <a:t>create</a:t>
            </a:r>
            <a:r>
              <a:rPr lang="zh-CN" altLang="en-US" b="1" dirty="0"/>
              <a:t> </a:t>
            </a:r>
            <a:r>
              <a:rPr lang="en-US" altLang="zh-CN" b="1" dirty="0"/>
              <a:t>a</a:t>
            </a:r>
            <a:r>
              <a:rPr lang="zh-CN" altLang="en-US" b="1" dirty="0"/>
              <a:t> </a:t>
            </a:r>
            <a:r>
              <a:rPr lang="en-US" altLang="zh-CN" b="1" dirty="0"/>
              <a:t>word-word</a:t>
            </a:r>
            <a:r>
              <a:rPr lang="zh-CN" altLang="en-US" b="1" dirty="0"/>
              <a:t> </a:t>
            </a:r>
            <a:r>
              <a:rPr lang="en-US" altLang="zh-CN" b="1" dirty="0"/>
              <a:t>matrix?</a:t>
            </a:r>
            <a:endParaRPr lang="zh-CN" altLang="en-US" b="1" dirty="0"/>
          </a:p>
        </p:txBody>
      </p:sp>
      <p:graphicFrame>
        <p:nvGraphicFramePr>
          <p:cNvPr id="5" name="表格 5">
            <a:extLst>
              <a:ext uri="{FF2B5EF4-FFF2-40B4-BE49-F238E27FC236}">
                <a16:creationId xmlns:a16="http://schemas.microsoft.com/office/drawing/2014/main" id="{545938F0-821B-4C9C-94DC-A39A669B766F}"/>
              </a:ext>
            </a:extLst>
          </p:cNvPr>
          <p:cNvGraphicFramePr>
            <a:graphicFrameLocks/>
          </p:cNvGraphicFramePr>
          <p:nvPr>
            <p:extLst>
              <p:ext uri="{D42A27DB-BD31-4B8C-83A1-F6EECF244321}">
                <p14:modId xmlns:p14="http://schemas.microsoft.com/office/powerpoint/2010/main" val="3111077508"/>
              </p:ext>
            </p:extLst>
          </p:nvPr>
        </p:nvGraphicFramePr>
        <p:xfrm>
          <a:off x="915985" y="1196975"/>
          <a:ext cx="10666415" cy="2827970"/>
        </p:xfrm>
        <a:graphic>
          <a:graphicData uri="http://schemas.openxmlformats.org/drawingml/2006/table">
            <a:tbl>
              <a:tblPr firstRow="1" bandRow="1">
                <a:tableStyleId>{5940675A-B579-460E-94D1-54222C63F5DA}</a:tableStyleId>
              </a:tblPr>
              <a:tblGrid>
                <a:gridCol w="2133283">
                  <a:extLst>
                    <a:ext uri="{9D8B030D-6E8A-4147-A177-3AD203B41FA5}">
                      <a16:colId xmlns:a16="http://schemas.microsoft.com/office/drawing/2014/main" val="83199007"/>
                    </a:ext>
                  </a:extLst>
                </a:gridCol>
                <a:gridCol w="2133283">
                  <a:extLst>
                    <a:ext uri="{9D8B030D-6E8A-4147-A177-3AD203B41FA5}">
                      <a16:colId xmlns:a16="http://schemas.microsoft.com/office/drawing/2014/main" val="2786037438"/>
                    </a:ext>
                  </a:extLst>
                </a:gridCol>
                <a:gridCol w="2133283">
                  <a:extLst>
                    <a:ext uri="{9D8B030D-6E8A-4147-A177-3AD203B41FA5}">
                      <a16:colId xmlns:a16="http://schemas.microsoft.com/office/drawing/2014/main" val="4089733704"/>
                    </a:ext>
                  </a:extLst>
                </a:gridCol>
                <a:gridCol w="2133283">
                  <a:extLst>
                    <a:ext uri="{9D8B030D-6E8A-4147-A177-3AD203B41FA5}">
                      <a16:colId xmlns:a16="http://schemas.microsoft.com/office/drawing/2014/main" val="3640714391"/>
                    </a:ext>
                  </a:extLst>
                </a:gridCol>
                <a:gridCol w="2133283">
                  <a:extLst>
                    <a:ext uri="{9D8B030D-6E8A-4147-A177-3AD203B41FA5}">
                      <a16:colId xmlns:a16="http://schemas.microsoft.com/office/drawing/2014/main" val="1594524164"/>
                    </a:ext>
                  </a:extLst>
                </a:gridCol>
              </a:tblGrid>
              <a:tr h="565594">
                <a:tc>
                  <a:txBody>
                    <a:bodyPr/>
                    <a:lstStyle/>
                    <a:p>
                      <a:pPr algn="ctr"/>
                      <a:endParaRPr lang="zh-CN" altLang="en-US" sz="2400" dirty="0"/>
                    </a:p>
                  </a:txBody>
                  <a:tcPr/>
                </a:tc>
                <a:tc>
                  <a:txBody>
                    <a:bodyPr/>
                    <a:lstStyle/>
                    <a:p>
                      <a:pPr algn="ctr"/>
                      <a:r>
                        <a:rPr lang="en-US" altLang="zh-CN" sz="2400" dirty="0"/>
                        <a:t>As You Like It</a:t>
                      </a:r>
                      <a:endParaRPr lang="zh-CN" altLang="en-US" sz="2400" dirty="0"/>
                    </a:p>
                  </a:txBody>
                  <a:tcPr/>
                </a:tc>
                <a:tc>
                  <a:txBody>
                    <a:bodyPr/>
                    <a:lstStyle/>
                    <a:p>
                      <a:pPr algn="ctr"/>
                      <a:r>
                        <a:rPr lang="en-US" altLang="zh-CN" sz="2400" dirty="0"/>
                        <a:t>Twelfth Night</a:t>
                      </a:r>
                      <a:endParaRPr lang="zh-CN" altLang="en-US" sz="2400" dirty="0"/>
                    </a:p>
                  </a:txBody>
                  <a:tcPr/>
                </a:tc>
                <a:tc>
                  <a:txBody>
                    <a:bodyPr/>
                    <a:lstStyle/>
                    <a:p>
                      <a:pPr algn="ctr"/>
                      <a:r>
                        <a:rPr lang="en-US" altLang="zh-CN" sz="2400" dirty="0"/>
                        <a:t>Julius Caesar</a:t>
                      </a:r>
                      <a:endParaRPr lang="zh-CN" altLang="en-US" sz="2400" dirty="0"/>
                    </a:p>
                  </a:txBody>
                  <a:tcPr/>
                </a:tc>
                <a:tc>
                  <a:txBody>
                    <a:bodyPr/>
                    <a:lstStyle/>
                    <a:p>
                      <a:pPr algn="ctr"/>
                      <a:r>
                        <a:rPr lang="en-US" altLang="zh-CN" sz="2400" dirty="0"/>
                        <a:t>Henry V</a:t>
                      </a:r>
                      <a:endParaRPr lang="zh-CN" altLang="en-US" sz="2400" dirty="0"/>
                    </a:p>
                  </a:txBody>
                  <a:tcPr/>
                </a:tc>
                <a:extLst>
                  <a:ext uri="{0D108BD9-81ED-4DB2-BD59-A6C34878D82A}">
                    <a16:rowId xmlns:a16="http://schemas.microsoft.com/office/drawing/2014/main" val="2618420413"/>
                  </a:ext>
                </a:extLst>
              </a:tr>
              <a:tr h="565594">
                <a:tc>
                  <a:txBody>
                    <a:bodyPr/>
                    <a:lstStyle/>
                    <a:p>
                      <a:pPr algn="ctr"/>
                      <a:r>
                        <a:rPr lang="en-US" altLang="zh-CN" sz="2400" dirty="0"/>
                        <a:t>battle</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7</a:t>
                      </a:r>
                      <a:endParaRPr lang="zh-CN" altLang="en-US" sz="2400" dirty="0"/>
                    </a:p>
                  </a:txBody>
                  <a:tcPr/>
                </a:tc>
                <a:tc>
                  <a:txBody>
                    <a:bodyPr/>
                    <a:lstStyle/>
                    <a:p>
                      <a:pPr algn="ctr"/>
                      <a:r>
                        <a:rPr lang="en-US" altLang="zh-CN" sz="2400" dirty="0"/>
                        <a:t>13</a:t>
                      </a:r>
                      <a:endParaRPr lang="zh-CN" altLang="en-US" sz="2400" dirty="0"/>
                    </a:p>
                  </a:txBody>
                  <a:tcPr/>
                </a:tc>
                <a:extLst>
                  <a:ext uri="{0D108BD9-81ED-4DB2-BD59-A6C34878D82A}">
                    <a16:rowId xmlns:a16="http://schemas.microsoft.com/office/drawing/2014/main" val="3865115692"/>
                  </a:ext>
                </a:extLst>
              </a:tr>
              <a:tr h="565594">
                <a:tc>
                  <a:txBody>
                    <a:bodyPr/>
                    <a:lstStyle/>
                    <a:p>
                      <a:pPr algn="ctr"/>
                      <a:r>
                        <a:rPr lang="en-US" altLang="zh-CN" sz="2400" dirty="0"/>
                        <a:t>good</a:t>
                      </a:r>
                      <a:endParaRPr lang="zh-CN" altLang="en-US" sz="2400" dirty="0"/>
                    </a:p>
                  </a:txBody>
                  <a:tcPr/>
                </a:tc>
                <a:tc>
                  <a:txBody>
                    <a:bodyPr/>
                    <a:lstStyle/>
                    <a:p>
                      <a:pPr algn="ctr"/>
                      <a:r>
                        <a:rPr lang="en-US" altLang="zh-CN" sz="2400" dirty="0"/>
                        <a:t>114</a:t>
                      </a:r>
                      <a:endParaRPr lang="zh-CN" altLang="en-US" sz="2400" dirty="0"/>
                    </a:p>
                  </a:txBody>
                  <a:tcPr/>
                </a:tc>
                <a:tc>
                  <a:txBody>
                    <a:bodyPr/>
                    <a:lstStyle/>
                    <a:p>
                      <a:pPr algn="ctr"/>
                      <a:r>
                        <a:rPr lang="en-US" altLang="zh-CN" sz="2400" dirty="0"/>
                        <a:t>80</a:t>
                      </a:r>
                      <a:endParaRPr lang="zh-CN" altLang="en-US" sz="2400" dirty="0"/>
                    </a:p>
                  </a:txBody>
                  <a:tcPr/>
                </a:tc>
                <a:tc>
                  <a:txBody>
                    <a:bodyPr/>
                    <a:lstStyle/>
                    <a:p>
                      <a:pPr algn="ctr"/>
                      <a:r>
                        <a:rPr lang="en-US" altLang="zh-CN" sz="2400" dirty="0"/>
                        <a:t>62</a:t>
                      </a:r>
                      <a:endParaRPr lang="zh-CN" altLang="en-US" sz="2400" dirty="0"/>
                    </a:p>
                  </a:txBody>
                  <a:tcPr/>
                </a:tc>
                <a:tc>
                  <a:txBody>
                    <a:bodyPr/>
                    <a:lstStyle/>
                    <a:p>
                      <a:pPr algn="ctr"/>
                      <a:r>
                        <a:rPr lang="en-US" altLang="zh-CN" sz="2400" dirty="0"/>
                        <a:t>89</a:t>
                      </a:r>
                      <a:endParaRPr lang="zh-CN" altLang="en-US" sz="2400" dirty="0"/>
                    </a:p>
                  </a:txBody>
                  <a:tcPr/>
                </a:tc>
                <a:extLst>
                  <a:ext uri="{0D108BD9-81ED-4DB2-BD59-A6C34878D82A}">
                    <a16:rowId xmlns:a16="http://schemas.microsoft.com/office/drawing/2014/main" val="3050721312"/>
                  </a:ext>
                </a:extLst>
              </a:tr>
              <a:tr h="565594">
                <a:tc>
                  <a:txBody>
                    <a:bodyPr/>
                    <a:lstStyle/>
                    <a:p>
                      <a:pPr algn="ctr"/>
                      <a:r>
                        <a:rPr lang="en-US" altLang="zh-CN" sz="2400" dirty="0"/>
                        <a:t>fool</a:t>
                      </a:r>
                      <a:endParaRPr lang="zh-CN" altLang="en-US" sz="2400" dirty="0"/>
                    </a:p>
                  </a:txBody>
                  <a:tcPr/>
                </a:tc>
                <a:tc>
                  <a:txBody>
                    <a:bodyPr/>
                    <a:lstStyle/>
                    <a:p>
                      <a:pPr algn="ctr"/>
                      <a:r>
                        <a:rPr lang="en-US" altLang="zh-CN" sz="2400" dirty="0"/>
                        <a:t>36</a:t>
                      </a:r>
                      <a:endParaRPr lang="zh-CN" altLang="en-US" sz="2400" dirty="0"/>
                    </a:p>
                  </a:txBody>
                  <a:tcPr/>
                </a:tc>
                <a:tc>
                  <a:txBody>
                    <a:bodyPr/>
                    <a:lstStyle/>
                    <a:p>
                      <a:pPr algn="ctr"/>
                      <a:r>
                        <a:rPr lang="en-US" altLang="zh-CN" sz="2400" dirty="0"/>
                        <a:t>58</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4</a:t>
                      </a:r>
                      <a:endParaRPr lang="zh-CN" altLang="en-US" sz="2400" dirty="0"/>
                    </a:p>
                  </a:txBody>
                  <a:tcPr/>
                </a:tc>
                <a:extLst>
                  <a:ext uri="{0D108BD9-81ED-4DB2-BD59-A6C34878D82A}">
                    <a16:rowId xmlns:a16="http://schemas.microsoft.com/office/drawing/2014/main" val="2225393066"/>
                  </a:ext>
                </a:extLst>
              </a:tr>
              <a:tr h="565594">
                <a:tc>
                  <a:txBody>
                    <a:bodyPr/>
                    <a:lstStyle/>
                    <a:p>
                      <a:pPr algn="ctr"/>
                      <a:r>
                        <a:rPr lang="en-US" altLang="zh-CN" sz="2400" dirty="0"/>
                        <a:t>wit</a:t>
                      </a:r>
                      <a:endParaRPr lang="zh-CN" altLang="en-US" sz="2400" dirty="0"/>
                    </a:p>
                  </a:txBody>
                  <a:tcPr/>
                </a:tc>
                <a:tc>
                  <a:txBody>
                    <a:bodyPr/>
                    <a:lstStyle/>
                    <a:p>
                      <a:pPr algn="ctr"/>
                      <a:r>
                        <a:rPr lang="en-US" altLang="zh-CN" sz="2400" dirty="0"/>
                        <a:t>20</a:t>
                      </a:r>
                      <a:endParaRPr lang="zh-CN" altLang="en-US" sz="2400" dirty="0"/>
                    </a:p>
                  </a:txBody>
                  <a:tcPr/>
                </a:tc>
                <a:tc>
                  <a:txBody>
                    <a:bodyPr/>
                    <a:lstStyle/>
                    <a:p>
                      <a:pPr algn="ctr"/>
                      <a:r>
                        <a:rPr lang="en-US" altLang="zh-CN" sz="2400" dirty="0"/>
                        <a:t>15</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3</a:t>
                      </a:r>
                      <a:endParaRPr lang="zh-CN" altLang="en-US" sz="2400" dirty="0"/>
                    </a:p>
                  </a:txBody>
                  <a:tcPr/>
                </a:tc>
                <a:extLst>
                  <a:ext uri="{0D108BD9-81ED-4DB2-BD59-A6C34878D82A}">
                    <a16:rowId xmlns:a16="http://schemas.microsoft.com/office/drawing/2014/main" val="2401670492"/>
                  </a:ext>
                </a:extLst>
              </a:tr>
            </a:tbl>
          </a:graphicData>
        </a:graphic>
      </p:graphicFrame>
    </p:spTree>
    <p:extLst>
      <p:ext uri="{BB962C8B-B14F-4D97-AF65-F5344CB8AC3E}">
        <p14:creationId xmlns:p14="http://schemas.microsoft.com/office/powerpoint/2010/main" val="146910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9BE4-061D-EE4B-9507-B23BC118BE10}"/>
              </a:ext>
            </a:extLst>
          </p:cNvPr>
          <p:cNvSpPr>
            <a:spLocks noGrp="1"/>
          </p:cNvSpPr>
          <p:nvPr>
            <p:ph type="title"/>
          </p:nvPr>
        </p:nvSpPr>
        <p:spPr/>
        <p:txBody>
          <a:bodyPr/>
          <a:lstStyle/>
          <a:p>
            <a:r>
              <a:rPr lang="en-US" altLang="zh-CN" dirty="0"/>
              <a:t>word-word</a:t>
            </a:r>
            <a:r>
              <a:rPr lang="zh-CN" altLang="en-US" dirty="0"/>
              <a:t> </a:t>
            </a:r>
            <a:r>
              <a:rPr lang="en-US" altLang="zh-CN" dirty="0"/>
              <a:t>by</a:t>
            </a:r>
            <a:r>
              <a:rPr lang="zh-CN" altLang="en-US" dirty="0"/>
              <a:t> </a:t>
            </a:r>
            <a:r>
              <a:rPr lang="en-US" altLang="zh-CN" dirty="0"/>
              <a:t>term-context matrix</a:t>
            </a:r>
            <a:endParaRPr lang="en-CN" dirty="0"/>
          </a:p>
        </p:txBody>
      </p:sp>
      <p:sp>
        <p:nvSpPr>
          <p:cNvPr id="3" name="Content Placeholder 2">
            <a:extLst>
              <a:ext uri="{FF2B5EF4-FFF2-40B4-BE49-F238E27FC236}">
                <a16:creationId xmlns:a16="http://schemas.microsoft.com/office/drawing/2014/main" id="{7460E7F7-7218-6F4A-8E48-8F604E7F2878}"/>
              </a:ext>
            </a:extLst>
          </p:cNvPr>
          <p:cNvSpPr>
            <a:spLocks noGrp="1"/>
          </p:cNvSpPr>
          <p:nvPr>
            <p:ph idx="1"/>
          </p:nvPr>
        </p:nvSpPr>
        <p:spPr>
          <a:xfrm>
            <a:off x="517525" y="1079858"/>
            <a:ext cx="11350627" cy="2992080"/>
          </a:xfrm>
        </p:spPr>
        <p:txBody>
          <a:bodyPr lIns="90000">
            <a:noAutofit/>
          </a:bodyPr>
          <a:lstStyle/>
          <a:p>
            <a:pPr>
              <a:spcBef>
                <a:spcPts val="0"/>
              </a:spcBef>
              <a:spcAft>
                <a:spcPts val="600"/>
              </a:spcAft>
            </a:pPr>
            <a:r>
              <a:rPr lang="en-US" altLang="zh-CN" dirty="0"/>
              <a:t>Two words are similar in meaning if their context vectors are similar</a:t>
            </a:r>
          </a:p>
          <a:p>
            <a:pPr>
              <a:spcBef>
                <a:spcPts val="0"/>
              </a:spcBef>
              <a:spcAft>
                <a:spcPts val="600"/>
              </a:spcAft>
            </a:pPr>
            <a:r>
              <a:rPr lang="en-US" altLang="zh-CN" dirty="0"/>
              <a:t>Context</a:t>
            </a:r>
            <a:r>
              <a:rPr lang="zh-CN" altLang="en-US" dirty="0"/>
              <a:t> </a:t>
            </a:r>
            <a:r>
              <a:rPr lang="en-US" altLang="zh-CN" dirty="0"/>
              <a:t>words:</a:t>
            </a:r>
            <a:r>
              <a:rPr lang="zh-CN" altLang="en-US" dirty="0"/>
              <a:t> </a:t>
            </a:r>
            <a:r>
              <a:rPr lang="en-US" altLang="zh-CN" dirty="0"/>
              <a:t>a window</a:t>
            </a:r>
            <a:r>
              <a:rPr lang="zh-CN" altLang="en-US" dirty="0"/>
              <a:t> </a:t>
            </a:r>
            <a:r>
              <a:rPr lang="en-US" altLang="zh-CN" dirty="0"/>
              <a:t>around the </a:t>
            </a:r>
            <a:r>
              <a:rPr lang="en-US" altLang="zh-CN" dirty="0">
                <a:solidFill>
                  <a:schemeClr val="accent1"/>
                </a:solidFill>
              </a:rPr>
              <a:t>word:</a:t>
            </a:r>
            <a:r>
              <a:rPr lang="zh-CN" altLang="en-US" dirty="0"/>
              <a:t> </a:t>
            </a:r>
            <a:r>
              <a:rPr lang="en-US" altLang="zh-CN" dirty="0"/>
              <a:t>4 words to the left and 4 words to the right</a:t>
            </a:r>
          </a:p>
          <a:p>
            <a:pPr lvl="1">
              <a:spcBef>
                <a:spcPts val="0"/>
              </a:spcBef>
              <a:spcAft>
                <a:spcPts val="600"/>
              </a:spcAft>
            </a:pPr>
            <a:r>
              <a:rPr lang="zh-CN" altLang="en-US" sz="2000" dirty="0">
                <a:solidFill>
                  <a:schemeClr val="tx1">
                    <a:lumMod val="50000"/>
                    <a:lumOff val="50000"/>
                  </a:schemeClr>
                </a:solidFill>
              </a:rPr>
              <a:t>                      </a:t>
            </a:r>
            <a:r>
              <a:rPr lang="en-US" altLang="zh-CN" sz="2000" dirty="0">
                <a:solidFill>
                  <a:schemeClr val="tx1">
                    <a:lumMod val="50000"/>
                    <a:lumOff val="50000"/>
                  </a:schemeClr>
                </a:solidFill>
              </a:rPr>
              <a:t>is traditionally followed by	</a:t>
            </a:r>
            <a:r>
              <a:rPr lang="en-US" altLang="zh-CN" sz="2000" dirty="0">
                <a:solidFill>
                  <a:schemeClr val="accent1"/>
                </a:solidFill>
              </a:rPr>
              <a:t>cherry</a:t>
            </a:r>
            <a:r>
              <a:rPr lang="en-US" altLang="zh-CN" sz="2000" dirty="0">
                <a:solidFill>
                  <a:schemeClr val="tx1">
                    <a:lumMod val="50000"/>
                    <a:lumOff val="50000"/>
                  </a:schemeClr>
                </a:solidFill>
              </a:rPr>
              <a:t> 		pie, a traditional dessert</a:t>
            </a:r>
          </a:p>
          <a:p>
            <a:pPr lvl="1">
              <a:spcBef>
                <a:spcPts val="0"/>
              </a:spcBef>
              <a:spcAft>
                <a:spcPts val="600"/>
              </a:spcAft>
            </a:pPr>
            <a:r>
              <a:rPr lang="zh-CN" altLang="en-US" sz="2000" dirty="0">
                <a:solidFill>
                  <a:schemeClr val="tx1">
                    <a:lumMod val="50000"/>
                    <a:lumOff val="50000"/>
                  </a:schemeClr>
                </a:solidFill>
              </a:rPr>
              <a:t>                             </a:t>
            </a:r>
            <a:r>
              <a:rPr lang="en-US" altLang="zh-CN" sz="2000" dirty="0">
                <a:solidFill>
                  <a:schemeClr val="tx1">
                    <a:lumMod val="50000"/>
                    <a:lumOff val="50000"/>
                  </a:schemeClr>
                </a:solidFill>
              </a:rPr>
              <a:t>often mixed, such as	</a:t>
            </a:r>
            <a:r>
              <a:rPr lang="en-US" altLang="zh-CN" sz="2000" dirty="0">
                <a:solidFill>
                  <a:schemeClr val="accent1"/>
                </a:solidFill>
              </a:rPr>
              <a:t>strawberry</a:t>
            </a:r>
            <a:r>
              <a:rPr lang="en-US" altLang="zh-CN" sz="2000" dirty="0">
                <a:solidFill>
                  <a:schemeClr val="tx1">
                    <a:lumMod val="50000"/>
                    <a:lumOff val="50000"/>
                  </a:schemeClr>
                </a:solidFill>
              </a:rPr>
              <a:t> 	rhubarb pie. Apple pie</a:t>
            </a:r>
          </a:p>
          <a:p>
            <a:pPr lvl="1">
              <a:spcBef>
                <a:spcPts val="0"/>
              </a:spcBef>
              <a:spcAft>
                <a:spcPts val="600"/>
              </a:spcAft>
            </a:pPr>
            <a:r>
              <a:rPr lang="zh-CN" altLang="en-US" sz="2000" dirty="0">
                <a:solidFill>
                  <a:schemeClr val="tx1">
                    <a:lumMod val="50000"/>
                    <a:lumOff val="50000"/>
                  </a:schemeClr>
                </a:solidFill>
              </a:rPr>
              <a:t>         </a:t>
            </a:r>
            <a:r>
              <a:rPr lang="en-US" altLang="zh-CN" sz="2000" dirty="0">
                <a:solidFill>
                  <a:schemeClr val="tx1">
                    <a:lumMod val="50000"/>
                    <a:lumOff val="50000"/>
                  </a:schemeClr>
                </a:solidFill>
              </a:rPr>
              <a:t>computer peripherals and personal	</a:t>
            </a:r>
            <a:r>
              <a:rPr lang="en-US" altLang="zh-CN" sz="2000" dirty="0">
                <a:solidFill>
                  <a:schemeClr val="accent1"/>
                </a:solidFill>
              </a:rPr>
              <a:t>digital</a:t>
            </a:r>
            <a:r>
              <a:rPr lang="en-US" altLang="zh-CN" sz="2000" dirty="0">
                <a:solidFill>
                  <a:schemeClr val="tx1">
                    <a:lumMod val="50000"/>
                    <a:lumOff val="50000"/>
                  </a:schemeClr>
                </a:solidFill>
              </a:rPr>
              <a:t>		assistants. These devices usually</a:t>
            </a:r>
          </a:p>
          <a:p>
            <a:pPr lvl="1">
              <a:spcBef>
                <a:spcPts val="0"/>
              </a:spcBef>
              <a:spcAft>
                <a:spcPts val="600"/>
              </a:spcAft>
            </a:pPr>
            <a:r>
              <a:rPr lang="zh-CN" altLang="en-US" sz="2000" dirty="0">
                <a:solidFill>
                  <a:schemeClr val="tx1">
                    <a:lumMod val="50000"/>
                    <a:lumOff val="50000"/>
                  </a:schemeClr>
                </a:solidFill>
              </a:rPr>
              <a:t>                      </a:t>
            </a:r>
            <a:r>
              <a:rPr lang="en-US" altLang="zh-CN" sz="2000" dirty="0">
                <a:solidFill>
                  <a:schemeClr val="tx1">
                    <a:lumMod val="50000"/>
                    <a:lumOff val="50000"/>
                  </a:schemeClr>
                </a:solidFill>
              </a:rPr>
              <a:t>a computer. This includes 	</a:t>
            </a:r>
            <a:r>
              <a:rPr lang="en-US" altLang="zh-CN" sz="2000" dirty="0">
                <a:solidFill>
                  <a:schemeClr val="accent1"/>
                </a:solidFill>
              </a:rPr>
              <a:t>information</a:t>
            </a:r>
            <a:r>
              <a:rPr lang="en-US" altLang="zh-CN" sz="2000" dirty="0">
                <a:solidFill>
                  <a:schemeClr val="tx1">
                    <a:lumMod val="50000"/>
                    <a:lumOff val="50000"/>
                  </a:schemeClr>
                </a:solidFill>
              </a:rPr>
              <a:t> 	available on the internet</a:t>
            </a:r>
            <a:endParaRPr lang="en-US" altLang="zh-CN" dirty="0"/>
          </a:p>
          <a:p>
            <a:pPr>
              <a:spcBef>
                <a:spcPts val="0"/>
              </a:spcBef>
              <a:spcAft>
                <a:spcPts val="600"/>
              </a:spcAft>
            </a:pPr>
            <a:endParaRPr lang="en-CN" dirty="0"/>
          </a:p>
        </p:txBody>
      </p:sp>
      <p:sp>
        <p:nvSpPr>
          <p:cNvPr id="4" name="Slide Number Placeholder 3">
            <a:extLst>
              <a:ext uri="{FF2B5EF4-FFF2-40B4-BE49-F238E27FC236}">
                <a16:creationId xmlns:a16="http://schemas.microsoft.com/office/drawing/2014/main" id="{36F3B29C-FF9D-7240-BCF2-D5713E429735}"/>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graphicFrame>
        <p:nvGraphicFramePr>
          <p:cNvPr id="7" name="Table 7">
            <a:extLst>
              <a:ext uri="{FF2B5EF4-FFF2-40B4-BE49-F238E27FC236}">
                <a16:creationId xmlns:a16="http://schemas.microsoft.com/office/drawing/2014/main" id="{31553B0F-5108-CE4B-AF98-388D1D9ACBCB}"/>
              </a:ext>
            </a:extLst>
          </p:cNvPr>
          <p:cNvGraphicFramePr>
            <a:graphicFrameLocks noGrp="1"/>
          </p:cNvGraphicFramePr>
          <p:nvPr>
            <p:extLst>
              <p:ext uri="{D42A27DB-BD31-4B8C-83A1-F6EECF244321}">
                <p14:modId xmlns:p14="http://schemas.microsoft.com/office/powerpoint/2010/main" val="107003802"/>
              </p:ext>
            </p:extLst>
          </p:nvPr>
        </p:nvGraphicFramePr>
        <p:xfrm>
          <a:off x="658813" y="4113024"/>
          <a:ext cx="7727950" cy="2139390"/>
        </p:xfrm>
        <a:graphic>
          <a:graphicData uri="http://schemas.openxmlformats.org/drawingml/2006/table">
            <a:tbl>
              <a:tblPr firstRow="1" bandRow="1">
                <a:tableStyleId>{5C22544A-7EE6-4342-B048-85BDC9FD1C3A}</a:tableStyleId>
              </a:tblPr>
              <a:tblGrid>
                <a:gridCol w="1441450">
                  <a:extLst>
                    <a:ext uri="{9D8B030D-6E8A-4147-A177-3AD203B41FA5}">
                      <a16:colId xmlns:a16="http://schemas.microsoft.com/office/drawing/2014/main" val="4130870789"/>
                    </a:ext>
                  </a:extLst>
                </a:gridCol>
                <a:gridCol w="1171575">
                  <a:extLst>
                    <a:ext uri="{9D8B030D-6E8A-4147-A177-3AD203B41FA5}">
                      <a16:colId xmlns:a16="http://schemas.microsoft.com/office/drawing/2014/main" val="628571083"/>
                    </a:ext>
                  </a:extLst>
                </a:gridCol>
                <a:gridCol w="485775">
                  <a:extLst>
                    <a:ext uri="{9D8B030D-6E8A-4147-A177-3AD203B41FA5}">
                      <a16:colId xmlns:a16="http://schemas.microsoft.com/office/drawing/2014/main" val="1134294884"/>
                    </a:ext>
                  </a:extLst>
                </a:gridCol>
                <a:gridCol w="1257300">
                  <a:extLst>
                    <a:ext uri="{9D8B030D-6E8A-4147-A177-3AD203B41FA5}">
                      <a16:colId xmlns:a16="http://schemas.microsoft.com/office/drawing/2014/main" val="2363979340"/>
                    </a:ext>
                  </a:extLst>
                </a:gridCol>
                <a:gridCol w="814387">
                  <a:extLst>
                    <a:ext uri="{9D8B030D-6E8A-4147-A177-3AD203B41FA5}">
                      <a16:colId xmlns:a16="http://schemas.microsoft.com/office/drawing/2014/main" val="2406359442"/>
                    </a:ext>
                  </a:extLst>
                </a:gridCol>
                <a:gridCol w="957263">
                  <a:extLst>
                    <a:ext uri="{9D8B030D-6E8A-4147-A177-3AD203B41FA5}">
                      <a16:colId xmlns:a16="http://schemas.microsoft.com/office/drawing/2014/main" val="2462000671"/>
                    </a:ext>
                  </a:extLst>
                </a:gridCol>
                <a:gridCol w="800100">
                  <a:extLst>
                    <a:ext uri="{9D8B030D-6E8A-4147-A177-3AD203B41FA5}">
                      <a16:colId xmlns:a16="http://schemas.microsoft.com/office/drawing/2014/main" val="2022986744"/>
                    </a:ext>
                  </a:extLst>
                </a:gridCol>
                <a:gridCol w="800100">
                  <a:extLst>
                    <a:ext uri="{9D8B030D-6E8A-4147-A177-3AD203B41FA5}">
                      <a16:colId xmlns:a16="http://schemas.microsoft.com/office/drawing/2014/main" val="1176698048"/>
                    </a:ext>
                  </a:extLst>
                </a:gridCol>
              </a:tblGrid>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aardvark</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sz="1600" b="1" i="1" kern="1200" dirty="0">
                          <a:solidFill>
                            <a:schemeClr val="lt1"/>
                          </a:solidFill>
                          <a:effectLst/>
                          <a:latin typeface="+mn-lt"/>
                          <a:ea typeface="+mn-ea"/>
                          <a:cs typeface="+mn-cs"/>
                        </a:rPr>
                        <a:t>…</a:t>
                      </a:r>
                      <a:r>
                        <a:rPr lang="en-US" sz="1600" b="1" i="1" kern="1200" dirty="0">
                          <a:solidFill>
                            <a:schemeClr val="lt1"/>
                          </a:solidFill>
                          <a:effectLst/>
                          <a:latin typeface="+mn-lt"/>
                          <a:ea typeface="+mn-ea"/>
                          <a:cs typeface="+mn-cs"/>
                        </a:rPr>
                        <a:t> </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computer</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data</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result</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pie</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sugar</a:t>
                      </a:r>
                      <a:endParaRPr lang="en-CN" sz="1600" b="1" dirty="0"/>
                    </a:p>
                  </a:txBody>
                  <a:tcPr/>
                </a:tc>
                <a:extLst>
                  <a:ext uri="{0D108BD9-81ED-4DB2-BD59-A6C34878D82A}">
                    <a16:rowId xmlns:a16="http://schemas.microsoft.com/office/drawing/2014/main" val="685557291"/>
                  </a:ext>
                </a:extLst>
              </a:tr>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cherry</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b="1" dirty="0"/>
                        <a:t>…</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2</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8</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9</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6"/>
                          </a:solidFill>
                          <a:effectLst/>
                          <a:latin typeface="Helvetica" pitchFamily="2" charset="0"/>
                        </a:rPr>
                        <a:t>442</a:t>
                      </a:r>
                      <a:endParaRPr lang="en-CN" b="1" dirty="0">
                        <a:solidFill>
                          <a:schemeClr val="accent6"/>
                        </a:solidFill>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6"/>
                          </a:solidFill>
                          <a:effectLst/>
                          <a:latin typeface="Helvetica" pitchFamily="2" charset="0"/>
                        </a:rPr>
                        <a:t>25</a:t>
                      </a:r>
                      <a:endParaRPr lang="en-US" b="1" dirty="0">
                        <a:solidFill>
                          <a:schemeClr val="accent6"/>
                        </a:solidFill>
                        <a:effectLst/>
                        <a:latin typeface="Helvetica" pitchFamily="2" charset="0"/>
                      </a:endParaRPr>
                    </a:p>
                  </a:txBody>
                  <a:tcPr/>
                </a:tc>
                <a:extLst>
                  <a:ext uri="{0D108BD9-81ED-4DB2-BD59-A6C34878D82A}">
                    <a16:rowId xmlns:a16="http://schemas.microsoft.com/office/drawing/2014/main" val="3259104641"/>
                  </a:ext>
                </a:extLst>
              </a:tr>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strawberry</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b="1" dirty="0"/>
                        <a:t>…</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US" b="1" dirty="0">
                        <a:effectLst/>
                        <a:latin typeface="Helvetica" pitchFamily="2" charset="0"/>
                      </a:endParaRPr>
                    </a:p>
                  </a:txBody>
                  <a:tcPr/>
                </a:tc>
                <a:tc>
                  <a:txBody>
                    <a:bodyPr/>
                    <a:lstStyle/>
                    <a:p>
                      <a:pPr algn="ctr">
                        <a:spcBef>
                          <a:spcPts val="600"/>
                        </a:spcBef>
                        <a:spcAft>
                          <a:spcPts val="600"/>
                        </a:spcAft>
                      </a:pPr>
                      <a:r>
                        <a:rPr lang="en-US" b="1" i="1" dirty="0">
                          <a:effectLst/>
                          <a:latin typeface="Helvetica" pitchFamily="2" charset="0"/>
                        </a:rPr>
                        <a:t> 0</a:t>
                      </a:r>
                      <a:endParaRPr lang="en-CN" b="1" dirty="0"/>
                    </a:p>
                  </a:txBody>
                  <a:tcPr/>
                </a:tc>
                <a:tc>
                  <a:txBody>
                    <a:bodyPr/>
                    <a:lstStyle/>
                    <a:p>
                      <a:pPr algn="ctr">
                        <a:spcBef>
                          <a:spcPts val="600"/>
                        </a:spcBef>
                        <a:spcAft>
                          <a:spcPts val="600"/>
                        </a:spcAft>
                      </a:pPr>
                      <a:r>
                        <a:rPr lang="en-US" b="1" i="1" dirty="0">
                          <a:effectLst/>
                          <a:latin typeface="Helvetica" pitchFamily="2" charset="0"/>
                        </a:rPr>
                        <a:t> 1</a:t>
                      </a:r>
                      <a:endParaRPr lang="en-CN" b="1" dirty="0"/>
                    </a:p>
                  </a:txBody>
                  <a:tcPr/>
                </a:tc>
                <a:tc>
                  <a:txBody>
                    <a:bodyPr/>
                    <a:lstStyle/>
                    <a:p>
                      <a:pPr algn="ctr">
                        <a:spcBef>
                          <a:spcPts val="600"/>
                        </a:spcBef>
                        <a:spcAft>
                          <a:spcPts val="600"/>
                        </a:spcAft>
                      </a:pPr>
                      <a:r>
                        <a:rPr lang="en-US" b="1" i="1" dirty="0">
                          <a:solidFill>
                            <a:schemeClr val="accent6"/>
                          </a:solidFill>
                          <a:effectLst/>
                          <a:latin typeface="Helvetica" pitchFamily="2" charset="0"/>
                        </a:rPr>
                        <a:t> 60</a:t>
                      </a:r>
                      <a:endParaRPr lang="en-CN" b="1" dirty="0">
                        <a:solidFill>
                          <a:schemeClr val="accent6"/>
                        </a:solidFill>
                      </a:endParaRPr>
                    </a:p>
                  </a:txBody>
                  <a:tcPr/>
                </a:tc>
                <a:tc>
                  <a:txBody>
                    <a:bodyPr/>
                    <a:lstStyle/>
                    <a:p>
                      <a:pPr algn="ctr">
                        <a:spcBef>
                          <a:spcPts val="600"/>
                        </a:spcBef>
                        <a:spcAft>
                          <a:spcPts val="600"/>
                        </a:spcAft>
                      </a:pPr>
                      <a:r>
                        <a:rPr lang="en-US" b="1" i="1" dirty="0">
                          <a:solidFill>
                            <a:schemeClr val="accent6"/>
                          </a:solidFill>
                          <a:effectLst/>
                          <a:latin typeface="Helvetica" pitchFamily="2" charset="0"/>
                        </a:rPr>
                        <a:t>19</a:t>
                      </a:r>
                      <a:endParaRPr lang="en-CN" b="1" dirty="0">
                        <a:solidFill>
                          <a:schemeClr val="accent6"/>
                        </a:solidFill>
                      </a:endParaRPr>
                    </a:p>
                  </a:txBody>
                  <a:tcPr/>
                </a:tc>
                <a:extLst>
                  <a:ext uri="{0D108BD9-81ED-4DB2-BD59-A6C34878D82A}">
                    <a16:rowId xmlns:a16="http://schemas.microsoft.com/office/drawing/2014/main" val="1981183802"/>
                  </a:ext>
                </a:extLst>
              </a:tr>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digital</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b="1" dirty="0"/>
                        <a:t>…</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2"/>
                          </a:solidFill>
                          <a:effectLst/>
                          <a:latin typeface="Helvetica" pitchFamily="2" charset="0"/>
                        </a:rPr>
                        <a:t>1670</a:t>
                      </a:r>
                      <a:endParaRPr lang="en-CN" b="1" dirty="0">
                        <a:solidFill>
                          <a:schemeClr val="accent2"/>
                        </a:solidFill>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2"/>
                          </a:solidFill>
                          <a:effectLst/>
                          <a:latin typeface="Helvetica" pitchFamily="2" charset="0"/>
                        </a:rPr>
                        <a:t> 1683</a:t>
                      </a:r>
                      <a:endParaRPr lang="en-CN" b="1" dirty="0">
                        <a:solidFill>
                          <a:schemeClr val="accent2"/>
                        </a:solidFill>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85</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5</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4</a:t>
                      </a:r>
                      <a:endParaRPr lang="en-US" b="1" dirty="0">
                        <a:effectLst/>
                        <a:latin typeface="Helvetica" pitchFamily="2" charset="0"/>
                      </a:endParaRPr>
                    </a:p>
                  </a:txBody>
                  <a:tcPr/>
                </a:tc>
                <a:extLst>
                  <a:ext uri="{0D108BD9-81ED-4DB2-BD59-A6C34878D82A}">
                    <a16:rowId xmlns:a16="http://schemas.microsoft.com/office/drawing/2014/main" val="1281008749"/>
                  </a:ext>
                </a:extLst>
              </a:tr>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information</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b="1" dirty="0"/>
                        <a:t>…</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2"/>
                          </a:solidFill>
                          <a:effectLst/>
                          <a:latin typeface="Helvetica" pitchFamily="2" charset="0"/>
                        </a:rPr>
                        <a:t>3325</a:t>
                      </a:r>
                      <a:endParaRPr lang="en-US" b="1" dirty="0">
                        <a:solidFill>
                          <a:schemeClr val="accent2"/>
                        </a:solidFill>
                        <a:effectLst/>
                        <a:latin typeface="Helvetica" pitchFamily="2" charset="0"/>
                      </a:endParaRPr>
                    </a:p>
                  </a:txBody>
                  <a:tcPr/>
                </a:tc>
                <a:tc>
                  <a:txBody>
                    <a:bodyPr/>
                    <a:lstStyle/>
                    <a:p>
                      <a:pPr algn="ctr">
                        <a:spcBef>
                          <a:spcPts val="600"/>
                        </a:spcBef>
                        <a:spcAft>
                          <a:spcPts val="600"/>
                        </a:spcAft>
                      </a:pPr>
                      <a:r>
                        <a:rPr lang="en-US" b="1" i="1" dirty="0">
                          <a:solidFill>
                            <a:schemeClr val="accent2"/>
                          </a:solidFill>
                          <a:effectLst/>
                          <a:latin typeface="Helvetica" pitchFamily="2" charset="0"/>
                        </a:rPr>
                        <a:t> 398</a:t>
                      </a:r>
                      <a:r>
                        <a:rPr lang="en-US" altLang="zh-CN" b="1" i="1" dirty="0">
                          <a:solidFill>
                            <a:schemeClr val="accent2"/>
                          </a:solidFill>
                          <a:effectLst/>
                          <a:latin typeface="Helvetica" pitchFamily="2" charset="0"/>
                        </a:rPr>
                        <a:t>2</a:t>
                      </a:r>
                      <a:endParaRPr lang="en-CN" b="1" dirty="0">
                        <a:solidFill>
                          <a:schemeClr val="accent2"/>
                        </a:solidFill>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378</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5</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13</a:t>
                      </a:r>
                      <a:endParaRPr lang="en-CN" b="1" dirty="0"/>
                    </a:p>
                  </a:txBody>
                  <a:tcPr/>
                </a:tc>
                <a:extLst>
                  <a:ext uri="{0D108BD9-81ED-4DB2-BD59-A6C34878D82A}">
                    <a16:rowId xmlns:a16="http://schemas.microsoft.com/office/drawing/2014/main" val="3404466545"/>
                  </a:ext>
                </a:extLst>
              </a:tr>
            </a:tbl>
          </a:graphicData>
        </a:graphic>
      </p:graphicFrame>
      <p:sp>
        <p:nvSpPr>
          <p:cNvPr id="9" name="TextBox 8">
            <a:extLst>
              <a:ext uri="{FF2B5EF4-FFF2-40B4-BE49-F238E27FC236}">
                <a16:creationId xmlns:a16="http://schemas.microsoft.com/office/drawing/2014/main" id="{B0FC2B76-6099-4349-AB22-848835BA54AD}"/>
              </a:ext>
            </a:extLst>
          </p:cNvPr>
          <p:cNvSpPr txBox="1"/>
          <p:nvPr/>
        </p:nvSpPr>
        <p:spPr>
          <a:xfrm>
            <a:off x="904478" y="6293500"/>
            <a:ext cx="7236619" cy="400110"/>
          </a:xfrm>
          <a:prstGeom prst="rect">
            <a:avLst/>
          </a:prstGeom>
          <a:noFill/>
        </p:spPr>
        <p:txBody>
          <a:bodyPr wrap="square">
            <a:spAutoFit/>
          </a:bodyPr>
          <a:lstStyle/>
          <a:p>
            <a:r>
              <a:rPr lang="en-US" sz="2000" i="1" dirty="0">
                <a:effectLst/>
              </a:rPr>
              <a:t>Co-occurrence vectors for four words in the Wikipedia corpus</a:t>
            </a:r>
            <a:endParaRPr lang="en-US" sz="2000" dirty="0">
              <a:effectLst/>
            </a:endParaRPr>
          </a:p>
        </p:txBody>
      </p:sp>
      <p:pic>
        <p:nvPicPr>
          <p:cNvPr id="10" name="Content Placeholder 4">
            <a:extLst>
              <a:ext uri="{FF2B5EF4-FFF2-40B4-BE49-F238E27FC236}">
                <a16:creationId xmlns:a16="http://schemas.microsoft.com/office/drawing/2014/main" id="{28C6ECF4-30C5-DF41-AAD1-60B8E999E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013" y="4353485"/>
            <a:ext cx="3030802" cy="2139390"/>
          </a:xfrm>
          <a:prstGeom prst="rect">
            <a:avLst/>
          </a:prstGeom>
        </p:spPr>
      </p:pic>
    </p:spTree>
    <p:extLst>
      <p:ext uri="{BB962C8B-B14F-4D97-AF65-F5344CB8AC3E}">
        <p14:creationId xmlns:p14="http://schemas.microsoft.com/office/powerpoint/2010/main" val="177143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44BA-5309-2748-87E3-29F176BF8172}"/>
              </a:ext>
            </a:extLst>
          </p:cNvPr>
          <p:cNvSpPr>
            <a:spLocks noGrp="1"/>
          </p:cNvSpPr>
          <p:nvPr>
            <p:ph type="title"/>
          </p:nvPr>
        </p:nvSpPr>
        <p:spPr/>
        <p:txBody>
          <a:bodyPr/>
          <a:lstStyle/>
          <a:p>
            <a:r>
              <a:rPr lang="en-US" altLang="zh-CN" dirty="0"/>
              <a:t>Measuring</a:t>
            </a:r>
            <a:r>
              <a:rPr lang="zh-CN" altLang="en-US" dirty="0"/>
              <a:t> </a:t>
            </a:r>
            <a:r>
              <a:rPr lang="en-US" altLang="zh-CN" dirty="0"/>
              <a:t>similarity</a:t>
            </a:r>
            <a:r>
              <a:rPr lang="zh-CN" altLang="en-US" dirty="0"/>
              <a:t> </a:t>
            </a:r>
            <a:r>
              <a:rPr lang="en-US" altLang="zh-CN" dirty="0"/>
              <a:t>-</a:t>
            </a:r>
            <a:r>
              <a:rPr lang="zh-CN" altLang="en-US" dirty="0"/>
              <a:t> </a:t>
            </a:r>
            <a:r>
              <a:rPr lang="en-US" altLang="zh-CN" dirty="0"/>
              <a:t>Dot product</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9CD8CF-8BB1-2343-8EDC-909BE1855D66}"/>
                  </a:ext>
                </a:extLst>
              </p:cNvPr>
              <p:cNvSpPr>
                <a:spLocks noGrp="1"/>
              </p:cNvSpPr>
              <p:nvPr>
                <p:ph idx="1"/>
              </p:nvPr>
            </p:nvSpPr>
            <p:spPr>
              <a:xfrm>
                <a:off x="517525" y="1108433"/>
                <a:ext cx="8683625" cy="5508233"/>
              </a:xfrm>
            </p:spPr>
            <p:txBody>
              <a:bodyPr/>
              <a:lstStyle/>
              <a:p>
                <a:pPr>
                  <a:spcAft>
                    <a:spcPts val="1200"/>
                  </a:spcAft>
                </a:pPr>
                <a:r>
                  <a:rPr lang="en-US" altLang="zh-CN" dirty="0"/>
                  <a:t>Dot product between two vectors is a scalar</a:t>
                </a:r>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1" i="0" smtClean="0">
                          <a:latin typeface="Cambria Math" panose="02040503050406030204" pitchFamily="18" charset="0"/>
                        </a:rPr>
                        <m:t>𝐯</m:t>
                      </m:r>
                      <m:r>
                        <a:rPr lang="en-US" altLang="zh-CN" b="0" i="1" smtClean="0">
                          <a:latin typeface="Cambria Math" panose="02040503050406030204" pitchFamily="18" charset="0"/>
                        </a:rPr>
                        <m:t>,</m:t>
                      </m:r>
                      <m:r>
                        <a:rPr lang="en-US" altLang="zh-CN" b="1" i="0" smtClean="0">
                          <a:latin typeface="Cambria Math" panose="02040503050406030204" pitchFamily="18" charset="0"/>
                        </a:rPr>
                        <m:t>𝐰</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𝐯</m:t>
                          </m:r>
                        </m:e>
                        <m:sup>
                          <m:r>
                            <m:rPr>
                              <m:sty m:val="p"/>
                            </m:rPr>
                            <a:rPr lang="en-US" altLang="zh-CN" b="0" i="0" smtClean="0">
                              <a:latin typeface="Cambria Math" panose="02040503050406030204" pitchFamily="18" charset="0"/>
                            </a:rPr>
                            <m:t>T</m:t>
                          </m:r>
                        </m:sup>
                      </m:sSup>
                      <m:r>
                        <a:rPr lang="en-US" altLang="zh-CN" b="1" i="0" smtClean="0">
                          <a:latin typeface="Cambria Math" panose="02040503050406030204" pitchFamily="18" charset="0"/>
                        </a:rPr>
                        <m:t>𝐰</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𝑑</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oMath>
                  </m:oMathPara>
                </a14:m>
                <a:endParaRPr lang="en-US" altLang="zh-CN" dirty="0"/>
              </a:p>
              <a:p>
                <a:pPr lvl="1">
                  <a:spcAft>
                    <a:spcPts val="1200"/>
                  </a:spcAft>
                </a:pPr>
                <a:r>
                  <a:rPr lang="en-US" altLang="zh-CN" dirty="0"/>
                  <a:t>tends to be high when the two vectors have large values in the same dimensions</a:t>
                </a:r>
              </a:p>
              <a:p>
                <a:pPr lvl="1">
                  <a:spcAft>
                    <a:spcPts val="1200"/>
                  </a:spcAft>
                </a:pPr>
                <a:r>
                  <a:rPr lang="en-US" altLang="zh-CN" dirty="0"/>
                  <a:t>dot product favors long vectors: dot product is higher if a vector is longer</a:t>
                </a:r>
              </a:p>
              <a:p>
                <a:pPr lvl="1">
                  <a:spcAft>
                    <a:spcPts val="1200"/>
                  </a:spcAft>
                </a:pPr>
                <a:r>
                  <a:rPr lang="en-US" altLang="zh-CN" dirty="0"/>
                  <a:t>Normalize</a:t>
                </a:r>
                <a:r>
                  <a:rPr lang="zh-CN" altLang="en-US" dirty="0"/>
                  <a:t> </a:t>
                </a:r>
                <a:r>
                  <a:rPr lang="en-US" altLang="zh-CN" dirty="0"/>
                  <a:t>dot</a:t>
                </a:r>
                <a:r>
                  <a:rPr lang="zh-CN" altLang="en-US" dirty="0"/>
                  <a:t> </a:t>
                </a:r>
                <a:r>
                  <a:rPr lang="en-US" altLang="zh-CN" dirty="0"/>
                  <a:t>product:</a:t>
                </a:r>
                <a:r>
                  <a:rPr lang="zh-CN" altLang="en-US" dirty="0"/>
                  <a:t> </a:t>
                </a:r>
                <a14:m>
                  <m:oMath xmlns:m="http://schemas.openxmlformats.org/officeDocument/2006/math">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𝐯</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nary>
                          <m:naryPr>
                            <m:chr m:val="∑"/>
                            <m:ctrlPr>
                              <a:rPr lang="en-US" altLang="zh-CN" sz="2400" i="1">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e>
                        </m:nary>
                      </m:e>
                    </m:rad>
                  </m:oMath>
                </a14:m>
                <a:endParaRPr lang="en-US" altLang="zh-CN" dirty="0"/>
              </a:p>
              <a:p>
                <a:pPr marL="0" indent="0">
                  <a:spcAft>
                    <a:spcPts val="1200"/>
                  </a:spcAft>
                  <a:buNone/>
                </a:pPr>
                <a:endParaRPr lang="en-US" altLang="zh-CN" dirty="0"/>
              </a:p>
              <a:p>
                <a:pPr>
                  <a:spcAft>
                    <a:spcPts val="1200"/>
                  </a:spcAft>
                </a:pPr>
                <a:endParaRPr lang="en-US" altLang="zh-CN" dirty="0"/>
              </a:p>
            </p:txBody>
          </p:sp>
        </mc:Choice>
        <mc:Fallback xmlns="">
          <p:sp>
            <p:nvSpPr>
              <p:cNvPr id="3" name="Content Placeholder 2">
                <a:extLst>
                  <a:ext uri="{FF2B5EF4-FFF2-40B4-BE49-F238E27FC236}">
                    <a16:creationId xmlns:a16="http://schemas.microsoft.com/office/drawing/2014/main" id="{749CD8CF-8BB1-2343-8EDC-909BE1855D66}"/>
                  </a:ext>
                </a:extLst>
              </p:cNvPr>
              <p:cNvSpPr>
                <a:spLocks noGrp="1" noRot="1" noChangeAspect="1" noMove="1" noResize="1" noEditPoints="1" noAdjustHandles="1" noChangeArrowheads="1" noChangeShapeType="1" noTextEdit="1"/>
              </p:cNvSpPr>
              <p:nvPr>
                <p:ph idx="1"/>
              </p:nvPr>
            </p:nvSpPr>
            <p:spPr>
              <a:xfrm>
                <a:off x="517525" y="1108433"/>
                <a:ext cx="8683625" cy="5508233"/>
              </a:xfrm>
              <a:blipFill>
                <a:blip r:embed="rId3"/>
                <a:stretch>
                  <a:fillRect l="-1168" t="-13594" r="-102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10B8D35F-4F71-3843-888F-ECF0DDBE9E4A}"/>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Tree>
    <p:extLst>
      <p:ext uri="{BB962C8B-B14F-4D97-AF65-F5344CB8AC3E}">
        <p14:creationId xmlns:p14="http://schemas.microsoft.com/office/powerpoint/2010/main" val="1516899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D3C1D-4D81-4839-9D20-85994B702544}"/>
              </a:ext>
            </a:extLst>
          </p:cNvPr>
          <p:cNvSpPr>
            <a:spLocks noGrp="1"/>
          </p:cNvSpPr>
          <p:nvPr>
            <p:ph type="title"/>
          </p:nvPr>
        </p:nvSpPr>
        <p:spPr/>
        <p:txBody>
          <a:bodyPr/>
          <a:lstStyle/>
          <a:p>
            <a:r>
              <a:rPr lang="en-US" altLang="zh-CN" dirty="0"/>
              <a:t>Measuring</a:t>
            </a:r>
            <a:r>
              <a:rPr lang="zh-CN" altLang="en-US" dirty="0"/>
              <a:t> </a:t>
            </a:r>
            <a:r>
              <a:rPr lang="en-US" altLang="zh-CN" dirty="0"/>
              <a:t>similarity</a:t>
            </a:r>
            <a:r>
              <a:rPr lang="zh-CN" altLang="en-US" dirty="0"/>
              <a:t> </a:t>
            </a:r>
            <a:r>
              <a:rPr lang="en-US" altLang="zh-CN" dirty="0"/>
              <a:t>-</a:t>
            </a:r>
            <a:r>
              <a:rPr lang="zh-CN" altLang="en-US" dirty="0"/>
              <a:t> </a:t>
            </a:r>
            <a:r>
              <a:rPr lang="en-US" altLang="zh-CN" dirty="0"/>
              <a:t>Cosine similarity</a:t>
            </a:r>
            <a:endParaRPr lang="zh-CN" altLang="en-US" dirty="0"/>
          </a:p>
        </p:txBody>
      </p:sp>
      <p:sp>
        <p:nvSpPr>
          <p:cNvPr id="3" name="灯片编号占位符 2">
            <a:extLst>
              <a:ext uri="{FF2B5EF4-FFF2-40B4-BE49-F238E27FC236}">
                <a16:creationId xmlns:a16="http://schemas.microsoft.com/office/drawing/2014/main" id="{D746E7CA-760E-43D9-8E57-62499E5175A7}"/>
              </a:ext>
            </a:extLst>
          </p:cNvPr>
          <p:cNvSpPr>
            <a:spLocks noGrp="1"/>
          </p:cNvSpPr>
          <p:nvPr>
            <p:ph type="sldNum" sz="quarter" idx="12"/>
          </p:nvPr>
        </p:nvSpPr>
        <p:spPr/>
        <p:txBody>
          <a:bodyPr/>
          <a:lstStyle/>
          <a:p>
            <a:fld id="{B0345295-E261-4EC5-88DB-2E3C71302580}" type="slidenum">
              <a:rPr lang="zh-CN" altLang="en-US" smtClean="0"/>
              <a:t>26</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C9EA71C-749B-46DC-95F1-F85439467677}"/>
                  </a:ext>
                </a:extLst>
              </p:cNvPr>
              <p:cNvSpPr>
                <a:spLocks noGrp="1"/>
              </p:cNvSpPr>
              <p:nvPr>
                <p:ph idx="1"/>
              </p:nvPr>
            </p:nvSpPr>
            <p:spPr>
              <a:xfrm>
                <a:off x="530222" y="1093723"/>
                <a:ext cx="10742616" cy="5522944"/>
              </a:xfrm>
            </p:spPr>
            <p:txBody>
              <a:bodyPr lIns="90000">
                <a:noAutofit/>
              </a:bodyPr>
              <a:lstStyle/>
              <a:p>
                <a:pPr>
                  <a:lnSpc>
                    <a:spcPct val="100000"/>
                  </a:lnSpc>
                  <a:spcBef>
                    <a:spcPts val="0"/>
                  </a:spcBef>
                  <a:spcAft>
                    <a:spcPts val="600"/>
                  </a:spcAft>
                </a:pPr>
                <a:r>
                  <a:rPr lang="en-US" altLang="zh-CN" dirty="0"/>
                  <a:t>To get ride of the “</a:t>
                </a:r>
                <a:r>
                  <a:rPr lang="en-US" altLang="zh-CN" dirty="0">
                    <a:solidFill>
                      <a:srgbClr val="0068B7"/>
                    </a:solidFill>
                  </a:rPr>
                  <a:t>length</a:t>
                </a:r>
                <a:r>
                  <a:rPr lang="en-US" altLang="zh-CN" dirty="0"/>
                  <a:t>” of two vectors,</a:t>
                </a:r>
                <a:r>
                  <a:rPr lang="zh-CN" altLang="en-US" dirty="0"/>
                  <a:t> </a:t>
                </a:r>
                <a:r>
                  <a:rPr lang="en-US" altLang="zh-CN" dirty="0"/>
                  <a:t>define cosine similarity</a:t>
                </a:r>
              </a:p>
              <a:p>
                <a:pPr marL="0" indent="0">
                  <a:lnSpc>
                    <a:spcPct val="100000"/>
                  </a:lnSpc>
                  <a:spcBef>
                    <a:spcPts val="0"/>
                  </a:spcBef>
                  <a:spcAft>
                    <a:spcPts val="600"/>
                  </a:spcAft>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𝐯</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𝐰</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1" i="0" smtClean="0">
                                  <a:latin typeface="Cambria Math" panose="02040503050406030204" pitchFamily="18" charset="0"/>
                                </a:rPr>
                                <m:t>𝐯</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𝐰</m:t>
                              </m:r>
                            </m:num>
                            <m:den>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𝐯</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m:t>
                              </m:r>
                              <m:r>
                                <m:rPr>
                                  <m:lit/>
                                </m:rP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𝐰</m:t>
                              </m:r>
                              <m:r>
                                <m:rPr>
                                  <m:lit/>
                                </m:rPr>
                                <a:rPr lang="en-US" altLang="zh-CN" sz="2400" b="0" i="1" smtClean="0">
                                  <a:latin typeface="Cambria Math" panose="02040503050406030204" pitchFamily="18" charset="0"/>
                                </a:rPr>
                                <m:t>||</m:t>
                              </m:r>
                            </m:den>
                          </m:f>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𝑑</m:t>
                              </m:r>
                            </m:sup>
                            <m:e>
                              <m:sSub>
                                <m:sSubPr>
                                  <m:ctrlPr>
                                    <a:rPr lang="en-US" altLang="zh-CN" sz="2400" b="0" i="1" smtClean="0">
                                      <a:latin typeface="Cambria Math" panose="02040503050406030204" pitchFamily="18" charset="0"/>
                                    </a:rPr>
                                  </m:ctrlPr>
                                </m:sSubPr>
                                <m:e>
                                  <m:r>
                                    <m:rPr>
                                      <m:sty m:val="p"/>
                                    </m:rPr>
                                    <a:rPr lang="en-US" altLang="zh-CN" sz="2400" i="1" smtClean="0">
                                      <a:latin typeface="Cambria Math" panose="02040503050406030204" pitchFamily="18" charset="0"/>
                                    </a:rPr>
                                    <m:t>v</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w</m:t>
                                  </m:r>
                                </m:e>
                                <m:sub>
                                  <m:r>
                                    <a:rPr lang="en-US" altLang="zh-CN" sz="2400" b="0" i="1" smtClean="0">
                                      <a:latin typeface="Cambria Math" panose="02040503050406030204" pitchFamily="18" charset="0"/>
                                    </a:rPr>
                                    <m:t>𝑖</m:t>
                                  </m:r>
                                </m:sub>
                              </m:sSub>
                            </m:e>
                          </m:nary>
                        </m:num>
                        <m:den>
                          <m:rad>
                            <m:radPr>
                              <m:degHide m:val="on"/>
                              <m:ctrlPr>
                                <a:rPr lang="en-US" altLang="zh-CN" sz="2400" i="1">
                                  <a:latin typeface="Cambria Math" panose="02040503050406030204" pitchFamily="18" charset="0"/>
                                </a:rPr>
                              </m:ctrlPr>
                            </m:radPr>
                            <m:deg/>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𝑑</m:t>
                                  </m:r>
                                </m:sup>
                                <m:e>
                                  <m:sSubSup>
                                    <m:sSubSupPr>
                                      <m:ctrlPr>
                                        <a:rPr lang="en-US" altLang="zh-CN" sz="2400" i="1">
                                          <a:latin typeface="Cambria Math" panose="02040503050406030204" pitchFamily="18" charset="0"/>
                                        </a:rPr>
                                      </m:ctrlPr>
                                    </m:sSubSupPr>
                                    <m:e>
                                      <m:r>
                                        <m:rPr>
                                          <m:sty m:val="p"/>
                                        </m:rPr>
                                        <a:rPr lang="en-US" altLang="zh-CN" sz="2400" b="0" i="0" smtClean="0">
                                          <a:latin typeface="Cambria Math" panose="02040503050406030204" pitchFamily="18" charset="0"/>
                                        </a:rPr>
                                        <m:t>v</m:t>
                                      </m:r>
                                    </m:e>
                                    <m:sub>
                                      <m:r>
                                        <m:rPr>
                                          <m:sty m:val="p"/>
                                        </m:rPr>
                                        <a:rPr lang="en-US" altLang="zh-CN" sz="2400" i="0">
                                          <a:latin typeface="Cambria Math" panose="02040503050406030204" pitchFamily="18" charset="0"/>
                                        </a:rPr>
                                        <m:t>i</m:t>
                                      </m:r>
                                    </m:sub>
                                    <m:sup>
                                      <m:r>
                                        <a:rPr lang="en-US" altLang="zh-CN" sz="2400" i="0">
                                          <a:latin typeface="Cambria Math" panose="02040503050406030204" pitchFamily="18" charset="0"/>
                                        </a:rPr>
                                        <m:t>2</m:t>
                                      </m:r>
                                    </m:sup>
                                  </m:sSubSup>
                                </m:e>
                              </m:nary>
                            </m:e>
                          </m:rad>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𝑑</m:t>
                                  </m:r>
                                </m:sup>
                                <m:e>
                                  <m:sSubSup>
                                    <m:sSubSupPr>
                                      <m:ctrlPr>
                                        <a:rPr lang="en-US" altLang="zh-CN" sz="2400" i="1">
                                          <a:latin typeface="Cambria Math" panose="02040503050406030204" pitchFamily="18" charset="0"/>
                                        </a:rPr>
                                      </m:ctrlPr>
                                    </m:sSubSupPr>
                                    <m:e>
                                      <m:r>
                                        <m:rPr>
                                          <m:sty m:val="p"/>
                                        </m:rPr>
                                        <a:rPr lang="en-US" altLang="zh-CN" sz="2400" b="0" i="0" smtClean="0">
                                          <a:latin typeface="Cambria Math" panose="02040503050406030204" pitchFamily="18" charset="0"/>
                                        </a:rPr>
                                        <m:t>w</m:t>
                                      </m:r>
                                    </m:e>
                                    <m:sub>
                                      <m:r>
                                        <m:rPr>
                                          <m:sty m:val="p"/>
                                        </m:rPr>
                                        <a:rPr lang="en-US" altLang="zh-CN" sz="2400" i="0">
                                          <a:latin typeface="Cambria Math" panose="02040503050406030204" pitchFamily="18" charset="0"/>
                                        </a:rPr>
                                        <m:t>i</m:t>
                                      </m:r>
                                    </m:sub>
                                    <m:sup>
                                      <m:r>
                                        <a:rPr lang="en-US" altLang="zh-CN" sz="2400" i="0">
                                          <a:latin typeface="Cambria Math" panose="02040503050406030204" pitchFamily="18" charset="0"/>
                                        </a:rPr>
                                        <m:t>2</m:t>
                                      </m:r>
                                    </m:sup>
                                  </m:sSubSup>
                                </m:e>
                              </m:nary>
                            </m:e>
                          </m:rad>
                        </m:den>
                      </m:f>
                    </m:oMath>
                  </m:oMathPara>
                </a14:m>
                <a:endParaRPr lang="en-US" altLang="zh-CN" sz="2400" dirty="0"/>
              </a:p>
              <a:p>
                <a:pPr>
                  <a:spcBef>
                    <a:spcPts val="0"/>
                  </a:spcBef>
                  <a:spcAft>
                    <a:spcPts val="600"/>
                  </a:spcAft>
                </a:pPr>
                <a:r>
                  <a:rPr lang="en-US" altLang="zh-CN" b="1" i="0" dirty="0"/>
                  <a:t>Properties</a:t>
                </a:r>
                <a:r>
                  <a:rPr lang="zh-CN" altLang="en-US" b="1" i="0" dirty="0"/>
                  <a:t> </a:t>
                </a:r>
                <a:r>
                  <a:rPr lang="en-US" altLang="zh-CN" b="1" i="0" dirty="0"/>
                  <a:t>of</a:t>
                </a:r>
                <a:r>
                  <a:rPr lang="zh-CN" altLang="en-US" b="1" i="0" dirty="0"/>
                  <a:t> </a:t>
                </a:r>
                <a:r>
                  <a:rPr lang="en-US" altLang="zh-CN" b="1" i="0" dirty="0"/>
                  <a:t>cosine</a:t>
                </a:r>
                <a:r>
                  <a:rPr lang="zh-CN" altLang="en-US" b="1" i="0" dirty="0"/>
                  <a:t> </a:t>
                </a:r>
                <a:r>
                  <a:rPr lang="en-US" altLang="zh-CN" b="1" i="0" dirty="0"/>
                  <a:t>similarity:</a:t>
                </a:r>
              </a:p>
              <a:p>
                <a:pPr marL="971550" lvl="1" indent="-514350">
                  <a:spcBef>
                    <a:spcPts val="600"/>
                  </a:spcBef>
                  <a:spcAft>
                    <a:spcPts val="600"/>
                  </a:spcAft>
                  <a:buFont typeface="+mj-lt"/>
                  <a:buAutoNum type="arabicPeriod"/>
                </a:pPr>
                <a14:m>
                  <m:oMath xmlns:m="http://schemas.openxmlformats.org/officeDocument/2006/math">
                    <m:r>
                      <a:rPr lang="en-US" altLang="zh-CN" b="1" i="0" smtClean="0">
                        <a:latin typeface="Cambria Math" panose="02040503050406030204" pitchFamily="18" charset="0"/>
                      </a:rPr>
                      <m:t>𝐯</m:t>
                    </m:r>
                    <m:r>
                      <a:rPr lang="en-US" altLang="zh-CN" b="0" i="1" smtClean="0">
                        <a:latin typeface="Cambria Math" panose="02040503050406030204" pitchFamily="18" charset="0"/>
                      </a:rPr>
                      <m:t>⋅</m:t>
                    </m:r>
                    <m:r>
                      <a:rPr lang="en-US" altLang="zh-CN" b="1" i="0" smtClean="0">
                        <a:latin typeface="Cambria Math" panose="02040503050406030204" pitchFamily="18" charset="0"/>
                      </a:rPr>
                      <m:t>𝐰</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1">
                        <a:latin typeface="Cambria Math" panose="02040503050406030204" pitchFamily="18" charset="0"/>
                      </a:rPr>
                      <m:t>𝐯</m:t>
                    </m:r>
                    <m:r>
                      <m:rPr>
                        <m:lit/>
                      </m:rPr>
                      <a:rPr lang="en-US" altLang="zh-CN" i="1">
                        <a:latin typeface="Cambria Math" panose="02040503050406030204" pitchFamily="18" charset="0"/>
                      </a:rPr>
                      <m:t>||</m:t>
                    </m:r>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b="1">
                        <a:latin typeface="Cambria Math" panose="02040503050406030204" pitchFamily="18" charset="0"/>
                      </a:rPr>
                      <m:t>𝐰</m:t>
                    </m:r>
                    <m:r>
                      <m:rPr>
                        <m:lit/>
                      </m:rPr>
                      <a:rPr lang="en-US" altLang="zh-CN" i="1">
                        <a:latin typeface="Cambria Math" panose="02040503050406030204" pitchFamily="18" charset="0"/>
                      </a:rPr>
                      <m:t>||</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oMath>
                </a14:m>
                <a:endParaRPr lang="en-US" altLang="zh-CN" dirty="0"/>
              </a:p>
              <a:p>
                <a:pPr marL="971550" lvl="1" indent="-514350">
                  <a:spcBef>
                    <a:spcPts val="600"/>
                  </a:spcBef>
                  <a:spcAft>
                    <a:spcPts val="600"/>
                  </a:spcAft>
                  <a:buFont typeface="+mj-lt"/>
                  <a:buAutoNum type="arabicPeriod"/>
                </a:pPr>
                <a:r>
                  <a:rPr lang="en-US" altLang="zh-CN" dirty="0"/>
                  <a:t>What if </a:t>
                </a:r>
                <a14:m>
                  <m:oMath xmlns:m="http://schemas.openxmlformats.org/officeDocument/2006/math">
                    <m:r>
                      <a:rPr lang="en-US" altLang="zh-CN" b="1" i="0" smtClean="0">
                        <a:latin typeface="Cambria Math" panose="02040503050406030204" pitchFamily="18" charset="0"/>
                      </a:rPr>
                      <m:t>𝐯</m:t>
                    </m:r>
                    <m:r>
                      <a:rPr lang="en-US" altLang="zh-CN" b="0" i="1" smtClean="0">
                        <a:latin typeface="Cambria Math" panose="02040503050406030204" pitchFamily="18" charset="0"/>
                      </a:rPr>
                      <m:t>=</m:t>
                    </m:r>
                    <m:r>
                      <a:rPr lang="en-US" altLang="zh-CN" b="1" i="0" smtClean="0">
                        <a:latin typeface="Cambria Math" panose="02040503050406030204" pitchFamily="18" charset="0"/>
                      </a:rPr>
                      <m:t>𝟎</m:t>
                    </m:r>
                  </m:oMath>
                </a14:m>
                <a:r>
                  <a:rPr lang="en-US" altLang="zh-CN" dirty="0"/>
                  <a:t> or </a:t>
                </a:r>
                <a14:m>
                  <m:oMath xmlns:m="http://schemas.openxmlformats.org/officeDocument/2006/math">
                    <m:r>
                      <a:rPr lang="en-US" altLang="zh-CN" b="1" i="0" smtClean="0">
                        <a:latin typeface="Cambria Math" panose="02040503050406030204" pitchFamily="18" charset="0"/>
                      </a:rPr>
                      <m:t>𝐰</m:t>
                    </m:r>
                    <m:r>
                      <a:rPr lang="en-US" altLang="zh-CN" b="0"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p>
              <a:p>
                <a:pPr marL="971550" lvl="1" indent="-514350">
                  <a:spcBef>
                    <a:spcPts val="600"/>
                  </a:spcBef>
                  <a:spcAft>
                    <a:spcPts val="600"/>
                  </a:spcAft>
                  <a:buFont typeface="+mj-lt"/>
                  <a:buAutoNum type="arabicPeriod"/>
                </a:pPr>
                <a:r>
                  <a:rPr lang="en-US" altLang="zh-CN" dirty="0"/>
                  <a:t>Cosine distance?</a:t>
                </a:r>
                <a:r>
                  <a:rPr lang="zh-CN" altLang="en-US" dirty="0"/>
                  <a:t> </a:t>
                </a:r>
                <a14:m>
                  <m:oMath xmlns:m="http://schemas.openxmlformats.org/officeDocument/2006/math">
                    <m:r>
                      <m:rPr>
                        <m:sty m:val="p"/>
                      </m:rPr>
                      <a:rPr lang="en-US" altLang="zh-CN" b="0" i="0" smtClean="0">
                        <a:latin typeface="Cambria Math" panose="02040503050406030204" pitchFamily="18" charset="0"/>
                      </a:rPr>
                      <m:t>dist</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𝐯</m:t>
                        </m:r>
                        <m:r>
                          <a:rPr lang="en-US" altLang="zh-CN" b="0" i="0" smtClean="0">
                            <a:latin typeface="Cambria Math" panose="02040503050406030204" pitchFamily="18" charset="0"/>
                          </a:rPr>
                          <m:t>,</m:t>
                        </m:r>
                        <m:r>
                          <a:rPr lang="en-US" altLang="zh-CN" b="1" i="0" smtClean="0">
                            <a:latin typeface="Cambria Math" panose="02040503050406030204" pitchFamily="18" charset="0"/>
                          </a:rPr>
                          <m:t>𝐰</m:t>
                        </m:r>
                      </m:e>
                    </m:d>
                    <m:r>
                      <a:rPr lang="en-US" altLang="zh-CN" b="0" i="0" smtClean="0">
                        <a:latin typeface="Cambria Math" panose="02040503050406030204" pitchFamily="18" charset="0"/>
                      </a:rPr>
                      <m:t>=</m:t>
                    </m:r>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𝐯</m:t>
                            </m:r>
                            <m:r>
                              <a:rPr lang="en-US" altLang="zh-CN" b="0" i="1" smtClean="0">
                                <a:latin typeface="Cambria Math" panose="02040503050406030204" pitchFamily="18" charset="0"/>
                              </a:rPr>
                              <m:t>,</m:t>
                            </m:r>
                            <m:r>
                              <a:rPr lang="en-US" altLang="zh-CN" b="1" i="0" smtClean="0">
                                <a:latin typeface="Cambria Math" panose="02040503050406030204" pitchFamily="18" charset="0"/>
                              </a:rPr>
                              <m:t>𝐰</m:t>
                            </m:r>
                          </m:e>
                        </m:d>
                      </m:e>
                    </m:func>
                  </m:oMath>
                </a14:m>
                <a:endParaRPr lang="en-US" altLang="zh-CN" dirty="0"/>
              </a:p>
              <a:p>
                <a:pPr marL="971550" lvl="1" indent="-514350">
                  <a:spcBef>
                    <a:spcPts val="600"/>
                  </a:spcBef>
                  <a:spcAft>
                    <a:spcPts val="600"/>
                  </a:spcAft>
                  <a:buFont typeface="+mj-lt"/>
                  <a:buAutoNum type="arabicPeriod"/>
                </a:pP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𝒗</m:t>
                            </m:r>
                            <m:r>
                              <a:rPr lang="en-US" altLang="zh-CN" b="0" i="1" smtClean="0">
                                <a:latin typeface="Cambria Math" panose="02040503050406030204" pitchFamily="18" charset="0"/>
                              </a:rPr>
                              <m:t>,</m:t>
                            </m:r>
                            <m:r>
                              <a:rPr lang="en-US" altLang="zh-CN" b="1" i="1" smtClean="0">
                                <a:latin typeface="Cambria Math" panose="02040503050406030204" pitchFamily="18" charset="0"/>
                              </a:rPr>
                              <m:t>𝒘</m:t>
                            </m:r>
                          </m:e>
                        </m:d>
                      </m:e>
                    </m:func>
                    <m:r>
                      <a:rPr lang="en-US" altLang="zh-CN" b="0" i="1" smtClean="0">
                        <a:latin typeface="Cambria Math" panose="02040503050406030204" pitchFamily="18" charset="0"/>
                      </a:rPr>
                      <m:t>=−1</m:t>
                    </m:r>
                  </m:oMath>
                </a14:m>
                <a:r>
                  <a:rPr lang="en-US" altLang="zh-CN" dirty="0"/>
                  <a:t>? </a:t>
                </a:r>
              </a:p>
              <a:p>
                <a:pPr marL="971550" lvl="1" indent="-514350">
                  <a:spcBef>
                    <a:spcPts val="600"/>
                  </a:spcBef>
                  <a:spcAft>
                    <a:spcPts val="600"/>
                  </a:spcAft>
                  <a:buFont typeface="+mj-lt"/>
                  <a:buAutoNum type="arabicPeriod"/>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a:latin typeface="Cambria Math" panose="02040503050406030204" pitchFamily="18" charset="0"/>
                              </a:rPr>
                              <m:t>𝒘</m:t>
                            </m:r>
                          </m:e>
                        </m:d>
                      </m:e>
                    </m:func>
                    <m:r>
                      <a:rPr lang="en-US" altLang="zh-CN" i="1">
                        <a:latin typeface="Cambria Math" panose="02040503050406030204" pitchFamily="18" charset="0"/>
                      </a:rPr>
                      <m:t>=</m:t>
                    </m:r>
                    <m:r>
                      <a:rPr lang="en-US" altLang="zh-CN" b="0" i="1" smtClean="0">
                        <a:latin typeface="Cambria Math" panose="02040503050406030204" pitchFamily="18" charset="0"/>
                      </a:rPr>
                      <m:t>1</m:t>
                    </m:r>
                  </m:oMath>
                </a14:m>
                <a:r>
                  <a:rPr lang="en-US" altLang="zh-CN" dirty="0"/>
                  <a:t>?</a:t>
                </a:r>
              </a:p>
              <a:p>
                <a:pPr marL="971550" lvl="1" indent="-514350">
                  <a:spcBef>
                    <a:spcPts val="600"/>
                  </a:spcBef>
                  <a:spcAft>
                    <a:spcPts val="600"/>
                  </a:spcAft>
                  <a:buFont typeface="+mj-lt"/>
                  <a:buAutoNum type="arabicPeriod"/>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a:latin typeface="Cambria Math" panose="02040503050406030204" pitchFamily="18" charset="0"/>
                              </a:rPr>
                              <m:t>𝒘</m:t>
                            </m:r>
                          </m:e>
                        </m:d>
                      </m:e>
                    </m:func>
                    <m:r>
                      <a:rPr lang="en-US" altLang="zh-CN" i="1">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p>
              <a:p>
                <a:pPr>
                  <a:lnSpc>
                    <a:spcPct val="100000"/>
                  </a:lnSpc>
                  <a:spcBef>
                    <a:spcPts val="0"/>
                  </a:spcBef>
                  <a:spcAft>
                    <a:spcPts val="600"/>
                  </a:spcAft>
                </a:pPr>
                <a:endParaRPr lang="zh-CN" altLang="en-US" sz="2400" dirty="0"/>
              </a:p>
            </p:txBody>
          </p:sp>
        </mc:Choice>
        <mc:Fallback xmlns="">
          <p:sp>
            <p:nvSpPr>
              <p:cNvPr id="4" name="内容占位符 3">
                <a:extLst>
                  <a:ext uri="{FF2B5EF4-FFF2-40B4-BE49-F238E27FC236}">
                    <a16:creationId xmlns:a16="http://schemas.microsoft.com/office/drawing/2014/main" id="{7C9EA71C-749B-46DC-95F1-F85439467677}"/>
                  </a:ext>
                </a:extLst>
              </p:cNvPr>
              <p:cNvSpPr>
                <a:spLocks noGrp="1" noRot="1" noChangeAspect="1" noMove="1" noResize="1" noEditPoints="1" noAdjustHandles="1" noChangeArrowheads="1" noChangeShapeType="1" noTextEdit="1"/>
              </p:cNvSpPr>
              <p:nvPr>
                <p:ph idx="1"/>
              </p:nvPr>
            </p:nvSpPr>
            <p:spPr>
              <a:xfrm>
                <a:off x="530222" y="1093723"/>
                <a:ext cx="10742616" cy="5522944"/>
              </a:xfrm>
              <a:blipFill>
                <a:blip r:embed="rId3"/>
                <a:stretch>
                  <a:fillRect l="-945" t="-917" r="-118" b="-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299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B73C7-20D1-4BFA-8488-3D7FFDD0C013}"/>
              </a:ext>
            </a:extLst>
          </p:cNvPr>
          <p:cNvSpPr>
            <a:spLocks noGrp="1"/>
          </p:cNvSpPr>
          <p:nvPr>
            <p:ph type="title"/>
          </p:nvPr>
        </p:nvSpPr>
        <p:spPr/>
        <p:txBody>
          <a:bodyPr/>
          <a:lstStyle/>
          <a:p>
            <a:r>
              <a:rPr lang="en-US" altLang="zh-CN" dirty="0"/>
              <a:t>Measuring</a:t>
            </a:r>
            <a:r>
              <a:rPr lang="zh-CN" altLang="en-US" dirty="0"/>
              <a:t> </a:t>
            </a:r>
            <a:r>
              <a:rPr lang="en-US" altLang="zh-CN" dirty="0"/>
              <a:t>similarity</a:t>
            </a:r>
            <a:r>
              <a:rPr lang="zh-CN" altLang="en-US" dirty="0"/>
              <a:t> </a:t>
            </a:r>
            <a:r>
              <a:rPr lang="en-US" altLang="zh-CN" dirty="0"/>
              <a:t>-</a:t>
            </a:r>
            <a:r>
              <a:rPr lang="zh-CN" altLang="en-US" dirty="0"/>
              <a:t> </a:t>
            </a:r>
            <a:r>
              <a:rPr lang="en-US" altLang="zh-CN" dirty="0"/>
              <a:t>Cosine similarity</a:t>
            </a:r>
            <a:endParaRPr lang="zh-CN" altLang="en-US" dirty="0"/>
          </a:p>
        </p:txBody>
      </p:sp>
      <p:sp>
        <p:nvSpPr>
          <p:cNvPr id="3" name="灯片编号占位符 2">
            <a:extLst>
              <a:ext uri="{FF2B5EF4-FFF2-40B4-BE49-F238E27FC236}">
                <a16:creationId xmlns:a16="http://schemas.microsoft.com/office/drawing/2014/main" id="{7CD8765D-F453-470A-9E12-39F148AEC0D4}"/>
              </a:ext>
            </a:extLst>
          </p:cNvPr>
          <p:cNvSpPr>
            <a:spLocks noGrp="1"/>
          </p:cNvSpPr>
          <p:nvPr>
            <p:ph type="sldNum" sz="quarter" idx="12"/>
          </p:nvPr>
        </p:nvSpPr>
        <p:spPr/>
        <p:txBody>
          <a:bodyPr/>
          <a:lstStyle/>
          <a:p>
            <a:fld id="{B0345295-E261-4EC5-88DB-2E3C71302580}" type="slidenum">
              <a:rPr lang="zh-CN" altLang="en-US" smtClean="0"/>
              <a:t>27</a:t>
            </a:fld>
            <a:endParaRPr lang="zh-CN" altLang="en-US"/>
          </a:p>
        </p:txBody>
      </p:sp>
      <p:graphicFrame>
        <p:nvGraphicFramePr>
          <p:cNvPr id="5" name="Content Placeholder 5">
            <a:extLst>
              <a:ext uri="{FF2B5EF4-FFF2-40B4-BE49-F238E27FC236}">
                <a16:creationId xmlns:a16="http://schemas.microsoft.com/office/drawing/2014/main" id="{C7751C46-E6D1-408C-BBAB-E7C1088D22F9}"/>
              </a:ext>
            </a:extLst>
          </p:cNvPr>
          <p:cNvGraphicFramePr>
            <a:graphicFrameLocks noGrp="1"/>
          </p:cNvGraphicFramePr>
          <p:nvPr>
            <p:ph idx="1"/>
            <p:extLst>
              <p:ext uri="{D42A27DB-BD31-4B8C-83A1-F6EECF244321}">
                <p14:modId xmlns:p14="http://schemas.microsoft.com/office/powerpoint/2010/main" val="2028254116"/>
              </p:ext>
            </p:extLst>
          </p:nvPr>
        </p:nvGraphicFramePr>
        <p:xfrm>
          <a:off x="6083172" y="1237094"/>
          <a:ext cx="5635213" cy="1828800"/>
        </p:xfrm>
        <a:graphic>
          <a:graphicData uri="http://schemas.openxmlformats.org/drawingml/2006/table">
            <a:tbl>
              <a:tblPr firstRow="1" bandRow="1">
                <a:tableStyleId>{5C22544A-7EE6-4342-B048-85BDC9FD1C3A}</a:tableStyleId>
              </a:tblPr>
              <a:tblGrid>
                <a:gridCol w="1999592">
                  <a:extLst>
                    <a:ext uri="{9D8B030D-6E8A-4147-A177-3AD203B41FA5}">
                      <a16:colId xmlns:a16="http://schemas.microsoft.com/office/drawing/2014/main" val="20000"/>
                    </a:ext>
                  </a:extLst>
                </a:gridCol>
                <a:gridCol w="915173">
                  <a:extLst>
                    <a:ext uri="{9D8B030D-6E8A-4147-A177-3AD203B41FA5}">
                      <a16:colId xmlns:a16="http://schemas.microsoft.com/office/drawing/2014/main" val="20001"/>
                    </a:ext>
                  </a:extLst>
                </a:gridCol>
                <a:gridCol w="1020939">
                  <a:extLst>
                    <a:ext uri="{9D8B030D-6E8A-4147-A177-3AD203B41FA5}">
                      <a16:colId xmlns:a16="http://schemas.microsoft.com/office/drawing/2014/main" val="20002"/>
                    </a:ext>
                  </a:extLst>
                </a:gridCol>
                <a:gridCol w="1699509">
                  <a:extLst>
                    <a:ext uri="{9D8B030D-6E8A-4147-A177-3AD203B41FA5}">
                      <a16:colId xmlns:a16="http://schemas.microsoft.com/office/drawing/2014/main" val="20003"/>
                    </a:ext>
                  </a:extLst>
                </a:gridCol>
              </a:tblGrid>
              <a:tr h="400050">
                <a:tc>
                  <a:txBody>
                    <a:bodyPr/>
                    <a:lstStyle/>
                    <a:p>
                      <a:pPr algn="ctr"/>
                      <a:endParaRPr lang="en-US" sz="2400" dirty="0"/>
                    </a:p>
                  </a:txBody>
                  <a:tcPr/>
                </a:tc>
                <a:tc>
                  <a:txBody>
                    <a:bodyPr/>
                    <a:lstStyle/>
                    <a:p>
                      <a:pPr algn="ctr"/>
                      <a:r>
                        <a:rPr lang="en-US" sz="2400" dirty="0"/>
                        <a:t>pie</a:t>
                      </a:r>
                    </a:p>
                  </a:txBody>
                  <a:tcPr/>
                </a:tc>
                <a:tc>
                  <a:txBody>
                    <a:bodyPr/>
                    <a:lstStyle/>
                    <a:p>
                      <a:pPr algn="ctr"/>
                      <a:r>
                        <a:rPr lang="en-US" sz="2400" dirty="0"/>
                        <a:t>data</a:t>
                      </a:r>
                    </a:p>
                  </a:txBody>
                  <a:tcPr/>
                </a:tc>
                <a:tc>
                  <a:txBody>
                    <a:bodyPr/>
                    <a:lstStyle/>
                    <a:p>
                      <a:pPr algn="ctr"/>
                      <a:r>
                        <a:rPr lang="en-US" sz="2400" dirty="0"/>
                        <a:t>computer</a:t>
                      </a:r>
                    </a:p>
                  </a:txBody>
                  <a:tcPr/>
                </a:tc>
                <a:extLst>
                  <a:ext uri="{0D108BD9-81ED-4DB2-BD59-A6C34878D82A}">
                    <a16:rowId xmlns:a16="http://schemas.microsoft.com/office/drawing/2014/main" val="10000"/>
                  </a:ext>
                </a:extLst>
              </a:tr>
              <a:tr h="400050">
                <a:tc>
                  <a:txBody>
                    <a:bodyPr/>
                    <a:lstStyle/>
                    <a:p>
                      <a:pPr algn="ctr"/>
                      <a:r>
                        <a:rPr lang="en-US" sz="2400" dirty="0"/>
                        <a:t>cherry</a:t>
                      </a:r>
                    </a:p>
                  </a:txBody>
                  <a:tcPr/>
                </a:tc>
                <a:tc>
                  <a:txBody>
                    <a:bodyPr/>
                    <a:lstStyle/>
                    <a:p>
                      <a:pPr algn="ctr"/>
                      <a:r>
                        <a:rPr lang="en-US" sz="2400" dirty="0"/>
                        <a:t>442</a:t>
                      </a:r>
                    </a:p>
                  </a:txBody>
                  <a:tcPr/>
                </a:tc>
                <a:tc>
                  <a:txBody>
                    <a:bodyPr/>
                    <a:lstStyle/>
                    <a:p>
                      <a:pPr algn="ctr"/>
                      <a:r>
                        <a:rPr lang="en-US" sz="2400" dirty="0"/>
                        <a:t>8</a:t>
                      </a:r>
                    </a:p>
                  </a:txBody>
                  <a:tcPr/>
                </a:tc>
                <a:tc>
                  <a:txBody>
                    <a:bodyPr/>
                    <a:lstStyle/>
                    <a:p>
                      <a:pPr algn="ctr"/>
                      <a:r>
                        <a:rPr lang="en-US" sz="2400" dirty="0"/>
                        <a:t>2</a:t>
                      </a:r>
                    </a:p>
                  </a:txBody>
                  <a:tcPr/>
                </a:tc>
                <a:extLst>
                  <a:ext uri="{0D108BD9-81ED-4DB2-BD59-A6C34878D82A}">
                    <a16:rowId xmlns:a16="http://schemas.microsoft.com/office/drawing/2014/main" val="10001"/>
                  </a:ext>
                </a:extLst>
              </a:tr>
              <a:tr h="400050">
                <a:tc>
                  <a:txBody>
                    <a:bodyPr/>
                    <a:lstStyle/>
                    <a:p>
                      <a:pPr algn="ctr"/>
                      <a:r>
                        <a:rPr lang="en-US" sz="2400" dirty="0"/>
                        <a:t>digital</a:t>
                      </a:r>
                    </a:p>
                  </a:txBody>
                  <a:tcPr/>
                </a:tc>
                <a:tc>
                  <a:txBody>
                    <a:bodyPr/>
                    <a:lstStyle/>
                    <a:p>
                      <a:pPr algn="ctr"/>
                      <a:r>
                        <a:rPr lang="en-US" sz="2400" dirty="0"/>
                        <a:t>5</a:t>
                      </a:r>
                    </a:p>
                  </a:txBody>
                  <a:tcPr/>
                </a:tc>
                <a:tc>
                  <a:txBody>
                    <a:bodyPr/>
                    <a:lstStyle/>
                    <a:p>
                      <a:pPr algn="ctr"/>
                      <a:r>
                        <a:rPr lang="en-US" sz="2400" dirty="0"/>
                        <a:t>1683</a:t>
                      </a:r>
                    </a:p>
                  </a:txBody>
                  <a:tcPr/>
                </a:tc>
                <a:tc>
                  <a:txBody>
                    <a:bodyPr/>
                    <a:lstStyle/>
                    <a:p>
                      <a:pPr algn="ctr"/>
                      <a:r>
                        <a:rPr lang="en-US" sz="2400" dirty="0"/>
                        <a:t>1670</a:t>
                      </a:r>
                    </a:p>
                  </a:txBody>
                  <a:tcPr/>
                </a:tc>
                <a:extLst>
                  <a:ext uri="{0D108BD9-81ED-4DB2-BD59-A6C34878D82A}">
                    <a16:rowId xmlns:a16="http://schemas.microsoft.com/office/drawing/2014/main" val="10002"/>
                  </a:ext>
                </a:extLst>
              </a:tr>
              <a:tr h="400050">
                <a:tc>
                  <a:txBody>
                    <a:bodyPr/>
                    <a:lstStyle/>
                    <a:p>
                      <a:pPr algn="ctr"/>
                      <a:r>
                        <a:rPr lang="en-US" sz="2400" dirty="0"/>
                        <a:t>information</a:t>
                      </a:r>
                    </a:p>
                  </a:txBody>
                  <a:tcPr/>
                </a:tc>
                <a:tc>
                  <a:txBody>
                    <a:bodyPr/>
                    <a:lstStyle/>
                    <a:p>
                      <a:pPr algn="ctr"/>
                      <a:r>
                        <a:rPr lang="en-US" sz="2400" dirty="0"/>
                        <a:t>5</a:t>
                      </a:r>
                    </a:p>
                  </a:txBody>
                  <a:tcPr/>
                </a:tc>
                <a:tc>
                  <a:txBody>
                    <a:bodyPr/>
                    <a:lstStyle/>
                    <a:p>
                      <a:pPr algn="ctr"/>
                      <a:r>
                        <a:rPr lang="en-US" sz="2400" dirty="0"/>
                        <a:t>3982</a:t>
                      </a:r>
                    </a:p>
                  </a:txBody>
                  <a:tcPr/>
                </a:tc>
                <a:tc>
                  <a:txBody>
                    <a:bodyPr/>
                    <a:lstStyle/>
                    <a:p>
                      <a:pPr algn="ctr"/>
                      <a:r>
                        <a:rPr lang="en-US" sz="2400" dirty="0"/>
                        <a:t>3325</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03E3CD-8D76-4134-AF7E-5B94A55FCB0C}"/>
                  </a:ext>
                </a:extLst>
              </p:cNvPr>
              <p:cNvSpPr txBox="1"/>
              <p:nvPr/>
            </p:nvSpPr>
            <p:spPr>
              <a:xfrm>
                <a:off x="669244" y="1533879"/>
                <a:ext cx="5335794" cy="11101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d>
                            <m:dPr>
                              <m:ctrlPr>
                                <a:rPr lang="en-US" altLang="zh-CN" sz="2000" b="0" i="1" smtClean="0">
                                  <a:latin typeface="Cambria Math" panose="02040503050406030204" pitchFamily="18" charset="0"/>
                                </a:rPr>
                              </m:ctrlPr>
                            </m:dPr>
                            <m:e>
                              <m:r>
                                <a:rPr lang="en-US" altLang="zh-CN" sz="2000" b="1" i="0" smtClean="0">
                                  <a:latin typeface="Cambria Math" panose="02040503050406030204" pitchFamily="18" charset="0"/>
                                </a:rPr>
                                <m:t>𝐯</m:t>
                              </m:r>
                              <m:r>
                                <a:rPr lang="en-US" altLang="zh-CN" sz="2000" b="0" i="1" smtClean="0">
                                  <a:latin typeface="Cambria Math" panose="02040503050406030204" pitchFamily="18" charset="0"/>
                                </a:rPr>
                                <m:t>,</m:t>
                              </m:r>
                              <m:r>
                                <a:rPr lang="en-US" altLang="zh-CN" sz="2000" b="1" i="0" smtClean="0">
                                  <a:latin typeface="Cambria Math" panose="02040503050406030204" pitchFamily="18" charset="0"/>
                                </a:rPr>
                                <m:t>𝐰</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1" i="0" smtClean="0">
                                  <a:latin typeface="Cambria Math" panose="02040503050406030204" pitchFamily="18" charset="0"/>
                                </a:rPr>
                                <m:t>𝐯</m:t>
                              </m:r>
                              <m:r>
                                <a:rPr lang="en-US" altLang="zh-CN" sz="2000" b="0" i="1" smtClean="0">
                                  <a:latin typeface="Cambria Math" panose="02040503050406030204" pitchFamily="18" charset="0"/>
                                </a:rPr>
                                <m:t>⋅</m:t>
                              </m:r>
                              <m:r>
                                <a:rPr lang="en-US" altLang="zh-CN" sz="2000" b="1" i="0" smtClean="0">
                                  <a:latin typeface="Cambria Math" panose="02040503050406030204" pitchFamily="18" charset="0"/>
                                </a:rPr>
                                <m:t>𝐰</m:t>
                              </m:r>
                            </m:num>
                            <m:den>
                              <m:r>
                                <a:rPr lang="en-US" altLang="zh-CN" sz="2000" b="0" i="1" smtClean="0">
                                  <a:latin typeface="Cambria Math" panose="02040503050406030204" pitchFamily="18" charset="0"/>
                                </a:rPr>
                                <m:t>||</m:t>
                              </m:r>
                              <m:r>
                                <a:rPr lang="en-US" altLang="zh-CN" sz="2000" b="1" i="0" smtClean="0">
                                  <a:latin typeface="Cambria Math" panose="02040503050406030204" pitchFamily="18" charset="0"/>
                                </a:rPr>
                                <m:t>𝐯</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r>
                                <a:rPr lang="en-US" altLang="zh-CN" sz="2000" b="1" i="0" smtClean="0">
                                  <a:latin typeface="Cambria Math" panose="02040503050406030204" pitchFamily="18" charset="0"/>
                                </a:rPr>
                                <m:t>𝐰</m:t>
                              </m:r>
                              <m:r>
                                <m:rPr>
                                  <m:lit/>
                                </m:rPr>
                                <a:rPr lang="en-US" altLang="zh-CN" sz="2000" b="0" i="1" smtClean="0">
                                  <a:latin typeface="Cambria Math" panose="02040503050406030204" pitchFamily="18" charset="0"/>
                                </a:rPr>
                                <m:t>||</m:t>
                              </m:r>
                            </m:den>
                          </m:f>
                        </m:e>
                      </m:fun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𝑑</m:t>
                              </m:r>
                            </m:sup>
                            <m:e>
                              <m:sSub>
                                <m:sSubPr>
                                  <m:ctrlPr>
                                    <a:rPr lang="en-US" altLang="zh-CN" sz="2000" b="0" i="1" smtClean="0">
                                      <a:latin typeface="Cambria Math" panose="02040503050406030204" pitchFamily="18" charset="0"/>
                                    </a:rPr>
                                  </m:ctrlPr>
                                </m:sSubPr>
                                <m:e>
                                  <m:r>
                                    <m:rPr>
                                      <m:sty m:val="p"/>
                                    </m:rPr>
                                    <a:rPr lang="en-US" altLang="zh-CN" sz="2000" i="1" smtClean="0">
                                      <a:latin typeface="Cambria Math" panose="02040503050406030204" pitchFamily="18" charset="0"/>
                                    </a:rPr>
                                    <m:t>v</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w</m:t>
                                  </m:r>
                                </m:e>
                                <m:sub>
                                  <m:r>
                                    <a:rPr lang="en-US" altLang="zh-CN" sz="2000" b="0" i="1" smtClean="0">
                                      <a:latin typeface="Cambria Math" panose="02040503050406030204" pitchFamily="18" charset="0"/>
                                    </a:rPr>
                                    <m:t>𝑖</m:t>
                                  </m:r>
                                </m:sub>
                              </m:sSub>
                            </m:e>
                          </m:nary>
                        </m:num>
                        <m:den>
                          <m:rad>
                            <m:radPr>
                              <m:degHide m:val="on"/>
                              <m:ctrlPr>
                                <a:rPr lang="en-US" altLang="zh-CN" sz="2000" i="1">
                                  <a:latin typeface="Cambria Math" panose="02040503050406030204" pitchFamily="18" charset="0"/>
                                </a:rPr>
                              </m:ctrlPr>
                            </m:radPr>
                            <m:deg/>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b="0" i="1" smtClean="0">
                                      <a:latin typeface="Cambria Math" panose="02040503050406030204" pitchFamily="18" charset="0"/>
                                    </a:rPr>
                                    <m:t>𝑑</m:t>
                                  </m:r>
                                </m:sup>
                                <m:e>
                                  <m:sSubSup>
                                    <m:sSubSupPr>
                                      <m:ctrlPr>
                                        <a:rPr lang="en-US" altLang="zh-CN" sz="2000" i="1">
                                          <a:latin typeface="Cambria Math" panose="02040503050406030204" pitchFamily="18" charset="0"/>
                                        </a:rPr>
                                      </m:ctrlPr>
                                    </m:sSubSupPr>
                                    <m:e>
                                      <m:r>
                                        <m:rPr>
                                          <m:sty m:val="p"/>
                                        </m:rPr>
                                        <a:rPr lang="en-US" altLang="zh-CN" sz="2000" i="0">
                                          <a:latin typeface="Cambria Math" panose="02040503050406030204" pitchFamily="18" charset="0"/>
                                        </a:rPr>
                                        <m:t>v</m:t>
                                      </m:r>
                                    </m:e>
                                    <m:sub>
                                      <m:r>
                                        <m:rPr>
                                          <m:sty m:val="p"/>
                                        </m:rPr>
                                        <a:rPr lang="en-US" altLang="zh-CN" sz="2000" i="0">
                                          <a:latin typeface="Cambria Math" panose="02040503050406030204" pitchFamily="18" charset="0"/>
                                        </a:rPr>
                                        <m:t>i</m:t>
                                      </m:r>
                                    </m:sub>
                                    <m:sup>
                                      <m:r>
                                        <a:rPr lang="en-US" altLang="zh-CN" sz="2000" i="0">
                                          <a:latin typeface="Cambria Math" panose="02040503050406030204" pitchFamily="18" charset="0"/>
                                        </a:rPr>
                                        <m:t>2</m:t>
                                      </m:r>
                                    </m:sup>
                                  </m:sSubSup>
                                </m:e>
                              </m:nary>
                            </m:e>
                          </m:rad>
                          <m:r>
                            <a:rPr lang="en-US" altLang="zh-CN" sz="2000" b="0" i="1" smtClean="0">
                              <a:latin typeface="Cambria Math" panose="02040503050406030204" pitchFamily="18" charset="0"/>
                            </a:rPr>
                            <m:t>⋅</m:t>
                          </m:r>
                          <m:rad>
                            <m:radPr>
                              <m:degHide m:val="on"/>
                              <m:ctrlPr>
                                <a:rPr lang="en-US" altLang="zh-CN" sz="2000" i="1">
                                  <a:latin typeface="Cambria Math" panose="02040503050406030204" pitchFamily="18" charset="0"/>
                                </a:rPr>
                              </m:ctrlPr>
                            </m:radPr>
                            <m:deg/>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b="0" i="1" smtClean="0">
                                      <a:latin typeface="Cambria Math" panose="02040503050406030204" pitchFamily="18" charset="0"/>
                                    </a:rPr>
                                    <m:t>𝑑</m:t>
                                  </m:r>
                                </m:sup>
                                <m:e>
                                  <m:sSubSup>
                                    <m:sSubSupPr>
                                      <m:ctrlPr>
                                        <a:rPr lang="en-US" altLang="zh-CN" sz="2000" i="1">
                                          <a:latin typeface="Cambria Math" panose="02040503050406030204" pitchFamily="18" charset="0"/>
                                        </a:rPr>
                                      </m:ctrlPr>
                                    </m:sSubSupPr>
                                    <m:e>
                                      <m:r>
                                        <m:rPr>
                                          <m:sty m:val="p"/>
                                        </m:rPr>
                                        <a:rPr lang="en-US" altLang="zh-CN" sz="2000" b="0" i="0" smtClean="0">
                                          <a:latin typeface="Cambria Math" panose="02040503050406030204" pitchFamily="18" charset="0"/>
                                        </a:rPr>
                                        <m:t>w</m:t>
                                      </m:r>
                                    </m:e>
                                    <m:sub>
                                      <m:r>
                                        <m:rPr>
                                          <m:sty m:val="p"/>
                                        </m:rPr>
                                        <a:rPr lang="en-US" altLang="zh-CN" sz="2000" i="0">
                                          <a:latin typeface="Cambria Math" panose="02040503050406030204" pitchFamily="18" charset="0"/>
                                        </a:rPr>
                                        <m:t>i</m:t>
                                      </m:r>
                                    </m:sub>
                                    <m:sup>
                                      <m:r>
                                        <a:rPr lang="en-US" altLang="zh-CN" sz="2000" i="0">
                                          <a:latin typeface="Cambria Math" panose="02040503050406030204" pitchFamily="18" charset="0"/>
                                        </a:rPr>
                                        <m:t>2</m:t>
                                      </m:r>
                                    </m:sup>
                                  </m:sSubSup>
                                </m:e>
                              </m:nary>
                            </m:e>
                          </m:rad>
                        </m:den>
                      </m:f>
                    </m:oMath>
                  </m:oMathPara>
                </a14:m>
                <a:endParaRPr lang="zh-CN" altLang="en-US" sz="2000" dirty="0"/>
              </a:p>
            </p:txBody>
          </p:sp>
        </mc:Choice>
        <mc:Fallback xmlns="">
          <p:sp>
            <p:nvSpPr>
              <p:cNvPr id="7" name="文本框 6">
                <a:extLst>
                  <a:ext uri="{FF2B5EF4-FFF2-40B4-BE49-F238E27FC236}">
                    <a16:creationId xmlns:a16="http://schemas.microsoft.com/office/drawing/2014/main" id="{8603E3CD-8D76-4134-AF7E-5B94A55FCB0C}"/>
                  </a:ext>
                </a:extLst>
              </p:cNvPr>
              <p:cNvSpPr txBox="1">
                <a:spLocks noRot="1" noChangeAspect="1" noMove="1" noResize="1" noEditPoints="1" noAdjustHandles="1" noChangeArrowheads="1" noChangeShapeType="1" noTextEdit="1"/>
              </p:cNvSpPr>
              <p:nvPr/>
            </p:nvSpPr>
            <p:spPr>
              <a:xfrm>
                <a:off x="669244" y="1533879"/>
                <a:ext cx="5335794" cy="1110176"/>
              </a:xfrm>
              <a:prstGeom prst="rect">
                <a:avLst/>
              </a:prstGeom>
              <a:blipFill>
                <a:blip r:embed="rId3"/>
                <a:stretch>
                  <a:fillRect t="-40449" b="-5168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40EF03B-4DC4-41C1-9565-1C5ECDDEF881}"/>
                  </a:ext>
                </a:extLst>
              </p:cNvPr>
              <p:cNvSpPr txBox="1"/>
              <p:nvPr/>
            </p:nvSpPr>
            <p:spPr>
              <a:xfrm>
                <a:off x="519670" y="3078231"/>
                <a:ext cx="7875212" cy="130516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a:t>Compute </a:t>
                </a:r>
                <a14:m>
                  <m:oMath xmlns:m="http://schemas.openxmlformats.org/officeDocument/2006/math">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d>
                          <m:dPr>
                            <m:ctrlPr>
                              <a:rPr lang="en-US" altLang="zh-CN" sz="2800" b="0" i="1" smtClean="0">
                                <a:latin typeface="Cambria Math" panose="02040503050406030204" pitchFamily="18" charset="0"/>
                              </a:rPr>
                            </m:ctrlPr>
                          </m:dPr>
                          <m:e>
                            <m:r>
                              <a:rPr lang="en-US" altLang="zh-CN" sz="2800" i="1">
                                <a:latin typeface="Cambria Math" panose="02040503050406030204" pitchFamily="18" charset="0"/>
                              </a:rPr>
                              <m:t>𝑖𝑛𝑓𝑜𝑟𝑚𝑎𝑡𝑖𝑜𝑛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𝑐h𝑒𝑟𝑟𝑦</m:t>
                            </m:r>
                          </m:e>
                        </m:d>
                      </m:e>
                    </m:func>
                    <m:r>
                      <a:rPr lang="en-US" altLang="zh-CN" sz="2800" b="0" i="1" smtClean="0">
                        <a:latin typeface="Cambria Math" panose="02040503050406030204" pitchFamily="18" charset="0"/>
                      </a:rPr>
                      <m:t>=?</m:t>
                    </m:r>
                  </m:oMath>
                </a14:m>
                <a:endParaRPr lang="en-US" altLang="zh-CN" sz="2800" dirty="0"/>
              </a:p>
              <a:p>
                <a:pPr marL="457200" indent="-457200">
                  <a:lnSpc>
                    <a:spcPct val="150000"/>
                  </a:lnSpc>
                  <a:buFont typeface="Arial" panose="020B0604020202020204" pitchFamily="34" charset="0"/>
                  <a:buChar char="•"/>
                </a:pPr>
                <a:r>
                  <a:rPr lang="en-US" altLang="zh-CN" sz="2800" dirty="0"/>
                  <a:t>Compute </a:t>
                </a:r>
                <a14:m>
                  <m:oMath xmlns:m="http://schemas.openxmlformats.org/officeDocument/2006/math">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d>
                          <m:dPr>
                            <m:ctrlPr>
                              <a:rPr lang="en-US" altLang="zh-CN" sz="2800" b="0" i="1" smtClean="0">
                                <a:latin typeface="Cambria Math" panose="02040503050406030204" pitchFamily="18" charset="0"/>
                              </a:rPr>
                            </m:ctrlPr>
                          </m:dPr>
                          <m:e>
                            <m:r>
                              <a:rPr lang="en-US" altLang="zh-CN" sz="2800" i="1">
                                <a:latin typeface="Cambria Math" panose="02040503050406030204" pitchFamily="18" charset="0"/>
                              </a:rPr>
                              <m:t>𝑖𝑛𝑓𝑜𝑟𝑚𝑎𝑡𝑖𝑜𝑛</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r>
                              <a:rPr lang="en-US" altLang="zh-CN" sz="2800" b="0" i="1" smtClean="0">
                                <a:latin typeface="Cambria Math" panose="02040503050406030204" pitchFamily="18" charset="0"/>
                              </a:rPr>
                              <m:t>𝑑𝑖𝑔𝑖𝑡𝑎𝑙</m:t>
                            </m:r>
                          </m:e>
                        </m:d>
                      </m:e>
                    </m:func>
                    <m:r>
                      <a:rPr lang="en-US" altLang="zh-CN" sz="2800" b="0" i="1" smtClean="0">
                        <a:latin typeface="Cambria Math" panose="02040503050406030204" pitchFamily="18" charset="0"/>
                      </a:rPr>
                      <m:t>=?</m:t>
                    </m:r>
                  </m:oMath>
                </a14:m>
                <a:endParaRPr lang="zh-CN" altLang="en-US" sz="2800" dirty="0"/>
              </a:p>
            </p:txBody>
          </p:sp>
        </mc:Choice>
        <mc:Fallback xmlns="">
          <p:sp>
            <p:nvSpPr>
              <p:cNvPr id="8" name="文本框 7">
                <a:extLst>
                  <a:ext uri="{FF2B5EF4-FFF2-40B4-BE49-F238E27FC236}">
                    <a16:creationId xmlns:a16="http://schemas.microsoft.com/office/drawing/2014/main" id="{D40EF03B-4DC4-41C1-9565-1C5ECDDEF881}"/>
                  </a:ext>
                </a:extLst>
              </p:cNvPr>
              <p:cNvSpPr txBox="1">
                <a:spLocks noRot="1" noChangeAspect="1" noMove="1" noResize="1" noEditPoints="1" noAdjustHandles="1" noChangeArrowheads="1" noChangeShapeType="1" noTextEdit="1"/>
              </p:cNvSpPr>
              <p:nvPr/>
            </p:nvSpPr>
            <p:spPr>
              <a:xfrm>
                <a:off x="519670" y="3078231"/>
                <a:ext cx="7875212" cy="1305165"/>
              </a:xfrm>
              <a:prstGeom prst="rect">
                <a:avLst/>
              </a:prstGeom>
              <a:blipFill>
                <a:blip r:embed="rId4"/>
                <a:stretch>
                  <a:fillRect l="-1288" b="-115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43B2821-F126-4784-BFCC-38C94D80925D}"/>
                  </a:ext>
                </a:extLst>
              </p:cNvPr>
              <p:cNvSpPr txBox="1"/>
              <p:nvPr/>
            </p:nvSpPr>
            <p:spPr>
              <a:xfrm>
                <a:off x="7319301" y="3292434"/>
                <a:ext cx="11369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=0.17</m:t>
                      </m:r>
                    </m:oMath>
                  </m:oMathPara>
                </a14:m>
                <a:endParaRPr lang="zh-CN" altLang="en-US" sz="2800" dirty="0"/>
              </a:p>
            </p:txBody>
          </p:sp>
        </mc:Choice>
        <mc:Fallback xmlns="">
          <p:sp>
            <p:nvSpPr>
              <p:cNvPr id="9" name="文本框 8">
                <a:extLst>
                  <a:ext uri="{FF2B5EF4-FFF2-40B4-BE49-F238E27FC236}">
                    <a16:creationId xmlns:a16="http://schemas.microsoft.com/office/drawing/2014/main" id="{943B2821-F126-4784-BFCC-38C94D80925D}"/>
                  </a:ext>
                </a:extLst>
              </p:cNvPr>
              <p:cNvSpPr txBox="1">
                <a:spLocks noRot="1" noChangeAspect="1" noMove="1" noResize="1" noEditPoints="1" noAdjustHandles="1" noChangeArrowheads="1" noChangeShapeType="1" noTextEdit="1"/>
              </p:cNvSpPr>
              <p:nvPr/>
            </p:nvSpPr>
            <p:spPr>
              <a:xfrm>
                <a:off x="7319301" y="3292434"/>
                <a:ext cx="1136914" cy="430887"/>
              </a:xfrm>
              <a:prstGeom prst="rect">
                <a:avLst/>
              </a:prstGeom>
              <a:blipFill>
                <a:blip r:embed="rId5"/>
                <a:stretch>
                  <a:fillRect l="-2222" r="-6667"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3B1B377-02AB-48ED-8AE9-D4D5059F1722}"/>
                  </a:ext>
                </a:extLst>
              </p:cNvPr>
              <p:cNvSpPr txBox="1"/>
              <p:nvPr/>
            </p:nvSpPr>
            <p:spPr>
              <a:xfrm>
                <a:off x="7319301" y="3894552"/>
                <a:ext cx="13356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=0.996</m:t>
                      </m:r>
                    </m:oMath>
                  </m:oMathPara>
                </a14:m>
                <a:endParaRPr lang="zh-CN" altLang="en-US" sz="2800" dirty="0"/>
              </a:p>
            </p:txBody>
          </p:sp>
        </mc:Choice>
        <mc:Fallback xmlns="">
          <p:sp>
            <p:nvSpPr>
              <p:cNvPr id="10" name="文本框 9">
                <a:extLst>
                  <a:ext uri="{FF2B5EF4-FFF2-40B4-BE49-F238E27FC236}">
                    <a16:creationId xmlns:a16="http://schemas.microsoft.com/office/drawing/2014/main" id="{03B1B377-02AB-48ED-8AE9-D4D5059F1722}"/>
                  </a:ext>
                </a:extLst>
              </p:cNvPr>
              <p:cNvSpPr txBox="1">
                <a:spLocks noRot="1" noChangeAspect="1" noMove="1" noResize="1" noEditPoints="1" noAdjustHandles="1" noChangeArrowheads="1" noChangeShapeType="1" noTextEdit="1"/>
              </p:cNvSpPr>
              <p:nvPr/>
            </p:nvSpPr>
            <p:spPr>
              <a:xfrm>
                <a:off x="7319301" y="3894552"/>
                <a:ext cx="1335687" cy="430887"/>
              </a:xfrm>
              <a:prstGeom prst="rect">
                <a:avLst/>
              </a:prstGeom>
              <a:blipFill>
                <a:blip r:embed="rId6"/>
                <a:stretch>
                  <a:fillRect l="-1887" r="-4717" b="-8571"/>
                </a:stretch>
              </a:blipFill>
            </p:spPr>
            <p:txBody>
              <a:bodyPr/>
              <a:lstStyle/>
              <a:p>
                <a:r>
                  <a:rPr lang="en-CN">
                    <a:noFill/>
                  </a:rPr>
                  <a:t> </a:t>
                </a:r>
              </a:p>
            </p:txBody>
          </p:sp>
        </mc:Fallback>
      </mc:AlternateContent>
      <p:cxnSp>
        <p:nvCxnSpPr>
          <p:cNvPr id="11" name="直接连接符 10">
            <a:extLst>
              <a:ext uri="{FF2B5EF4-FFF2-40B4-BE49-F238E27FC236}">
                <a16:creationId xmlns:a16="http://schemas.microsoft.com/office/drawing/2014/main" id="{CBD60F7A-BE8E-4E80-88D1-CEA935FCFCD8}"/>
              </a:ext>
            </a:extLst>
          </p:cNvPr>
          <p:cNvCxnSpPr>
            <a:cxnSpLocks/>
          </p:cNvCxnSpPr>
          <p:nvPr/>
        </p:nvCxnSpPr>
        <p:spPr>
          <a:xfrm>
            <a:off x="1741927" y="4496945"/>
            <a:ext cx="10226" cy="14519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1333648-F96E-4753-BA72-A21A92AB7BA2}"/>
              </a:ext>
            </a:extLst>
          </p:cNvPr>
          <p:cNvCxnSpPr>
            <a:cxnSpLocks/>
          </p:cNvCxnSpPr>
          <p:nvPr/>
        </p:nvCxnSpPr>
        <p:spPr>
          <a:xfrm flipH="1">
            <a:off x="1752153" y="5948906"/>
            <a:ext cx="842200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2430011-9633-47F6-B802-885CB4D0A56A}"/>
              </a:ext>
            </a:extLst>
          </p:cNvPr>
          <p:cNvCxnSpPr/>
          <p:nvPr/>
        </p:nvCxnSpPr>
        <p:spPr>
          <a:xfrm>
            <a:off x="1551427" y="4766644"/>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D47ADA1-953B-4C22-BAD7-429F73F1138D}"/>
              </a:ext>
            </a:extLst>
          </p:cNvPr>
          <p:cNvSpPr txBox="1"/>
          <p:nvPr/>
        </p:nvSpPr>
        <p:spPr>
          <a:xfrm>
            <a:off x="1043011" y="4581978"/>
            <a:ext cx="569387" cy="369332"/>
          </a:xfrm>
          <a:prstGeom prst="rect">
            <a:avLst/>
          </a:prstGeom>
          <a:noFill/>
        </p:spPr>
        <p:txBody>
          <a:bodyPr wrap="none" rtlCol="0">
            <a:spAutoFit/>
          </a:bodyPr>
          <a:lstStyle/>
          <a:p>
            <a:r>
              <a:rPr lang="en-US" altLang="zh-CN" dirty="0"/>
              <a:t>500</a:t>
            </a:r>
            <a:endParaRPr lang="zh-CN" altLang="en-US" dirty="0"/>
          </a:p>
        </p:txBody>
      </p:sp>
      <p:cxnSp>
        <p:nvCxnSpPr>
          <p:cNvPr id="22" name="直接连接符 21">
            <a:extLst>
              <a:ext uri="{FF2B5EF4-FFF2-40B4-BE49-F238E27FC236}">
                <a16:creationId xmlns:a16="http://schemas.microsoft.com/office/drawing/2014/main" id="{75AD2798-7F18-4813-936B-8EF1D3083B36}"/>
              </a:ext>
            </a:extLst>
          </p:cNvPr>
          <p:cNvCxnSpPr>
            <a:cxnSpLocks/>
          </p:cNvCxnSpPr>
          <p:nvPr/>
        </p:nvCxnSpPr>
        <p:spPr>
          <a:xfrm flipV="1">
            <a:off x="2994213"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5E7A53D-1A67-46DA-ADF9-4D1C344810D5}"/>
              </a:ext>
            </a:extLst>
          </p:cNvPr>
          <p:cNvCxnSpPr>
            <a:cxnSpLocks/>
          </p:cNvCxnSpPr>
          <p:nvPr/>
        </p:nvCxnSpPr>
        <p:spPr>
          <a:xfrm flipV="1">
            <a:off x="4432488"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473D1A9-4AF1-488C-A61E-6C96B876E2DE}"/>
              </a:ext>
            </a:extLst>
          </p:cNvPr>
          <p:cNvCxnSpPr>
            <a:cxnSpLocks/>
          </p:cNvCxnSpPr>
          <p:nvPr/>
        </p:nvCxnSpPr>
        <p:spPr>
          <a:xfrm flipV="1">
            <a:off x="5870763"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724B54B-FDB2-4055-8121-FC727A4E58C6}"/>
              </a:ext>
            </a:extLst>
          </p:cNvPr>
          <p:cNvCxnSpPr>
            <a:cxnSpLocks/>
          </p:cNvCxnSpPr>
          <p:nvPr/>
        </p:nvCxnSpPr>
        <p:spPr>
          <a:xfrm flipV="1">
            <a:off x="7309038"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0F392C6-C418-41FC-B9C2-64A787D1914D}"/>
              </a:ext>
            </a:extLst>
          </p:cNvPr>
          <p:cNvCxnSpPr>
            <a:cxnSpLocks/>
          </p:cNvCxnSpPr>
          <p:nvPr/>
        </p:nvCxnSpPr>
        <p:spPr>
          <a:xfrm flipV="1">
            <a:off x="8735883"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875E4EB-CAD3-4DD7-81DF-6FD56F849DBD}"/>
              </a:ext>
            </a:extLst>
          </p:cNvPr>
          <p:cNvCxnSpPr>
            <a:cxnSpLocks/>
          </p:cNvCxnSpPr>
          <p:nvPr/>
        </p:nvCxnSpPr>
        <p:spPr>
          <a:xfrm flipV="1">
            <a:off x="10174158"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68B7954-3C22-48C5-B90B-EC9780C4C5DB}"/>
              </a:ext>
            </a:extLst>
          </p:cNvPr>
          <p:cNvSpPr txBox="1"/>
          <p:nvPr/>
        </p:nvSpPr>
        <p:spPr>
          <a:xfrm>
            <a:off x="2696819" y="6089951"/>
            <a:ext cx="569387" cy="369332"/>
          </a:xfrm>
          <a:prstGeom prst="rect">
            <a:avLst/>
          </a:prstGeom>
          <a:noFill/>
        </p:spPr>
        <p:txBody>
          <a:bodyPr wrap="none" rtlCol="0">
            <a:spAutoFit/>
          </a:bodyPr>
          <a:lstStyle/>
          <a:p>
            <a:r>
              <a:rPr lang="en-US" altLang="zh-CN" dirty="0"/>
              <a:t>500</a:t>
            </a:r>
            <a:endParaRPr lang="zh-CN" altLang="en-US" dirty="0"/>
          </a:p>
        </p:txBody>
      </p:sp>
      <p:sp>
        <p:nvSpPr>
          <p:cNvPr id="36" name="文本框 35">
            <a:extLst>
              <a:ext uri="{FF2B5EF4-FFF2-40B4-BE49-F238E27FC236}">
                <a16:creationId xmlns:a16="http://schemas.microsoft.com/office/drawing/2014/main" id="{89B144FB-F2C6-40F2-B70B-386A0E8F9C9E}"/>
              </a:ext>
            </a:extLst>
          </p:cNvPr>
          <p:cNvSpPr txBox="1"/>
          <p:nvPr/>
        </p:nvSpPr>
        <p:spPr>
          <a:xfrm>
            <a:off x="4077960" y="6089951"/>
            <a:ext cx="697627" cy="369332"/>
          </a:xfrm>
          <a:prstGeom prst="rect">
            <a:avLst/>
          </a:prstGeom>
          <a:noFill/>
        </p:spPr>
        <p:txBody>
          <a:bodyPr wrap="none" rtlCol="0">
            <a:spAutoFit/>
          </a:bodyPr>
          <a:lstStyle/>
          <a:p>
            <a:r>
              <a:rPr lang="en-US" altLang="zh-CN" dirty="0"/>
              <a:t>1000</a:t>
            </a:r>
            <a:endParaRPr lang="zh-CN" altLang="en-US" dirty="0"/>
          </a:p>
        </p:txBody>
      </p:sp>
      <p:sp>
        <p:nvSpPr>
          <p:cNvPr id="38" name="文本框 37">
            <a:extLst>
              <a:ext uri="{FF2B5EF4-FFF2-40B4-BE49-F238E27FC236}">
                <a16:creationId xmlns:a16="http://schemas.microsoft.com/office/drawing/2014/main" id="{8E27FA47-B1E7-49B2-B45C-BCDE9AA2D72A}"/>
              </a:ext>
            </a:extLst>
          </p:cNvPr>
          <p:cNvSpPr txBox="1"/>
          <p:nvPr/>
        </p:nvSpPr>
        <p:spPr>
          <a:xfrm>
            <a:off x="5503345" y="6099403"/>
            <a:ext cx="697627" cy="369332"/>
          </a:xfrm>
          <a:prstGeom prst="rect">
            <a:avLst/>
          </a:prstGeom>
          <a:noFill/>
        </p:spPr>
        <p:txBody>
          <a:bodyPr wrap="none" rtlCol="0">
            <a:spAutoFit/>
          </a:bodyPr>
          <a:lstStyle/>
          <a:p>
            <a:r>
              <a:rPr lang="en-US" altLang="zh-CN" dirty="0"/>
              <a:t>1500</a:t>
            </a:r>
            <a:endParaRPr lang="zh-CN" altLang="en-US" dirty="0"/>
          </a:p>
        </p:txBody>
      </p:sp>
      <p:sp>
        <p:nvSpPr>
          <p:cNvPr id="40" name="文本框 39">
            <a:extLst>
              <a:ext uri="{FF2B5EF4-FFF2-40B4-BE49-F238E27FC236}">
                <a16:creationId xmlns:a16="http://schemas.microsoft.com/office/drawing/2014/main" id="{1F2171CD-413E-4D11-982B-D6DE54DEBAFF}"/>
              </a:ext>
            </a:extLst>
          </p:cNvPr>
          <p:cNvSpPr txBox="1"/>
          <p:nvPr/>
        </p:nvSpPr>
        <p:spPr>
          <a:xfrm>
            <a:off x="6967743" y="6108615"/>
            <a:ext cx="697623" cy="369332"/>
          </a:xfrm>
          <a:prstGeom prst="rect">
            <a:avLst/>
          </a:prstGeom>
          <a:noFill/>
        </p:spPr>
        <p:txBody>
          <a:bodyPr wrap="square" rtlCol="0">
            <a:spAutoFit/>
          </a:bodyPr>
          <a:lstStyle/>
          <a:p>
            <a:r>
              <a:rPr lang="en-US" altLang="zh-CN" dirty="0"/>
              <a:t>2000</a:t>
            </a:r>
            <a:endParaRPr lang="zh-CN" altLang="en-US" dirty="0"/>
          </a:p>
        </p:txBody>
      </p:sp>
      <p:sp>
        <p:nvSpPr>
          <p:cNvPr id="42" name="文本框 41">
            <a:extLst>
              <a:ext uri="{FF2B5EF4-FFF2-40B4-BE49-F238E27FC236}">
                <a16:creationId xmlns:a16="http://schemas.microsoft.com/office/drawing/2014/main" id="{0C04EB64-F571-4A14-B968-E89086E08C64}"/>
              </a:ext>
            </a:extLst>
          </p:cNvPr>
          <p:cNvSpPr txBox="1"/>
          <p:nvPr/>
        </p:nvSpPr>
        <p:spPr>
          <a:xfrm>
            <a:off x="8377443" y="6108615"/>
            <a:ext cx="691164" cy="369332"/>
          </a:xfrm>
          <a:prstGeom prst="rect">
            <a:avLst/>
          </a:prstGeom>
          <a:noFill/>
        </p:spPr>
        <p:txBody>
          <a:bodyPr wrap="square" rtlCol="0">
            <a:spAutoFit/>
          </a:bodyPr>
          <a:lstStyle/>
          <a:p>
            <a:r>
              <a:rPr lang="en-US" altLang="zh-CN" dirty="0"/>
              <a:t>2500</a:t>
            </a:r>
            <a:endParaRPr lang="zh-CN" altLang="en-US" dirty="0"/>
          </a:p>
        </p:txBody>
      </p:sp>
      <p:sp>
        <p:nvSpPr>
          <p:cNvPr id="44" name="文本框 43">
            <a:extLst>
              <a:ext uri="{FF2B5EF4-FFF2-40B4-BE49-F238E27FC236}">
                <a16:creationId xmlns:a16="http://schemas.microsoft.com/office/drawing/2014/main" id="{EE51C901-3D88-4857-ADB2-D5F447995535}"/>
              </a:ext>
            </a:extLst>
          </p:cNvPr>
          <p:cNvSpPr txBox="1"/>
          <p:nvPr/>
        </p:nvSpPr>
        <p:spPr>
          <a:xfrm>
            <a:off x="9804288" y="6099403"/>
            <a:ext cx="691163" cy="369332"/>
          </a:xfrm>
          <a:prstGeom prst="rect">
            <a:avLst/>
          </a:prstGeom>
          <a:noFill/>
        </p:spPr>
        <p:txBody>
          <a:bodyPr wrap="square" rtlCol="0">
            <a:spAutoFit/>
          </a:bodyPr>
          <a:lstStyle/>
          <a:p>
            <a:r>
              <a:rPr lang="en-US" altLang="zh-CN" dirty="0"/>
              <a:t>3000</a:t>
            </a:r>
            <a:endParaRPr lang="zh-CN" altLang="en-US" dirty="0"/>
          </a:p>
        </p:txBody>
      </p:sp>
      <p:cxnSp>
        <p:nvCxnSpPr>
          <p:cNvPr id="48" name="直接箭头连接符 47">
            <a:extLst>
              <a:ext uri="{FF2B5EF4-FFF2-40B4-BE49-F238E27FC236}">
                <a16:creationId xmlns:a16="http://schemas.microsoft.com/office/drawing/2014/main" id="{B6F758BC-D666-4AFC-94BB-29E7258FB98A}"/>
              </a:ext>
            </a:extLst>
          </p:cNvPr>
          <p:cNvCxnSpPr>
            <a:cxnSpLocks/>
          </p:cNvCxnSpPr>
          <p:nvPr/>
        </p:nvCxnSpPr>
        <p:spPr>
          <a:xfrm flipV="1">
            <a:off x="1758503" y="4885706"/>
            <a:ext cx="166871" cy="10632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E341E5E2-0A21-46FD-B63B-F9E996A84DE2}"/>
              </a:ext>
            </a:extLst>
          </p:cNvPr>
          <p:cNvSpPr txBox="1"/>
          <p:nvPr/>
        </p:nvSpPr>
        <p:spPr>
          <a:xfrm>
            <a:off x="1810451" y="4496945"/>
            <a:ext cx="968535" cy="400110"/>
          </a:xfrm>
          <a:prstGeom prst="rect">
            <a:avLst/>
          </a:prstGeom>
          <a:noFill/>
        </p:spPr>
        <p:txBody>
          <a:bodyPr wrap="none" rtlCol="0">
            <a:spAutoFit/>
          </a:bodyPr>
          <a:lstStyle/>
          <a:p>
            <a:r>
              <a:rPr lang="en-US" altLang="zh-CN" sz="2000" b="1" dirty="0"/>
              <a:t>cherry</a:t>
            </a:r>
            <a:endParaRPr lang="zh-CN" altLang="en-US" sz="2000" b="1" dirty="0"/>
          </a:p>
        </p:txBody>
      </p:sp>
      <p:cxnSp>
        <p:nvCxnSpPr>
          <p:cNvPr id="51" name="直接箭头连接符 50">
            <a:extLst>
              <a:ext uri="{FF2B5EF4-FFF2-40B4-BE49-F238E27FC236}">
                <a16:creationId xmlns:a16="http://schemas.microsoft.com/office/drawing/2014/main" id="{C41A5523-13B1-474E-BB7B-343352C37FC1}"/>
              </a:ext>
            </a:extLst>
          </p:cNvPr>
          <p:cNvCxnSpPr>
            <a:cxnSpLocks/>
          </p:cNvCxnSpPr>
          <p:nvPr/>
        </p:nvCxnSpPr>
        <p:spPr>
          <a:xfrm flipV="1">
            <a:off x="1810451" y="5814476"/>
            <a:ext cx="4245096" cy="13443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99475A1-69F7-4DE3-B218-6F648B628680}"/>
              </a:ext>
            </a:extLst>
          </p:cNvPr>
          <p:cNvCxnSpPr>
            <a:cxnSpLocks/>
          </p:cNvCxnSpPr>
          <p:nvPr/>
        </p:nvCxnSpPr>
        <p:spPr>
          <a:xfrm flipV="1">
            <a:off x="1745804" y="5880099"/>
            <a:ext cx="8969821" cy="5628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6FDD5C1-A36C-47C9-AE88-773600106794}"/>
              </a:ext>
            </a:extLst>
          </p:cNvPr>
          <p:cNvSpPr txBox="1"/>
          <p:nvPr/>
        </p:nvSpPr>
        <p:spPr>
          <a:xfrm>
            <a:off x="5880485" y="5435519"/>
            <a:ext cx="938077" cy="400110"/>
          </a:xfrm>
          <a:prstGeom prst="rect">
            <a:avLst/>
          </a:prstGeom>
          <a:noFill/>
        </p:spPr>
        <p:txBody>
          <a:bodyPr wrap="none" rtlCol="0">
            <a:spAutoFit/>
          </a:bodyPr>
          <a:lstStyle/>
          <a:p>
            <a:r>
              <a:rPr lang="en-US" altLang="zh-CN" sz="2000" b="1" dirty="0"/>
              <a:t>digital</a:t>
            </a:r>
            <a:endParaRPr lang="zh-CN" altLang="en-US" sz="2000" b="1" dirty="0"/>
          </a:p>
        </p:txBody>
      </p:sp>
      <p:sp>
        <p:nvSpPr>
          <p:cNvPr id="54" name="文本框 53">
            <a:extLst>
              <a:ext uri="{FF2B5EF4-FFF2-40B4-BE49-F238E27FC236}">
                <a16:creationId xmlns:a16="http://schemas.microsoft.com/office/drawing/2014/main" id="{762F319A-4EC0-4EE4-9941-E0FC3A64E218}"/>
              </a:ext>
            </a:extLst>
          </p:cNvPr>
          <p:cNvSpPr txBox="1"/>
          <p:nvPr/>
        </p:nvSpPr>
        <p:spPr>
          <a:xfrm>
            <a:off x="9965600" y="5431798"/>
            <a:ext cx="1593706" cy="400110"/>
          </a:xfrm>
          <a:prstGeom prst="rect">
            <a:avLst/>
          </a:prstGeom>
          <a:noFill/>
        </p:spPr>
        <p:txBody>
          <a:bodyPr wrap="none" rtlCol="0">
            <a:spAutoFit/>
          </a:bodyPr>
          <a:lstStyle/>
          <a:p>
            <a:r>
              <a:rPr lang="en-US" altLang="zh-CN" sz="2000" b="1" dirty="0"/>
              <a:t>information</a:t>
            </a:r>
            <a:endParaRPr lang="zh-CN" altLang="en-US" sz="2000" b="1" dirty="0"/>
          </a:p>
        </p:txBody>
      </p:sp>
      <p:sp>
        <p:nvSpPr>
          <p:cNvPr id="55" name="文本框 54">
            <a:extLst>
              <a:ext uri="{FF2B5EF4-FFF2-40B4-BE49-F238E27FC236}">
                <a16:creationId xmlns:a16="http://schemas.microsoft.com/office/drawing/2014/main" id="{DF5BEAD5-D6E4-42D4-B3F0-B149AAFE5651}"/>
              </a:ext>
            </a:extLst>
          </p:cNvPr>
          <p:cNvSpPr txBox="1"/>
          <p:nvPr/>
        </p:nvSpPr>
        <p:spPr>
          <a:xfrm>
            <a:off x="5061236" y="6477947"/>
            <a:ext cx="2031325" cy="369332"/>
          </a:xfrm>
          <a:prstGeom prst="rect">
            <a:avLst/>
          </a:prstGeom>
          <a:noFill/>
        </p:spPr>
        <p:txBody>
          <a:bodyPr wrap="none" rtlCol="0">
            <a:spAutoFit/>
          </a:bodyPr>
          <a:lstStyle/>
          <a:p>
            <a:r>
              <a:rPr lang="en-US" altLang="zh-CN" i="1" dirty="0"/>
              <a:t>Dim 2: “computer”</a:t>
            </a:r>
            <a:endParaRPr lang="zh-CN" altLang="en-US" i="1" dirty="0"/>
          </a:p>
        </p:txBody>
      </p:sp>
      <p:sp>
        <p:nvSpPr>
          <p:cNvPr id="56" name="文本框 55">
            <a:extLst>
              <a:ext uri="{FF2B5EF4-FFF2-40B4-BE49-F238E27FC236}">
                <a16:creationId xmlns:a16="http://schemas.microsoft.com/office/drawing/2014/main" id="{ABA98E45-D556-4622-874B-AC092399E3B4}"/>
              </a:ext>
            </a:extLst>
          </p:cNvPr>
          <p:cNvSpPr txBox="1"/>
          <p:nvPr/>
        </p:nvSpPr>
        <p:spPr>
          <a:xfrm rot="16200000">
            <a:off x="243299" y="5232640"/>
            <a:ext cx="1377300" cy="369332"/>
          </a:xfrm>
          <a:prstGeom prst="rect">
            <a:avLst/>
          </a:prstGeom>
          <a:noFill/>
        </p:spPr>
        <p:txBody>
          <a:bodyPr wrap="none" rtlCol="0">
            <a:spAutoFit/>
          </a:bodyPr>
          <a:lstStyle/>
          <a:p>
            <a:r>
              <a:rPr lang="en-US" altLang="zh-CN" dirty="0"/>
              <a:t>Dim 1: “pie”</a:t>
            </a:r>
            <a:endParaRPr lang="zh-CN" altLang="en-US" dirty="0"/>
          </a:p>
        </p:txBody>
      </p:sp>
      <p:sp>
        <p:nvSpPr>
          <p:cNvPr id="64" name="弧形 63">
            <a:extLst>
              <a:ext uri="{FF2B5EF4-FFF2-40B4-BE49-F238E27FC236}">
                <a16:creationId xmlns:a16="http://schemas.microsoft.com/office/drawing/2014/main" id="{CCA1D47A-741A-47C0-91F2-8CFD0E2E7EEE}"/>
              </a:ext>
            </a:extLst>
          </p:cNvPr>
          <p:cNvSpPr/>
          <p:nvPr/>
        </p:nvSpPr>
        <p:spPr>
          <a:xfrm>
            <a:off x="1397765" y="5391022"/>
            <a:ext cx="914400" cy="914400"/>
          </a:xfrm>
          <a:prstGeom prst="arc">
            <a:avLst>
              <a:gd name="adj1" fmla="val 16200000"/>
              <a:gd name="adj2" fmla="val 65724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a:extLst>
              <a:ext uri="{FF2B5EF4-FFF2-40B4-BE49-F238E27FC236}">
                <a16:creationId xmlns:a16="http://schemas.microsoft.com/office/drawing/2014/main" id="{81989B58-2C53-4F95-9B22-6EA61ADAB093}"/>
              </a:ext>
            </a:extLst>
          </p:cNvPr>
          <p:cNvSpPr/>
          <p:nvPr/>
        </p:nvSpPr>
        <p:spPr>
          <a:xfrm>
            <a:off x="3792654" y="5391022"/>
            <a:ext cx="914400" cy="914400"/>
          </a:xfrm>
          <a:prstGeom prst="arc">
            <a:avLst>
              <a:gd name="adj1" fmla="val 21399324"/>
              <a:gd name="adj2" fmla="val 65724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FD5650F4-D60E-463C-A63F-F059C9066D9F}"/>
              </a:ext>
            </a:extLst>
          </p:cNvPr>
          <p:cNvCxnSpPr>
            <a:cxnSpLocks/>
            <a:stCxn id="71" idx="2"/>
          </p:cNvCxnSpPr>
          <p:nvPr/>
        </p:nvCxnSpPr>
        <p:spPr>
          <a:xfrm flipH="1">
            <a:off x="2236026" y="5104426"/>
            <a:ext cx="1774690" cy="41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86BD0C81-71DB-4A00-AA03-0C8EFFFA1D40}"/>
                  </a:ext>
                </a:extLst>
              </p:cNvPr>
              <p:cNvSpPr txBox="1"/>
              <p:nvPr/>
            </p:nvSpPr>
            <p:spPr>
              <a:xfrm>
                <a:off x="3476114" y="4611983"/>
                <a:ext cx="106920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b="0" i="0" smtClean="0">
                          <a:solidFill>
                            <a:srgbClr val="FF0000"/>
                          </a:solidFill>
                          <a:latin typeface="Cambria Math" panose="02040503050406030204" pitchFamily="18" charset="0"/>
                        </a:rPr>
                        <m:t>angle</m:t>
                      </m:r>
                    </m:oMath>
                  </m:oMathPara>
                </a14:m>
                <a:endParaRPr lang="zh-CN" altLang="en-US" sz="3200" dirty="0">
                  <a:solidFill>
                    <a:srgbClr val="FF0000"/>
                  </a:solidFill>
                </a:endParaRPr>
              </a:p>
            </p:txBody>
          </p:sp>
        </mc:Choice>
        <mc:Fallback xmlns="">
          <p:sp>
            <p:nvSpPr>
              <p:cNvPr id="71" name="文本框 70">
                <a:extLst>
                  <a:ext uri="{FF2B5EF4-FFF2-40B4-BE49-F238E27FC236}">
                    <a16:creationId xmlns:a16="http://schemas.microsoft.com/office/drawing/2014/main" id="{86BD0C81-71DB-4A00-AA03-0C8EFFFA1D40}"/>
                  </a:ext>
                </a:extLst>
              </p:cNvPr>
              <p:cNvSpPr txBox="1">
                <a:spLocks noRot="1" noChangeAspect="1" noMove="1" noResize="1" noEditPoints="1" noAdjustHandles="1" noChangeArrowheads="1" noChangeShapeType="1" noTextEdit="1"/>
              </p:cNvSpPr>
              <p:nvPr/>
            </p:nvSpPr>
            <p:spPr>
              <a:xfrm>
                <a:off x="3476114" y="4611983"/>
                <a:ext cx="1069203" cy="492443"/>
              </a:xfrm>
              <a:prstGeom prst="rect">
                <a:avLst/>
              </a:prstGeom>
              <a:blipFill>
                <a:blip r:embed="rId7"/>
                <a:stretch>
                  <a:fillRect l="-10465" r="-10465" b="-35897"/>
                </a:stretch>
              </a:blipFill>
            </p:spPr>
            <p:txBody>
              <a:bodyPr/>
              <a:lstStyle/>
              <a:p>
                <a:r>
                  <a:rPr lang="en-CN">
                    <a:noFill/>
                  </a:rPr>
                  <a:t> </a:t>
                </a:r>
              </a:p>
            </p:txBody>
          </p:sp>
        </mc:Fallback>
      </mc:AlternateContent>
      <p:cxnSp>
        <p:nvCxnSpPr>
          <p:cNvPr id="72" name="直接箭头连接符 71">
            <a:extLst>
              <a:ext uri="{FF2B5EF4-FFF2-40B4-BE49-F238E27FC236}">
                <a16:creationId xmlns:a16="http://schemas.microsoft.com/office/drawing/2014/main" id="{4979F46C-3710-40CC-813D-D7F73E311E98}"/>
              </a:ext>
            </a:extLst>
          </p:cNvPr>
          <p:cNvCxnSpPr>
            <a:cxnSpLocks/>
            <a:stCxn id="71" idx="2"/>
          </p:cNvCxnSpPr>
          <p:nvPr/>
        </p:nvCxnSpPr>
        <p:spPr>
          <a:xfrm>
            <a:off x="4010716" y="5104426"/>
            <a:ext cx="617170" cy="709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47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P spid="34" grpId="0"/>
      <p:bldP spid="36" grpId="0"/>
      <p:bldP spid="38" grpId="0"/>
      <p:bldP spid="40" grpId="0"/>
      <p:bldP spid="42" grpId="0"/>
      <p:bldP spid="44" grpId="0"/>
      <p:bldP spid="50" grpId="0"/>
      <p:bldP spid="53" grpId="0"/>
      <p:bldP spid="54" grpId="0"/>
      <p:bldP spid="55" grpId="0"/>
      <p:bldP spid="56" grpId="0"/>
      <p:bldP spid="64" grpId="0" animBg="1"/>
      <p:bldP spid="65" grpId="0" animBg="1"/>
      <p:bldP spid="7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28</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Word Meaning</a:t>
            </a:r>
          </a:p>
          <a:p>
            <a:r>
              <a:rPr lang="en-US" altLang="zh-CN" dirty="0"/>
              <a:t>Vector Semantics</a:t>
            </a:r>
          </a:p>
          <a:p>
            <a:r>
              <a:rPr lang="en-US" altLang="zh-CN" dirty="0"/>
              <a:t>Counting-based methods</a:t>
            </a:r>
          </a:p>
          <a:p>
            <a:pPr lvl="1"/>
            <a:r>
              <a:rPr lang="en-US" altLang="zh-CN" dirty="0"/>
              <a:t>Words and Vectors</a:t>
            </a:r>
          </a:p>
          <a:p>
            <a:pPr lvl="1"/>
            <a:r>
              <a:rPr lang="en-US" altLang="zh-CN" b="1" dirty="0"/>
              <a:t>TF-IDF/PPMI</a:t>
            </a:r>
          </a:p>
          <a:p>
            <a:endParaRPr lang="en-US" altLang="zh-CN" b="1" dirty="0"/>
          </a:p>
        </p:txBody>
      </p:sp>
    </p:spTree>
    <p:extLst>
      <p:ext uri="{BB962C8B-B14F-4D97-AF65-F5344CB8AC3E}">
        <p14:creationId xmlns:p14="http://schemas.microsoft.com/office/powerpoint/2010/main" val="2317951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ACCBA-808E-435C-B655-916EA6D5F260}"/>
              </a:ext>
            </a:extLst>
          </p:cNvPr>
          <p:cNvSpPr>
            <a:spLocks noGrp="1"/>
          </p:cNvSpPr>
          <p:nvPr>
            <p:ph type="title"/>
          </p:nvPr>
        </p:nvSpPr>
        <p:spPr/>
        <p:txBody>
          <a:bodyPr/>
          <a:lstStyle/>
          <a:p>
            <a:r>
              <a:rPr lang="en-US" altLang="zh-CN" dirty="0"/>
              <a:t>Raw frequency is a bad representation</a:t>
            </a:r>
            <a:endParaRPr lang="zh-CN" altLang="en-US" dirty="0"/>
          </a:p>
        </p:txBody>
      </p:sp>
      <p:sp>
        <p:nvSpPr>
          <p:cNvPr id="3" name="灯片编号占位符 2">
            <a:extLst>
              <a:ext uri="{FF2B5EF4-FFF2-40B4-BE49-F238E27FC236}">
                <a16:creationId xmlns:a16="http://schemas.microsoft.com/office/drawing/2014/main" id="{35EA73BA-039F-47FD-97E2-FE0C19186397}"/>
              </a:ext>
            </a:extLst>
          </p:cNvPr>
          <p:cNvSpPr>
            <a:spLocks noGrp="1"/>
          </p:cNvSpPr>
          <p:nvPr>
            <p:ph type="sldNum" sz="quarter" idx="12"/>
          </p:nvPr>
        </p:nvSpPr>
        <p:spPr/>
        <p:txBody>
          <a:bodyPr/>
          <a:lstStyle/>
          <a:p>
            <a:fld id="{B0345295-E261-4EC5-88DB-2E3C71302580}" type="slidenum">
              <a:rPr lang="zh-CN" altLang="en-US" smtClean="0"/>
              <a:t>29</a:t>
            </a:fld>
            <a:endParaRPr lang="zh-CN" altLang="en-US"/>
          </a:p>
        </p:txBody>
      </p:sp>
      <p:sp>
        <p:nvSpPr>
          <p:cNvPr id="4" name="内容占位符 3">
            <a:extLst>
              <a:ext uri="{FF2B5EF4-FFF2-40B4-BE49-F238E27FC236}">
                <a16:creationId xmlns:a16="http://schemas.microsoft.com/office/drawing/2014/main" id="{FD14DE55-00C4-463B-BBE0-23BB04216B1D}"/>
              </a:ext>
            </a:extLst>
          </p:cNvPr>
          <p:cNvSpPr>
            <a:spLocks noGrp="1"/>
          </p:cNvSpPr>
          <p:nvPr>
            <p:ph idx="1"/>
          </p:nvPr>
        </p:nvSpPr>
        <p:spPr>
          <a:xfrm>
            <a:off x="517525" y="1108433"/>
            <a:ext cx="11350627" cy="5508233"/>
          </a:xfrm>
        </p:spPr>
        <p:txBody>
          <a:bodyPr/>
          <a:lstStyle/>
          <a:p>
            <a:pPr>
              <a:lnSpc>
                <a:spcPct val="100000"/>
              </a:lnSpc>
              <a:spcAft>
                <a:spcPts val="1800"/>
              </a:spcAft>
            </a:pPr>
            <a:r>
              <a:rPr lang="en-US" altLang="zh-CN" dirty="0"/>
              <a:t>The co-occurrence matrices:</a:t>
            </a:r>
            <a:r>
              <a:rPr lang="zh-CN" altLang="en-US" dirty="0"/>
              <a:t> </a:t>
            </a:r>
            <a:r>
              <a:rPr lang="en-US" altLang="zh-CN" dirty="0"/>
              <a:t>represent each cell by word frequencies</a:t>
            </a:r>
          </a:p>
          <a:p>
            <a:pPr>
              <a:lnSpc>
                <a:spcPct val="100000"/>
              </a:lnSpc>
              <a:spcAft>
                <a:spcPts val="1800"/>
              </a:spcAft>
            </a:pPr>
            <a:r>
              <a:rPr lang="en-US" altLang="zh-CN" dirty="0"/>
              <a:t>Frequency is clearly useful; if </a:t>
            </a:r>
            <a:r>
              <a:rPr lang="en-US" altLang="zh-CN" i="1" dirty="0">
                <a:solidFill>
                  <a:srgbClr val="00B050"/>
                </a:solidFill>
              </a:rPr>
              <a:t>sugar</a:t>
            </a:r>
            <a:r>
              <a:rPr lang="en-US" altLang="zh-CN" dirty="0"/>
              <a:t> appears a lot near </a:t>
            </a:r>
            <a:r>
              <a:rPr lang="en-US" altLang="zh-CN" i="1" dirty="0">
                <a:solidFill>
                  <a:srgbClr val="00B050"/>
                </a:solidFill>
              </a:rPr>
              <a:t>apricot</a:t>
            </a:r>
            <a:r>
              <a:rPr lang="en-US" altLang="zh-CN" dirty="0"/>
              <a:t>, that's useful information.</a:t>
            </a:r>
          </a:p>
          <a:p>
            <a:pPr>
              <a:lnSpc>
                <a:spcPct val="100000"/>
              </a:lnSpc>
              <a:spcAft>
                <a:spcPts val="1800"/>
              </a:spcAft>
            </a:pPr>
            <a:r>
              <a:rPr lang="en-US" altLang="zh-CN" dirty="0"/>
              <a:t>But overly frequent words like </a:t>
            </a:r>
            <a:r>
              <a:rPr lang="en-US" altLang="zh-CN" i="1" dirty="0">
                <a:solidFill>
                  <a:srgbClr val="00B050"/>
                </a:solidFill>
              </a:rPr>
              <a:t>the</a:t>
            </a:r>
            <a:r>
              <a:rPr lang="en-US" altLang="zh-CN" dirty="0"/>
              <a:t>, </a:t>
            </a:r>
            <a:r>
              <a:rPr lang="en-US" altLang="zh-CN" i="1" dirty="0">
                <a:solidFill>
                  <a:srgbClr val="00B050"/>
                </a:solidFill>
              </a:rPr>
              <a:t>it</a:t>
            </a:r>
            <a:r>
              <a:rPr lang="en-US" altLang="zh-CN" dirty="0"/>
              <a:t>, or </a:t>
            </a:r>
            <a:r>
              <a:rPr lang="en-US" altLang="zh-CN" i="1" dirty="0">
                <a:solidFill>
                  <a:srgbClr val="00B050"/>
                </a:solidFill>
              </a:rPr>
              <a:t>they</a:t>
            </a:r>
            <a:r>
              <a:rPr lang="en-US" altLang="zh-CN" dirty="0"/>
              <a:t> are not very informative about the context</a:t>
            </a:r>
          </a:p>
          <a:p>
            <a:pPr>
              <a:lnSpc>
                <a:spcPct val="100000"/>
              </a:lnSpc>
              <a:spcAft>
                <a:spcPts val="1800"/>
              </a:spcAft>
            </a:pPr>
            <a:r>
              <a:rPr lang="en-US" altLang="zh-CN" dirty="0"/>
              <a:t>How can we balance these two conflicting constraints? </a:t>
            </a:r>
          </a:p>
          <a:p>
            <a:pPr>
              <a:lnSpc>
                <a:spcPct val="100000"/>
              </a:lnSpc>
            </a:pPr>
            <a:endParaRPr lang="zh-CN" altLang="en-US" dirty="0"/>
          </a:p>
        </p:txBody>
      </p:sp>
    </p:spTree>
    <p:extLst>
      <p:ext uri="{BB962C8B-B14F-4D97-AF65-F5344CB8AC3E}">
        <p14:creationId xmlns:p14="http://schemas.microsoft.com/office/powerpoint/2010/main" val="36054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25BE-77D6-F34A-BD1C-3F5B73452828}"/>
              </a:ext>
            </a:extLst>
          </p:cNvPr>
          <p:cNvSpPr>
            <a:spLocks noGrp="1"/>
          </p:cNvSpPr>
          <p:nvPr>
            <p:ph type="title"/>
          </p:nvPr>
        </p:nvSpPr>
        <p:spPr/>
        <p:txBody>
          <a:bodyPr/>
          <a:lstStyle/>
          <a:p>
            <a:r>
              <a:rPr lang="en-US" altLang="zh-CN" dirty="0"/>
              <a:t>Represent the meaning of a word</a:t>
            </a:r>
            <a:endParaRPr lang="en-CN" dirty="0"/>
          </a:p>
        </p:txBody>
      </p:sp>
      <p:sp>
        <p:nvSpPr>
          <p:cNvPr id="4" name="Slide Number Placeholder 3">
            <a:extLst>
              <a:ext uri="{FF2B5EF4-FFF2-40B4-BE49-F238E27FC236}">
                <a16:creationId xmlns:a16="http://schemas.microsoft.com/office/drawing/2014/main" id="{9FE0CE24-17ED-E44E-A214-753253BB8FE4}"/>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
        <p:nvSpPr>
          <p:cNvPr id="5" name="内容占位符 3">
            <a:extLst>
              <a:ext uri="{FF2B5EF4-FFF2-40B4-BE49-F238E27FC236}">
                <a16:creationId xmlns:a16="http://schemas.microsoft.com/office/drawing/2014/main" id="{AE103C0E-B969-C443-AA1A-227C10A30B60}"/>
              </a:ext>
            </a:extLst>
          </p:cNvPr>
          <p:cNvSpPr>
            <a:spLocks noGrp="1"/>
          </p:cNvSpPr>
          <p:nvPr>
            <p:ph idx="1"/>
          </p:nvPr>
        </p:nvSpPr>
        <p:spPr>
          <a:xfrm>
            <a:off x="520224" y="1084639"/>
            <a:ext cx="9309576" cy="814499"/>
          </a:xfrm>
        </p:spPr>
        <p:txBody>
          <a:bodyPr>
            <a:noAutofit/>
          </a:bodyPr>
          <a:lstStyle/>
          <a:p>
            <a:pPr>
              <a:spcBef>
                <a:spcPts val="1200"/>
              </a:spcBef>
              <a:spcAft>
                <a:spcPts val="1200"/>
              </a:spcAft>
            </a:pPr>
            <a:r>
              <a:rPr lang="en-US" altLang="zh-CN" b="1" dirty="0"/>
              <a:t>How should we represent the meaning of a word?</a:t>
            </a:r>
          </a:p>
        </p:txBody>
      </p:sp>
      <p:pic>
        <p:nvPicPr>
          <p:cNvPr id="1026" name="Picture 2" descr="Brown-headed Thrush - eBird">
            <a:extLst>
              <a:ext uri="{FF2B5EF4-FFF2-40B4-BE49-F238E27FC236}">
                <a16:creationId xmlns:a16="http://schemas.microsoft.com/office/drawing/2014/main" id="{F3E58067-A9EC-08EB-74F0-26ECD566C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9800" y="1084639"/>
            <a:ext cx="1912317" cy="1434238"/>
          </a:xfrm>
          <a:prstGeom prst="rect">
            <a:avLst/>
          </a:prstGeom>
          <a:noFill/>
          <a:extLst>
            <a:ext uri="{909E8E84-426E-40DD-AFC4-6F175D3DCCD1}">
              <a14:hiddenFill xmlns:a14="http://schemas.microsoft.com/office/drawing/2010/main">
                <a:solidFill>
                  <a:srgbClr val="FFFFFF"/>
                </a:solidFill>
              </a14:hiddenFill>
            </a:ext>
          </a:extLst>
        </p:spPr>
      </p:pic>
      <p:pic>
        <p:nvPicPr>
          <p:cNvPr id="3" name="Feynman-on-knowing-the-name-of-something">
            <a:hlinkClick r:id="" action="ppaction://media"/>
            <a:extLst>
              <a:ext uri="{FF2B5EF4-FFF2-40B4-BE49-F238E27FC236}">
                <a16:creationId xmlns:a16="http://schemas.microsoft.com/office/drawing/2014/main" id="{5124ADA1-1154-C2DA-ED60-5CC012DE698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0032" y="1686083"/>
            <a:ext cx="8869961" cy="4989354"/>
          </a:xfrm>
          <a:prstGeom prst="rect">
            <a:avLst/>
          </a:prstGeom>
        </p:spPr>
      </p:pic>
    </p:spTree>
    <p:extLst>
      <p:ext uri="{BB962C8B-B14F-4D97-AF65-F5344CB8AC3E}">
        <p14:creationId xmlns:p14="http://schemas.microsoft.com/office/powerpoint/2010/main" val="165663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B18CB-E8E5-4C8D-84C5-4E9DE519F9E4}"/>
              </a:ext>
            </a:extLst>
          </p:cNvPr>
          <p:cNvSpPr>
            <a:spLocks noGrp="1"/>
          </p:cNvSpPr>
          <p:nvPr>
            <p:ph type="title"/>
          </p:nvPr>
        </p:nvSpPr>
        <p:spPr/>
        <p:txBody>
          <a:bodyPr/>
          <a:lstStyle/>
          <a:p>
            <a:r>
              <a:rPr lang="en-US" altLang="zh-CN" dirty="0"/>
              <a:t>Two common solutions for word weighting</a:t>
            </a:r>
            <a:endParaRPr lang="zh-CN" altLang="en-US" dirty="0"/>
          </a:p>
        </p:txBody>
      </p:sp>
      <p:sp>
        <p:nvSpPr>
          <p:cNvPr id="3" name="灯片编号占位符 2">
            <a:extLst>
              <a:ext uri="{FF2B5EF4-FFF2-40B4-BE49-F238E27FC236}">
                <a16:creationId xmlns:a16="http://schemas.microsoft.com/office/drawing/2014/main" id="{BFB6D5BA-D3C3-4EB4-ACE0-3CD95A6F2440}"/>
              </a:ext>
            </a:extLst>
          </p:cNvPr>
          <p:cNvSpPr>
            <a:spLocks noGrp="1"/>
          </p:cNvSpPr>
          <p:nvPr>
            <p:ph type="sldNum" sz="quarter" idx="12"/>
          </p:nvPr>
        </p:nvSpPr>
        <p:spPr/>
        <p:txBody>
          <a:bodyPr/>
          <a:lstStyle/>
          <a:p>
            <a:fld id="{B0345295-E261-4EC5-88DB-2E3C71302580}" type="slidenum">
              <a:rPr lang="zh-CN" altLang="en-US" smtClean="0"/>
              <a:t>30</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7302F1-339C-4CB0-95AA-79667ED00418}"/>
                  </a:ext>
                </a:extLst>
              </p:cNvPr>
              <p:cNvSpPr>
                <a:spLocks noGrp="1"/>
              </p:cNvSpPr>
              <p:nvPr>
                <p:ph idx="1"/>
              </p:nvPr>
            </p:nvSpPr>
            <p:spPr>
              <a:xfrm>
                <a:off x="523874" y="1054094"/>
                <a:ext cx="11058525" cy="5589589"/>
              </a:xfrm>
            </p:spPr>
            <p:txBody>
              <a:bodyPr lIns="90000">
                <a:noAutofit/>
              </a:bodyPr>
              <a:lstStyle/>
              <a:p>
                <a:pPr>
                  <a:lnSpc>
                    <a:spcPct val="100000"/>
                  </a:lnSpc>
                </a:pPr>
                <a:r>
                  <a:rPr lang="en-US" altLang="zh-CN" b="1" dirty="0"/>
                  <a:t>TF-IDF (Term</a:t>
                </a:r>
                <a:r>
                  <a:rPr lang="zh-CN" altLang="en-US" b="1" dirty="0"/>
                  <a:t> </a:t>
                </a:r>
                <a:r>
                  <a:rPr lang="en-US" altLang="zh-CN" b="1" dirty="0"/>
                  <a:t>Freq.</a:t>
                </a:r>
                <a:r>
                  <a:rPr lang="zh-CN" altLang="en-US" b="1" dirty="0"/>
                  <a:t> </a:t>
                </a:r>
                <a:r>
                  <a:rPr lang="en-US" altLang="zh-CN" b="1" dirty="0"/>
                  <a:t>and</a:t>
                </a:r>
                <a:r>
                  <a:rPr lang="zh-CN" altLang="en-US" b="1" dirty="0"/>
                  <a:t> </a:t>
                </a:r>
                <a:r>
                  <a:rPr lang="en-US" altLang="zh-CN" b="1" dirty="0"/>
                  <a:t>Inverse</a:t>
                </a:r>
                <a:r>
                  <a:rPr lang="zh-CN" altLang="en-US" b="1" dirty="0"/>
                  <a:t> </a:t>
                </a:r>
                <a:r>
                  <a:rPr lang="en-US" altLang="zh-CN" b="1" dirty="0"/>
                  <a:t>Document</a:t>
                </a:r>
                <a:r>
                  <a:rPr lang="zh-CN" altLang="en-US" b="1" dirty="0"/>
                  <a:t> </a:t>
                </a:r>
                <a:r>
                  <a:rPr lang="en-US" altLang="zh-CN" b="1" dirty="0"/>
                  <a:t>Freq.)</a:t>
                </a:r>
                <a:r>
                  <a:rPr lang="en-US" altLang="zh-CN" dirty="0"/>
                  <a:t>   </a:t>
                </a:r>
              </a:p>
              <a:p>
                <a:pPr lvl="1">
                  <a:lnSpc>
                    <a:spcPct val="100000"/>
                  </a:lnSpc>
                </a:pPr>
                <a:r>
                  <a:rPr lang="en-US" altLang="zh-CN" sz="2800" dirty="0"/>
                  <a:t>TF-IDF value for word </a:t>
                </a:r>
                <a14:m>
                  <m:oMath xmlns:m="http://schemas.openxmlformats.org/officeDocument/2006/math">
                    <m:r>
                      <a:rPr lang="en-US" altLang="zh-CN" sz="2800" i="1" dirty="0" smtClean="0">
                        <a:latin typeface="Cambria Math" panose="02040503050406030204" pitchFamily="18" charset="0"/>
                      </a:rPr>
                      <m:t>𝑡</m:t>
                    </m:r>
                  </m:oMath>
                </a14:m>
                <a:r>
                  <a:rPr lang="en-US" altLang="zh-CN" sz="2800" dirty="0"/>
                  <a:t> in document </a:t>
                </a:r>
                <a14:m>
                  <m:oMath xmlns:m="http://schemas.openxmlformats.org/officeDocument/2006/math">
                    <m:r>
                      <a:rPr lang="en-US" altLang="zh-CN" sz="2800" i="1" dirty="0" smtClean="0">
                        <a:latin typeface="Cambria Math" panose="02040503050406030204" pitchFamily="18" charset="0"/>
                      </a:rPr>
                      <m:t>𝑑</m:t>
                    </m:r>
                  </m:oMath>
                </a14:m>
                <a:endParaRPr lang="en-US" altLang="zh-CN" sz="2800" b="0" i="1" dirty="0">
                  <a:latin typeface="Cambria Math" panose="02040503050406030204" pitchFamily="18" charset="0"/>
                </a:endParaRPr>
              </a:p>
              <a:p>
                <a:pPr marL="457200" lvl="1"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TF</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IDF</m:t>
                          </m:r>
                        </m:e>
                        <m:sub>
                          <m:r>
                            <a:rPr lang="en-US" altLang="zh-CN" sz="2800" b="0" i="1" smtClean="0">
                              <a:latin typeface="Cambria Math" panose="02040503050406030204" pitchFamily="18" charset="0"/>
                            </a:rPr>
                            <m:t>𝑡</m:t>
                          </m:r>
                        </m:sub>
                      </m:sSub>
                    </m:oMath>
                  </m:oMathPara>
                </a14:m>
                <a:endParaRPr lang="en-US" altLang="zh-CN" dirty="0"/>
              </a:p>
              <a:p>
                <a:pPr lvl="1"/>
                <a:r>
                  <a:rPr lang="en-US" altLang="zh-CN" sz="2800" dirty="0"/>
                  <a:t>Words like "</a:t>
                </a:r>
                <a:r>
                  <a:rPr lang="en-US" altLang="zh-CN" sz="2800" dirty="0">
                    <a:solidFill>
                      <a:srgbClr val="00B050"/>
                    </a:solidFill>
                  </a:rPr>
                  <a:t>the</a:t>
                </a:r>
                <a:r>
                  <a:rPr lang="en-US" altLang="zh-CN" sz="2800" dirty="0"/>
                  <a:t>" or "</a:t>
                </a:r>
                <a:r>
                  <a:rPr lang="en-US" altLang="zh-CN" sz="2800" dirty="0">
                    <a:solidFill>
                      <a:srgbClr val="00B050"/>
                    </a:solidFill>
                  </a:rPr>
                  <a:t>it</a:t>
                </a:r>
                <a:r>
                  <a:rPr lang="en-US" altLang="zh-CN" sz="2800" dirty="0"/>
                  <a:t>" have very low IDF</a:t>
                </a:r>
              </a:p>
              <a:p>
                <a:r>
                  <a:rPr lang="en-US" altLang="zh-CN" b="1" dirty="0"/>
                  <a:t>PPMI</a:t>
                </a:r>
                <a:r>
                  <a:rPr lang="zh-CN" altLang="en-US" b="1" dirty="0"/>
                  <a:t> </a:t>
                </a:r>
                <a:r>
                  <a:rPr lang="en-US" altLang="zh-CN" b="1" dirty="0"/>
                  <a:t>(Pointwise</a:t>
                </a:r>
                <a:r>
                  <a:rPr lang="zh-CN" altLang="en-US" b="1" dirty="0"/>
                  <a:t> </a:t>
                </a:r>
                <a:r>
                  <a:rPr lang="en-US" altLang="zh-CN" b="1" dirty="0"/>
                  <a:t>mutual</a:t>
                </a:r>
                <a:r>
                  <a:rPr lang="zh-CN" altLang="en-US" b="1" dirty="0"/>
                  <a:t> </a:t>
                </a:r>
                <a:r>
                  <a:rPr lang="en-US" altLang="zh-CN" b="1" dirty="0"/>
                  <a:t>information)</a:t>
                </a:r>
              </a:p>
              <a:p>
                <a:pPr marL="0" indent="0" algn="ctr">
                  <a:buNone/>
                </a:pPr>
                <a14:m>
                  <m:oMath xmlns:m="http://schemas.openxmlformats.org/officeDocument/2006/math">
                    <m:r>
                      <m:rPr>
                        <m:sty m:val="p"/>
                      </m:rPr>
                      <a:rPr lang="en-US" altLang="zh-CN" sz="2800" b="0" i="0" dirty="0" smtClean="0">
                        <a:latin typeface="Cambria Math" panose="02040503050406030204" pitchFamily="18" charset="0"/>
                      </a:rPr>
                      <m:t>PMI</m:t>
                    </m:r>
                    <m:d>
                      <m:dPr>
                        <m:ctrlPr>
                          <a:rPr lang="en-US" altLang="zh-CN" sz="2800" b="0" i="1" dirty="0" smtClean="0">
                            <a:latin typeface="Cambria Math" panose="02040503050406030204" pitchFamily="18" charset="0"/>
                          </a:rPr>
                        </m:ctrlPr>
                      </m:dPr>
                      <m:e>
                        <m:sSub>
                          <m:sSubPr>
                            <m:ctrlPr>
                              <a:rPr lang="en-US" altLang="zh-CN" sz="2800" i="1" dirty="0" smtClean="0">
                                <a:latin typeface="Cambria Math" panose="02040503050406030204" pitchFamily="18" charset="0"/>
                              </a:rPr>
                            </m:ctrlPr>
                          </m:sSubPr>
                          <m:e>
                            <m:r>
                              <a:rPr lang="zh-CN" altLang="en-US" sz="2800" b="1" i="0" dirty="0" smtClean="0">
                                <a:latin typeface="Cambria Math" panose="02040503050406030204" pitchFamily="18" charset="0"/>
                              </a:rPr>
                              <m:t>𝐰</m:t>
                            </m:r>
                          </m:e>
                          <m:sub>
                            <m:r>
                              <a:rPr lang="zh-CN" altLang="en-US" sz="2800" i="0" dirty="0" smtClean="0">
                                <a:latin typeface="Cambria Math" panose="02040503050406030204" pitchFamily="18" charset="0"/>
                              </a:rPr>
                              <m:t>1</m:t>
                            </m:r>
                          </m:sub>
                        </m:sSub>
                        <m:r>
                          <a:rPr lang="en-US" altLang="zh-CN" sz="2800" i="1" dirty="0" smtClean="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zh-CN" altLang="en-US" sz="2800" b="1" i="0" dirty="0" smtClean="0">
                                <a:latin typeface="Cambria Math" panose="02040503050406030204" pitchFamily="18" charset="0"/>
                              </a:rPr>
                              <m:t>𝐰</m:t>
                            </m:r>
                          </m:e>
                          <m:sub>
                            <m:r>
                              <a:rPr lang="zh-CN" altLang="en-US" sz="2800" i="0" dirty="0" smtClean="0">
                                <a:latin typeface="Cambria Math" panose="02040503050406030204" pitchFamily="18" charset="0"/>
                              </a:rPr>
                              <m:t>2</m:t>
                            </m:r>
                          </m:sub>
                        </m:sSub>
                      </m:e>
                    </m:d>
                    <m:r>
                      <a:rPr lang="en-US" altLang="zh-CN" sz="2800" b="0" i="1" dirty="0" smtClean="0">
                        <a:latin typeface="Cambria Math" panose="02040503050406030204" pitchFamily="18" charset="0"/>
                      </a:rPr>
                      <m:t>=</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log</m:t>
                        </m:r>
                      </m:fName>
                      <m:e>
                        <m:f>
                          <m:fPr>
                            <m:ctrlPr>
                              <a:rPr lang="en-US" altLang="zh-CN" sz="2800" b="0" i="1" dirty="0" smtClean="0">
                                <a:latin typeface="Cambria Math" panose="02040503050406030204" pitchFamily="18" charset="0"/>
                              </a:rPr>
                            </m:ctrlPr>
                          </m:fPr>
                          <m:num>
                            <m:r>
                              <a:rPr lang="en-US" altLang="zh-CN" sz="2800" i="1" dirty="0">
                                <a:latin typeface="Cambria Math" panose="02040503050406030204" pitchFamily="18" charset="0"/>
                              </a:rPr>
                              <m:t>𝑝</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1" i="0" dirty="0">
                                    <a:latin typeface="Cambria Math" panose="02040503050406030204" pitchFamily="18" charset="0"/>
                                  </a:rPr>
                                  <m:t>𝐰</m:t>
                                </m:r>
                              </m:e>
                              <m:sub>
                                <m:r>
                                  <a:rPr lang="en-US" altLang="zh-CN" sz="2800" i="1" dirty="0">
                                    <a:latin typeface="Cambria Math" panose="02040503050406030204" pitchFamily="18" charset="0"/>
                                  </a:rPr>
                                  <m:t>1</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1" i="0" dirty="0" smtClean="0">
                                    <a:latin typeface="Cambria Math" panose="02040503050406030204" pitchFamily="18" charset="0"/>
                                  </a:rPr>
                                  <m:t>𝐰</m:t>
                                </m:r>
                              </m:e>
                              <m:sub>
                                <m:r>
                                  <a:rPr lang="en-US" altLang="zh-CN" sz="2800" b="0" i="1" dirty="0" smtClean="0">
                                    <a:latin typeface="Cambria Math" panose="02040503050406030204" pitchFamily="18" charset="0"/>
                                  </a:rPr>
                                  <m:t>2</m:t>
                                </m:r>
                              </m:sub>
                            </m:sSub>
                            <m:r>
                              <a:rPr lang="en-US" altLang="zh-CN" sz="2800" i="1" dirty="0">
                                <a:latin typeface="Cambria Math" panose="02040503050406030204" pitchFamily="18" charset="0"/>
                              </a:rPr>
                              <m:t>)</m:t>
                            </m:r>
                          </m:num>
                          <m:den>
                            <m:r>
                              <a:rPr lang="en-US" altLang="zh-CN" sz="2800" b="0" i="1" dirty="0" smtClean="0">
                                <a:latin typeface="Cambria Math" panose="02040503050406030204" pitchFamily="18" charset="0"/>
                              </a:rPr>
                              <m:t>𝑝</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1" i="0" dirty="0" smtClean="0">
                                    <a:latin typeface="Cambria Math" panose="02040503050406030204" pitchFamily="18" charset="0"/>
                                  </a:rPr>
                                  <m:t>𝐰</m:t>
                                </m:r>
                              </m:e>
                              <m:sub>
                                <m:r>
                                  <a:rPr lang="en-US" altLang="zh-CN" sz="2800" b="0" i="0" dirty="0" smtClean="0">
                                    <a:latin typeface="Cambria Math" panose="02040503050406030204" pitchFamily="18" charset="0"/>
                                  </a:rPr>
                                  <m:t>1</m:t>
                                </m:r>
                              </m:sub>
                            </m:sSub>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𝑝</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1" i="0" dirty="0" smtClean="0">
                                    <a:latin typeface="Cambria Math" panose="02040503050406030204" pitchFamily="18" charset="0"/>
                                  </a:rPr>
                                  <m:t>𝐰</m:t>
                                </m:r>
                              </m:e>
                              <m:sub>
                                <m:r>
                                  <a:rPr lang="en-US" altLang="zh-CN" sz="2800" b="0" i="1" dirty="0" smtClean="0">
                                    <a:latin typeface="Cambria Math" panose="02040503050406030204" pitchFamily="18" charset="0"/>
                                  </a:rPr>
                                  <m:t>2</m:t>
                                </m:r>
                              </m:sub>
                            </m:sSub>
                            <m:r>
                              <a:rPr lang="en-US" altLang="zh-CN" sz="2800" i="1" dirty="0">
                                <a:latin typeface="Cambria Math" panose="02040503050406030204" pitchFamily="18" charset="0"/>
                              </a:rPr>
                              <m:t>)</m:t>
                            </m:r>
                          </m:den>
                        </m:f>
                      </m:e>
                    </m:func>
                  </m:oMath>
                </a14:m>
                <a:r>
                  <a:rPr lang="zh-CN" altLang="en-US" sz="2800" dirty="0"/>
                  <a:t> </a:t>
                </a:r>
                <a:endParaRPr lang="en-US" altLang="zh-CN" sz="2800" dirty="0"/>
              </a:p>
              <a:p>
                <a:pPr lvl="1"/>
                <a:r>
                  <a:rPr lang="en-US" altLang="zh-CN" dirty="0"/>
                  <a:t>See if words like "</a:t>
                </a:r>
                <a:r>
                  <a:rPr lang="en-US" altLang="zh-CN" dirty="0">
                    <a:solidFill>
                      <a:srgbClr val="00B050"/>
                    </a:solidFill>
                  </a:rPr>
                  <a:t>good</a:t>
                </a:r>
                <a:r>
                  <a:rPr lang="en-US" altLang="zh-CN" dirty="0"/>
                  <a:t>" appear more often with "</a:t>
                </a:r>
                <a:r>
                  <a:rPr lang="en-US" altLang="zh-CN" dirty="0">
                    <a:solidFill>
                      <a:srgbClr val="00B050"/>
                    </a:solidFill>
                  </a:rPr>
                  <a:t>great</a:t>
                </a:r>
                <a:r>
                  <a:rPr lang="en-US" altLang="zh-CN" dirty="0"/>
                  <a:t>" than we would expect by chance</a:t>
                </a:r>
              </a:p>
            </p:txBody>
          </p:sp>
        </mc:Choice>
        <mc:Fallback xmlns="">
          <p:sp>
            <p:nvSpPr>
              <p:cNvPr id="4" name="内容占位符 3">
                <a:extLst>
                  <a:ext uri="{FF2B5EF4-FFF2-40B4-BE49-F238E27FC236}">
                    <a16:creationId xmlns:a16="http://schemas.microsoft.com/office/drawing/2014/main" id="{287302F1-339C-4CB0-95AA-79667ED00418}"/>
                  </a:ext>
                </a:extLst>
              </p:cNvPr>
              <p:cNvSpPr>
                <a:spLocks noGrp="1" noRot="1" noChangeAspect="1" noMove="1" noResize="1" noEditPoints="1" noAdjustHandles="1" noChangeArrowheads="1" noChangeShapeType="1" noTextEdit="1"/>
              </p:cNvSpPr>
              <p:nvPr>
                <p:ph idx="1"/>
              </p:nvPr>
            </p:nvSpPr>
            <p:spPr>
              <a:xfrm>
                <a:off x="523874" y="1054094"/>
                <a:ext cx="11058525" cy="5589589"/>
              </a:xfrm>
              <a:blipFill>
                <a:blip r:embed="rId3"/>
                <a:stretch>
                  <a:fillRect l="-1032" t="-1361" b="-4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7404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D26-FDCD-C747-8585-A28D319534E8}"/>
              </a:ext>
            </a:extLst>
          </p:cNvPr>
          <p:cNvSpPr>
            <a:spLocks noGrp="1"/>
          </p:cNvSpPr>
          <p:nvPr>
            <p:ph type="title"/>
          </p:nvPr>
        </p:nvSpPr>
        <p:spPr/>
        <p:txBody>
          <a:bodyPr/>
          <a:lstStyle/>
          <a:p>
            <a:r>
              <a:rPr lang="en-US" altLang="zh-CN" dirty="0"/>
              <a:t>Term frequency</a:t>
            </a:r>
            <a:r>
              <a:rPr lang="zh-CN" altLang="en-US" dirty="0"/>
              <a:t> </a:t>
            </a:r>
            <a:r>
              <a:rPr lang="en-US" altLang="zh-CN" dirty="0"/>
              <a:t>&amp;</a:t>
            </a:r>
            <a:r>
              <a:rPr lang="zh-CN" altLang="en-US" dirty="0"/>
              <a:t> </a:t>
            </a:r>
            <a:r>
              <a:rPr lang="en-US" altLang="zh-CN" dirty="0"/>
              <a:t>Document frequency</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2119C-2B73-344C-9AC5-2DAC11330131}"/>
                  </a:ext>
                </a:extLst>
              </p:cNvPr>
              <p:cNvSpPr>
                <a:spLocks noGrp="1"/>
              </p:cNvSpPr>
              <p:nvPr>
                <p:ph idx="1"/>
              </p:nvPr>
            </p:nvSpPr>
            <p:spPr>
              <a:xfrm>
                <a:off x="517525" y="1108434"/>
                <a:ext cx="11350627" cy="3571500"/>
              </a:xfrm>
            </p:spPr>
            <p:txBody>
              <a:bodyPr lIns="90000">
                <a:noAutofit/>
              </a:bodyPr>
              <a:lstStyle/>
              <a:p>
                <a:r>
                  <a:rPr lang="en-US" altLang="zh-CN" sz="2800" b="1" dirty="0"/>
                  <a:t>Term frequency (TF)</a:t>
                </a:r>
              </a:p>
              <a:p>
                <a:pPr lvl="1">
                  <a:spcBef>
                    <a:spcPts val="0"/>
                  </a:spcBef>
                  <a:spcAft>
                    <a:spcPts val="600"/>
                  </a:spcAft>
                </a:pPr>
                <a:r>
                  <a:rPr lang="en-US" altLang="zh-CN" dirty="0"/>
                  <a:t>Instead of using raw count, we squash a bit</a:t>
                </a:r>
              </a:p>
              <a:p>
                <a:pPr marL="457200" lvl="1" indent="0">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m:rPr>
                              <m:sty m:val="p"/>
                            </m:rPr>
                            <a:rPr lang="en-US" altLang="zh-CN" sz="2800" b="0" i="0" dirty="0" smtClean="0">
                              <a:latin typeface="Cambria Math" panose="02040503050406030204" pitchFamily="18" charset="0"/>
                            </a:rPr>
                            <m:t>TF</m:t>
                          </m:r>
                        </m:e>
                        <m:sub>
                          <m:r>
                            <a:rPr lang="en-US" altLang="zh-CN" sz="2800" b="0" i="1" dirty="0" smtClean="0">
                              <a:latin typeface="Cambria Math" panose="02040503050406030204" pitchFamily="18" charset="0"/>
                            </a:rPr>
                            <m:t>𝑡</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𝑑</m:t>
                          </m:r>
                        </m:sub>
                      </m:sSub>
                      <m:r>
                        <a:rPr lang="en-US" altLang="zh-CN" sz="2800" b="0" i="1" dirty="0" smtClean="0">
                          <a:latin typeface="Cambria Math" panose="02040503050406030204" pitchFamily="18" charset="0"/>
                        </a:rPr>
                        <m:t>=</m:t>
                      </m:r>
                      <m:func>
                        <m:funcPr>
                          <m:ctrlPr>
                            <a:rPr lang="en-US" altLang="zh-CN" sz="2800" b="0" i="1" dirty="0" smtClean="0">
                              <a:latin typeface="Cambria Math" panose="02040503050406030204" pitchFamily="18" charset="0"/>
                            </a:rPr>
                          </m:ctrlPr>
                        </m:funcPr>
                        <m:fName>
                          <m:sSub>
                            <m:sSubPr>
                              <m:ctrlPr>
                                <a:rPr lang="en-US" altLang="zh-CN" sz="2800" b="0" i="1" dirty="0" smtClean="0">
                                  <a:latin typeface="Cambria Math" panose="02040503050406030204" pitchFamily="18" charset="0"/>
                                </a:rPr>
                              </m:ctrlPr>
                            </m:sSubPr>
                            <m:e>
                              <m:r>
                                <m:rPr>
                                  <m:sty m:val="p"/>
                                </m:rPr>
                                <a:rPr lang="en-US" altLang="zh-CN" sz="2800" b="0" i="0" dirty="0" smtClean="0">
                                  <a:latin typeface="Cambria Math" panose="02040503050406030204" pitchFamily="18" charset="0"/>
                                </a:rPr>
                                <m:t>log</m:t>
                              </m:r>
                            </m:e>
                            <m:sub>
                              <m:r>
                                <a:rPr lang="en-US" altLang="zh-CN" sz="2800" b="0" i="1" dirty="0" smtClean="0">
                                  <a:latin typeface="Cambria Math" panose="02040503050406030204" pitchFamily="18" charset="0"/>
                                </a:rPr>
                                <m:t>10</m:t>
                              </m:r>
                            </m:sub>
                          </m:sSub>
                        </m:fName>
                        <m:e>
                          <m:d>
                            <m:dPr>
                              <m:ctrlPr>
                                <a:rPr lang="en-US" altLang="zh-CN" sz="2800" b="0" i="1" dirty="0" smtClean="0">
                                  <a:latin typeface="Cambria Math" panose="02040503050406030204" pitchFamily="18" charset="0"/>
                                </a:rPr>
                              </m:ctrlPr>
                            </m:dPr>
                            <m:e>
                              <m:r>
                                <m:rPr>
                                  <m:sty m:val="p"/>
                                </m:rPr>
                                <a:rPr lang="en-US" altLang="zh-CN" sz="2800" i="0" dirty="0">
                                  <a:latin typeface="Cambria Math" panose="02040503050406030204" pitchFamily="18" charset="0"/>
                                </a:rPr>
                                <m:t>count</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𝑡</m:t>
                                  </m:r>
                                  <m:r>
                                    <a:rPr lang="en-US" altLang="zh-CN" sz="2800" i="1" dirty="0">
                                      <a:latin typeface="Cambria Math" panose="02040503050406030204" pitchFamily="18" charset="0"/>
                                    </a:rPr>
                                    <m:t>,</m:t>
                                  </m:r>
                                  <m:r>
                                    <a:rPr lang="en-US" altLang="zh-CN" sz="2800" i="1" dirty="0">
                                      <a:latin typeface="Cambria Math" panose="02040503050406030204" pitchFamily="18" charset="0"/>
                                    </a:rPr>
                                    <m:t>𝑑</m:t>
                                  </m:r>
                                </m:e>
                              </m:d>
                              <m:r>
                                <a:rPr lang="en-US" altLang="zh-CN" sz="2800" b="0" i="1" dirty="0" smtClean="0">
                                  <a:latin typeface="Cambria Math" panose="02040503050406030204" pitchFamily="18" charset="0"/>
                                </a:rPr>
                                <m:t>+1</m:t>
                              </m:r>
                            </m:e>
                          </m:d>
                        </m:e>
                      </m:func>
                    </m:oMath>
                  </m:oMathPara>
                </a14:m>
                <a:endParaRPr lang="en-US" altLang="zh-CN" b="1" dirty="0"/>
              </a:p>
              <a:p>
                <a:r>
                  <a:rPr lang="en-US" altLang="zh-CN" sz="2800" b="1" dirty="0"/>
                  <a:t>Document frequency (DF)</a:t>
                </a:r>
                <a:endParaRPr lang="zh-CN" altLang="en-US" sz="2800" b="1" dirty="0"/>
              </a:p>
              <a:p>
                <a:pPr marL="742950" lvl="1" indent="-285750">
                  <a:spcAft>
                    <a:spcPts val="600"/>
                  </a:spcAft>
                </a:pPr>
                <a:r>
                  <a:rPr lang="en-US" altLang="zh-CN" b="0" dirty="0"/>
                  <a:t>Document</a:t>
                </a:r>
                <a:r>
                  <a:rPr lang="zh-CN" altLang="en-US" b="0" dirty="0"/>
                  <a:t> </a:t>
                </a:r>
                <a:r>
                  <a:rPr lang="en-US" altLang="zh-CN" b="0" dirty="0"/>
                  <a:t>frequency</a:t>
                </a:r>
                <a:r>
                  <a:rPr lang="zh-CN" altLang="en-US" b="0" dirty="0"/>
                  <a:t> </a:t>
                </a:r>
                <a14:m>
                  <m:oMath xmlns:m="http://schemas.openxmlformats.org/officeDocument/2006/math">
                    <m:r>
                      <a:rPr lang="en-US" altLang="zh-CN" b="0" i="1" smtClean="0">
                        <a:latin typeface="Cambria Math" panose="02040503050406030204" pitchFamily="18" charset="0"/>
                      </a:rPr>
                      <m:t>𝐷</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𝑡</m:t>
                        </m:r>
                      </m:sub>
                    </m:sSub>
                  </m:oMath>
                </a14:m>
                <a:r>
                  <a:rPr lang="zh-CN" altLang="en-US" i="1" dirty="0"/>
                  <a:t> </a:t>
                </a:r>
                <a:r>
                  <a:rPr lang="en-US" altLang="zh-CN" dirty="0"/>
                  <a:t>of</a:t>
                </a:r>
                <a:r>
                  <a:rPr lang="zh-CN" altLang="en-US" dirty="0"/>
                  <a:t> </a:t>
                </a:r>
                <a:r>
                  <a:rPr lang="en-US" altLang="zh-CN" dirty="0"/>
                  <a:t>a</a:t>
                </a:r>
                <a:r>
                  <a:rPr lang="zh-CN" altLang="en-US" dirty="0"/>
                  <a:t> </a:t>
                </a:r>
                <a:r>
                  <a:rPr lang="en-US" altLang="zh-CN" dirty="0"/>
                  <a:t>term</a:t>
                </a:r>
                <a:r>
                  <a:rPr lang="zh-CN" altLang="en-US" i="1" dirty="0"/>
                  <a:t> </a:t>
                </a:r>
                <a14:m>
                  <m:oMath xmlns:m="http://schemas.openxmlformats.org/officeDocument/2006/math">
                    <m:r>
                      <a:rPr lang="en-US" altLang="zh-CN" i="1" dirty="0" smtClean="0">
                        <a:latin typeface="Cambria Math" panose="02040503050406030204" pitchFamily="18" charset="0"/>
                      </a:rPr>
                      <m:t>𝑡</m:t>
                    </m:r>
                  </m:oMath>
                </a14:m>
                <a:r>
                  <a:rPr lang="en-US" altLang="zh-CN" i="1" dirty="0"/>
                  <a:t> </a:t>
                </a:r>
                <a:r>
                  <a:rPr lang="en-US" altLang="zh-CN" dirty="0"/>
                  <a:t>is</a:t>
                </a:r>
                <a:r>
                  <a:rPr lang="en-US" altLang="zh-CN" i="1" dirty="0"/>
                  <a:t> </a:t>
                </a:r>
                <a:r>
                  <a:rPr lang="en-US" altLang="zh-CN" dirty="0"/>
                  <a:t>the number of documents </a:t>
                </a:r>
                <a14:m>
                  <m:oMath xmlns:m="http://schemas.openxmlformats.org/officeDocument/2006/math">
                    <m:r>
                      <a:rPr lang="en-US" altLang="zh-CN" i="1" dirty="0" smtClean="0">
                        <a:latin typeface="Cambria Math" panose="02040503050406030204" pitchFamily="18" charset="0"/>
                      </a:rPr>
                      <m:t>𝑡</m:t>
                    </m:r>
                  </m:oMath>
                </a14:m>
                <a:r>
                  <a:rPr lang="en-US" altLang="zh-CN" dirty="0"/>
                  <a:t> occurs in</a:t>
                </a:r>
              </a:p>
              <a:p>
                <a:pPr marL="742950" lvl="1" indent="-285750">
                  <a:spcAft>
                    <a:spcPts val="600"/>
                  </a:spcAft>
                </a:pPr>
                <a:r>
                  <a:rPr lang="en-US" altLang="zh-CN" sz="2400" dirty="0"/>
                  <a:t>Collection frequency: total count</a:t>
                </a:r>
                <a:r>
                  <a:rPr lang="zh-CN" altLang="en-US" sz="2400" dirty="0"/>
                  <a:t> </a:t>
                </a:r>
                <a:r>
                  <a:rPr lang="en-US" altLang="zh-CN" sz="2400" dirty="0"/>
                  <a:t>of</a:t>
                </a:r>
                <a:r>
                  <a:rPr lang="zh-CN" altLang="en-US" sz="2400" dirty="0"/>
                  <a:t> </a:t>
                </a:r>
                <a:r>
                  <a:rPr lang="en-US" altLang="zh-CN" sz="2400" dirty="0"/>
                  <a:t>term</a:t>
                </a:r>
                <a:r>
                  <a:rPr lang="zh-CN" altLang="en-US" sz="2400" dirty="0"/>
                  <a:t> </a:t>
                </a:r>
                <a14:m>
                  <m:oMath xmlns:m="http://schemas.openxmlformats.org/officeDocument/2006/math">
                    <m:r>
                      <a:rPr lang="en-US" altLang="zh-CN" sz="2400" i="1" dirty="0" smtClean="0">
                        <a:latin typeface="Cambria Math" panose="02040503050406030204" pitchFamily="18" charset="0"/>
                      </a:rPr>
                      <m:t>𝑡</m:t>
                    </m:r>
                  </m:oMath>
                </a14:m>
                <a:r>
                  <a:rPr lang="en-US" altLang="zh-CN" sz="2400" dirty="0"/>
                  <a:t> across all documents</a:t>
                </a:r>
                <a:endParaRPr lang="en-US" altLang="zh-CN" dirty="0"/>
              </a:p>
            </p:txBody>
          </p:sp>
        </mc:Choice>
        <mc:Fallback xmlns="">
          <p:sp>
            <p:nvSpPr>
              <p:cNvPr id="3" name="Content Placeholder 2">
                <a:extLst>
                  <a:ext uri="{FF2B5EF4-FFF2-40B4-BE49-F238E27FC236}">
                    <a16:creationId xmlns:a16="http://schemas.microsoft.com/office/drawing/2014/main" id="{F4D2119C-2B73-344C-9AC5-2DAC11330131}"/>
                  </a:ext>
                </a:extLst>
              </p:cNvPr>
              <p:cNvSpPr>
                <a:spLocks noGrp="1" noRot="1" noChangeAspect="1" noMove="1" noResize="1" noEditPoints="1" noAdjustHandles="1" noChangeArrowheads="1" noChangeShapeType="1" noTextEdit="1"/>
              </p:cNvSpPr>
              <p:nvPr>
                <p:ph idx="1"/>
              </p:nvPr>
            </p:nvSpPr>
            <p:spPr>
              <a:xfrm>
                <a:off x="517525" y="1108434"/>
                <a:ext cx="11350627" cy="3571500"/>
              </a:xfrm>
              <a:blipFill>
                <a:blip r:embed="rId3"/>
                <a:stretch>
                  <a:fillRect l="-894" t="-177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3A0DC22-942D-A144-847B-A9FA5F26631A}"/>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graphicFrame>
        <p:nvGraphicFramePr>
          <p:cNvPr id="5" name="表格 9">
            <a:extLst>
              <a:ext uri="{FF2B5EF4-FFF2-40B4-BE49-F238E27FC236}">
                <a16:creationId xmlns:a16="http://schemas.microsoft.com/office/drawing/2014/main" id="{231AC693-E24D-D047-B8FE-7181DB576CA5}"/>
              </a:ext>
            </a:extLst>
          </p:cNvPr>
          <p:cNvGraphicFramePr>
            <a:graphicFrameLocks noGrp="1"/>
          </p:cNvGraphicFramePr>
          <p:nvPr>
            <p:extLst>
              <p:ext uri="{D42A27DB-BD31-4B8C-83A1-F6EECF244321}">
                <p14:modId xmlns:p14="http://schemas.microsoft.com/office/powerpoint/2010/main" val="1272566519"/>
              </p:ext>
            </p:extLst>
          </p:nvPr>
        </p:nvGraphicFramePr>
        <p:xfrm>
          <a:off x="1768927" y="5006614"/>
          <a:ext cx="9261020" cy="1371600"/>
        </p:xfrm>
        <a:graphic>
          <a:graphicData uri="http://schemas.openxmlformats.org/drawingml/2006/table">
            <a:tbl>
              <a:tblPr firstRow="1" bandRow="1">
                <a:tableStyleId>{5C22544A-7EE6-4342-B048-85BDC9FD1C3A}</a:tableStyleId>
              </a:tblPr>
              <a:tblGrid>
                <a:gridCol w="1534372">
                  <a:extLst>
                    <a:ext uri="{9D8B030D-6E8A-4147-A177-3AD203B41FA5}">
                      <a16:colId xmlns:a16="http://schemas.microsoft.com/office/drawing/2014/main" val="3462766960"/>
                    </a:ext>
                  </a:extLst>
                </a:gridCol>
                <a:gridCol w="3598463">
                  <a:extLst>
                    <a:ext uri="{9D8B030D-6E8A-4147-A177-3AD203B41FA5}">
                      <a16:colId xmlns:a16="http://schemas.microsoft.com/office/drawing/2014/main" val="473875603"/>
                    </a:ext>
                  </a:extLst>
                </a:gridCol>
                <a:gridCol w="4128185">
                  <a:extLst>
                    <a:ext uri="{9D8B030D-6E8A-4147-A177-3AD203B41FA5}">
                      <a16:colId xmlns:a16="http://schemas.microsoft.com/office/drawing/2014/main" val="2188217113"/>
                    </a:ext>
                  </a:extLst>
                </a:gridCol>
              </a:tblGrid>
              <a:tr h="370840">
                <a:tc>
                  <a:txBody>
                    <a:bodyPr/>
                    <a:lstStyle/>
                    <a:p>
                      <a:pPr algn="ctr"/>
                      <a:endParaRPr lang="zh-CN" altLang="en-US" sz="2400" dirty="0"/>
                    </a:p>
                  </a:txBody>
                  <a:tcPr/>
                </a:tc>
                <a:tc>
                  <a:txBody>
                    <a:bodyPr/>
                    <a:lstStyle/>
                    <a:p>
                      <a:pPr algn="ctr"/>
                      <a:r>
                        <a:rPr lang="en-US" altLang="zh-CN" sz="2400" dirty="0"/>
                        <a:t>Collection Frequency</a:t>
                      </a:r>
                      <a:endParaRPr lang="zh-CN" altLang="en-US" sz="2400" dirty="0"/>
                    </a:p>
                  </a:txBody>
                  <a:tcPr/>
                </a:tc>
                <a:tc>
                  <a:txBody>
                    <a:bodyPr/>
                    <a:lstStyle/>
                    <a:p>
                      <a:pPr algn="ctr"/>
                      <a:r>
                        <a:rPr lang="en-US" altLang="zh-CN" sz="2400" dirty="0"/>
                        <a:t>Document Frequency</a:t>
                      </a:r>
                      <a:endParaRPr lang="zh-CN" altLang="en-US" sz="2400" dirty="0"/>
                    </a:p>
                  </a:txBody>
                  <a:tcPr/>
                </a:tc>
                <a:extLst>
                  <a:ext uri="{0D108BD9-81ED-4DB2-BD59-A6C34878D82A}">
                    <a16:rowId xmlns:a16="http://schemas.microsoft.com/office/drawing/2014/main" val="3196608630"/>
                  </a:ext>
                </a:extLst>
              </a:tr>
              <a:tr h="370840">
                <a:tc>
                  <a:txBody>
                    <a:bodyPr/>
                    <a:lstStyle/>
                    <a:p>
                      <a:pPr algn="ctr"/>
                      <a:r>
                        <a:rPr lang="en-US" altLang="zh-CN" sz="2400" dirty="0"/>
                        <a:t>Romeo</a:t>
                      </a:r>
                      <a:endParaRPr lang="zh-CN" altLang="en-US" sz="2400" dirty="0"/>
                    </a:p>
                  </a:txBody>
                  <a:tcPr/>
                </a:tc>
                <a:tc>
                  <a:txBody>
                    <a:bodyPr/>
                    <a:lstStyle/>
                    <a:p>
                      <a:pPr algn="ctr"/>
                      <a:r>
                        <a:rPr lang="en-US" altLang="zh-CN" sz="2400" dirty="0"/>
                        <a:t>113</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2721489634"/>
                  </a:ext>
                </a:extLst>
              </a:tr>
              <a:tr h="370840">
                <a:tc>
                  <a:txBody>
                    <a:bodyPr/>
                    <a:lstStyle/>
                    <a:p>
                      <a:pPr algn="ctr"/>
                      <a:r>
                        <a:rPr lang="en-US" altLang="zh-CN" sz="2400" dirty="0"/>
                        <a:t>Action</a:t>
                      </a:r>
                      <a:endParaRPr lang="zh-CN" altLang="en-US" sz="2400" dirty="0"/>
                    </a:p>
                  </a:txBody>
                  <a:tcPr/>
                </a:tc>
                <a:tc>
                  <a:txBody>
                    <a:bodyPr/>
                    <a:lstStyle/>
                    <a:p>
                      <a:pPr algn="ctr"/>
                      <a:r>
                        <a:rPr lang="en-US" altLang="zh-CN" sz="2400" dirty="0"/>
                        <a:t>113</a:t>
                      </a:r>
                      <a:endParaRPr lang="zh-CN" altLang="en-US" sz="2400" dirty="0"/>
                    </a:p>
                  </a:txBody>
                  <a:tcPr/>
                </a:tc>
                <a:tc>
                  <a:txBody>
                    <a:bodyPr/>
                    <a:lstStyle/>
                    <a:p>
                      <a:pPr algn="ctr"/>
                      <a:r>
                        <a:rPr lang="en-US" altLang="zh-CN" sz="2400" dirty="0"/>
                        <a:t>31</a:t>
                      </a:r>
                      <a:endParaRPr lang="zh-CN" altLang="en-US" sz="2400" dirty="0"/>
                    </a:p>
                  </a:txBody>
                  <a:tcPr/>
                </a:tc>
                <a:extLst>
                  <a:ext uri="{0D108BD9-81ED-4DB2-BD59-A6C34878D82A}">
                    <a16:rowId xmlns:a16="http://schemas.microsoft.com/office/drawing/2014/main" val="3855747221"/>
                  </a:ext>
                </a:extLst>
              </a:tr>
            </a:tbl>
          </a:graphicData>
        </a:graphic>
      </p:graphicFrame>
      <p:sp>
        <p:nvSpPr>
          <p:cNvPr id="7" name="TextBox 6">
            <a:extLst>
              <a:ext uri="{FF2B5EF4-FFF2-40B4-BE49-F238E27FC236}">
                <a16:creationId xmlns:a16="http://schemas.microsoft.com/office/drawing/2014/main" id="{AFBFE830-4A73-874B-8C8A-216387614041}"/>
              </a:ext>
            </a:extLst>
          </p:cNvPr>
          <p:cNvSpPr txBox="1"/>
          <p:nvPr/>
        </p:nvSpPr>
        <p:spPr>
          <a:xfrm>
            <a:off x="3371847" y="6376597"/>
            <a:ext cx="6729412" cy="400110"/>
          </a:xfrm>
          <a:prstGeom prst="rect">
            <a:avLst/>
          </a:prstGeom>
          <a:noFill/>
        </p:spPr>
        <p:txBody>
          <a:bodyPr wrap="square">
            <a:spAutoFit/>
          </a:bodyPr>
          <a:lstStyle/>
          <a:p>
            <a:pPr marL="742950" lvl="1" indent="-285750">
              <a:spcAft>
                <a:spcPts val="600"/>
              </a:spcAft>
            </a:pPr>
            <a:r>
              <a:rPr lang="en-US" altLang="zh-CN" sz="2000" dirty="0"/>
              <a:t>"Romeo" is very distinctive for one Shakespeare play</a:t>
            </a:r>
            <a:endParaRPr lang="zh-CN" altLang="en-US" sz="2000" b="1" dirty="0"/>
          </a:p>
        </p:txBody>
      </p:sp>
    </p:spTree>
    <p:extLst>
      <p:ext uri="{BB962C8B-B14F-4D97-AF65-F5344CB8AC3E}">
        <p14:creationId xmlns:p14="http://schemas.microsoft.com/office/powerpoint/2010/main" val="502812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8B5489B-9708-4DF3-B7CD-85455D5484BA}"/>
                  </a:ext>
                </a:extLst>
              </p:cNvPr>
              <p:cNvSpPr>
                <a:spLocks noGrp="1"/>
              </p:cNvSpPr>
              <p:nvPr>
                <p:ph type="title"/>
              </p:nvPr>
            </p:nvSpPr>
            <p:spPr/>
            <p:txBody>
              <a:bodyPr/>
              <a:lstStyle/>
              <a:p>
                <a:r>
                  <a:rPr lang="en-US" altLang="zh-CN" dirty="0"/>
                  <a:t>Inverse document frequency (</a:t>
                </a:r>
                <a14:m>
                  <m:oMath xmlns:m="http://schemas.openxmlformats.org/officeDocument/2006/math">
                    <m:r>
                      <a:rPr lang="en-US" altLang="zh-CN" b="1" i="0" dirty="0" smtClean="0">
                        <a:latin typeface="Cambria Math" panose="02040503050406030204" pitchFamily="18" charset="0"/>
                      </a:rPr>
                      <m:t>𝐈𝐃𝐅</m:t>
                    </m:r>
                  </m:oMath>
                </a14:m>
                <a:r>
                  <a:rPr lang="en-US" altLang="zh-CN" dirty="0"/>
                  <a:t>)</a:t>
                </a:r>
                <a:endParaRPr lang="zh-CN" altLang="en-US" dirty="0"/>
              </a:p>
            </p:txBody>
          </p:sp>
        </mc:Choice>
        <mc:Fallback xmlns="">
          <p:sp>
            <p:nvSpPr>
              <p:cNvPr id="2" name="标题 1">
                <a:extLst>
                  <a:ext uri="{FF2B5EF4-FFF2-40B4-BE49-F238E27FC236}">
                    <a16:creationId xmlns:a16="http://schemas.microsoft.com/office/drawing/2014/main" id="{58B5489B-9708-4DF3-B7CD-85455D5484BA}"/>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p:sp>
        <p:nvSpPr>
          <p:cNvPr id="3" name="灯片编号占位符 2">
            <a:extLst>
              <a:ext uri="{FF2B5EF4-FFF2-40B4-BE49-F238E27FC236}">
                <a16:creationId xmlns:a16="http://schemas.microsoft.com/office/drawing/2014/main" id="{8A63A011-95C4-4177-B736-03BEDF93FAB4}"/>
              </a:ext>
            </a:extLst>
          </p:cNvPr>
          <p:cNvSpPr>
            <a:spLocks noGrp="1"/>
          </p:cNvSpPr>
          <p:nvPr>
            <p:ph type="sldNum" sz="quarter" idx="12"/>
          </p:nvPr>
        </p:nvSpPr>
        <p:spPr/>
        <p:txBody>
          <a:bodyPr/>
          <a:lstStyle/>
          <a:p>
            <a:fld id="{B0345295-E261-4EC5-88DB-2E3C71302580}" type="slidenum">
              <a:rPr lang="zh-CN" altLang="en-US" smtClean="0"/>
              <a:t>32</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15B1134-B12D-4C2B-8998-48F261F0605F}"/>
                  </a:ext>
                </a:extLst>
              </p:cNvPr>
              <p:cNvSpPr>
                <a:spLocks noGrp="1"/>
              </p:cNvSpPr>
              <p:nvPr>
                <p:ph idx="1"/>
              </p:nvPr>
            </p:nvSpPr>
            <p:spPr>
              <a:xfrm>
                <a:off x="522287" y="1114954"/>
                <a:ext cx="6907213" cy="5501711"/>
              </a:xfrm>
            </p:spPr>
            <p:txBody>
              <a:bodyPr lIns="90000">
                <a:noAutofit/>
              </a:bodyPr>
              <a:lstStyle/>
              <a:p>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IDF</m:t>
                        </m:r>
                      </m:e>
                      <m:sub>
                        <m:r>
                          <m:rPr>
                            <m:sty m:val="p"/>
                          </m:rPr>
                          <a:rPr lang="en-US" altLang="zh-CN" b="0" i="0" smtClean="0">
                            <a:latin typeface="Cambria Math" panose="02040503050406030204" pitchFamily="18" charset="0"/>
                          </a:rPr>
                          <m:t>t</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10</m:t>
                            </m:r>
                          </m:sub>
                        </m:sSub>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𝐷𝐹</m:t>
                                    </m:r>
                                  </m:e>
                                  <m:sub>
                                    <m:r>
                                      <a:rPr lang="en-US" altLang="zh-CN" b="0" i="1" smtClean="0">
                                        <a:latin typeface="Cambria Math" panose="02040503050406030204" pitchFamily="18" charset="0"/>
                                      </a:rPr>
                                      <m:t>𝑡</m:t>
                                    </m:r>
                                  </m:sub>
                                </m:sSub>
                              </m:den>
                            </m:f>
                          </m:e>
                        </m:d>
                      </m:e>
                    </m:func>
                  </m:oMath>
                </a14:m>
                <a:r>
                  <a:rPr lang="zh-CN" altLang="en-US" dirty="0"/>
                  <a:t> </a:t>
                </a:r>
                <a:r>
                  <a:rPr lang="en-US" altLang="zh-CN" dirty="0"/>
                  <a:t>where</a:t>
                </a:r>
                <a:r>
                  <a:rPr lang="zh-CN" altLang="en-US" dirty="0"/>
                  <a:t> </a:t>
                </a:r>
                <a14:m>
                  <m:oMath xmlns:m="http://schemas.openxmlformats.org/officeDocument/2006/math">
                    <m:r>
                      <a:rPr lang="en-US" altLang="zh-CN" i="1" dirty="0">
                        <a:latin typeface="Cambria Math" panose="02040503050406030204" pitchFamily="18" charset="0"/>
                      </a:rPr>
                      <m:t>𝑁</m:t>
                    </m:r>
                  </m:oMath>
                </a14:m>
                <a:r>
                  <a:rPr lang="en-US" altLang="zh-CN" dirty="0"/>
                  <a:t> is the total number of documents in the collection</a:t>
                </a:r>
              </a:p>
              <a:p>
                <a:r>
                  <a:rPr lang="en-US" altLang="zh-CN" dirty="0"/>
                  <a:t>What is a document?</a:t>
                </a:r>
                <a:r>
                  <a:rPr lang="zh-CN" altLang="en-US" dirty="0"/>
                  <a:t> </a:t>
                </a:r>
                <a:r>
                  <a:rPr lang="en-US" altLang="zh-CN" sz="2800" dirty="0"/>
                  <a:t>Could be a play or a Wikipedia article.</a:t>
                </a:r>
                <a:r>
                  <a:rPr lang="zh-CN" altLang="en-US" sz="2800" dirty="0"/>
                  <a:t> </a:t>
                </a:r>
                <a:r>
                  <a:rPr lang="en-US" altLang="zh-CN" sz="2800" dirty="0"/>
                  <a:t>But for the purposes of TF-IDF, documents can be anything</a:t>
                </a:r>
              </a:p>
              <a:p>
                <a:r>
                  <a:rPr lang="en-US" altLang="zh-CN" sz="2800" dirty="0"/>
                  <a:t>Final TF-IDF</a:t>
                </a:r>
                <a:r>
                  <a:rPr lang="zh-CN" altLang="en-US" sz="2800" dirty="0"/>
                  <a:t> </a:t>
                </a:r>
                <a:r>
                  <a:rPr lang="en-US" altLang="zh-CN" sz="2800" dirty="0"/>
                  <a:t>weighted value for a word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TF</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IDF</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func>
                        <m:funcPr>
                          <m:ctrlPr>
                            <a:rPr lang="en-US" altLang="zh-CN" i="1" dirty="0">
                              <a:latin typeface="Cambria Math" panose="02040503050406030204" pitchFamily="18" charset="0"/>
                            </a:rPr>
                          </m:ctrlPr>
                        </m:funcPr>
                        <m:fName>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log</m:t>
                              </m:r>
                            </m:e>
                            <m:sub>
                              <m:r>
                                <a:rPr lang="en-US" altLang="zh-CN" i="1" dirty="0">
                                  <a:latin typeface="Cambria Math" panose="02040503050406030204" pitchFamily="18" charset="0"/>
                                </a:rPr>
                                <m:t>10</m:t>
                              </m:r>
                            </m:sub>
                          </m:sSub>
                        </m:fName>
                        <m:e>
                          <m:d>
                            <m:dPr>
                              <m:ctrlPr>
                                <a:rPr lang="en-US" altLang="zh-CN" i="1" dirty="0">
                                  <a:latin typeface="Cambria Math" panose="02040503050406030204" pitchFamily="18" charset="0"/>
                                </a:rPr>
                              </m:ctrlPr>
                            </m:dPr>
                            <m:e>
                              <m:r>
                                <m:rPr>
                                  <m:sty m:val="p"/>
                                </m:rPr>
                                <a:rPr lang="en-US" altLang="zh-CN" dirty="0">
                                  <a:latin typeface="Cambria Math" panose="02040503050406030204" pitchFamily="18" charset="0"/>
                                </a:rPr>
                                <m:t>count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r>
                                    <a:rPr lang="en-US" altLang="zh-CN" i="1" dirty="0">
                                      <a:latin typeface="Cambria Math" panose="02040503050406030204" pitchFamily="18" charset="0"/>
                                    </a:rPr>
                                    <m:t>,</m:t>
                                  </m:r>
                                  <m:r>
                                    <a:rPr lang="en-US" altLang="zh-CN" i="1" dirty="0">
                                      <a:latin typeface="Cambria Math" panose="02040503050406030204" pitchFamily="18" charset="0"/>
                                    </a:rPr>
                                    <m:t>𝑑</m:t>
                                  </m:r>
                                </m:e>
                              </m:d>
                              <m:r>
                                <a:rPr lang="en-US" altLang="zh-CN" i="1" dirty="0">
                                  <a:latin typeface="Cambria Math" panose="02040503050406030204" pitchFamily="18" charset="0"/>
                                </a:rPr>
                                <m:t>+1</m:t>
                              </m:r>
                            </m:e>
                          </m:d>
                        </m:e>
                      </m:func>
                      <m:r>
                        <a:rPr lang="en-US" altLang="zh-CN" b="0" i="1" dirty="0" smtClean="0">
                          <a:latin typeface="Cambria Math" panose="02040503050406030204" pitchFamily="18" charset="0"/>
                        </a:rPr>
                        <m:t>⋅</m:t>
                      </m:r>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10</m:t>
                              </m:r>
                            </m:sub>
                          </m:sSub>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𝑁</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𝐷𝐹</m:t>
                                      </m:r>
                                    </m:e>
                                    <m:sub>
                                      <m:r>
                                        <a:rPr lang="en-US" altLang="zh-CN" i="1">
                                          <a:latin typeface="Cambria Math" panose="02040503050406030204" pitchFamily="18" charset="0"/>
                                        </a:rPr>
                                        <m:t>𝑡</m:t>
                                      </m:r>
                                    </m:sub>
                                  </m:sSub>
                                </m:den>
                              </m:f>
                            </m:e>
                          </m:d>
                        </m:e>
                      </m:func>
                    </m:oMath>
                  </m:oMathPara>
                </a14:m>
                <a:endParaRPr lang="en-US" altLang="zh-CN" dirty="0"/>
              </a:p>
              <a:p>
                <a:pPr marL="0" indent="0">
                  <a:buNone/>
                </a:pPr>
                <a:endParaRPr lang="zh-CN" altLang="en-US" dirty="0"/>
              </a:p>
            </p:txBody>
          </p:sp>
        </mc:Choice>
        <mc:Fallback xmlns="">
          <p:sp>
            <p:nvSpPr>
              <p:cNvPr id="4" name="内容占位符 3">
                <a:extLst>
                  <a:ext uri="{FF2B5EF4-FFF2-40B4-BE49-F238E27FC236}">
                    <a16:creationId xmlns:a16="http://schemas.microsoft.com/office/drawing/2014/main" id="{E15B1134-B12D-4C2B-8998-48F261F0605F}"/>
                  </a:ext>
                </a:extLst>
              </p:cNvPr>
              <p:cNvSpPr>
                <a:spLocks noGrp="1" noRot="1" noChangeAspect="1" noMove="1" noResize="1" noEditPoints="1" noAdjustHandles="1" noChangeArrowheads="1" noChangeShapeType="1" noTextEdit="1"/>
              </p:cNvSpPr>
              <p:nvPr>
                <p:ph idx="1"/>
              </p:nvPr>
            </p:nvSpPr>
            <p:spPr>
              <a:xfrm>
                <a:off x="522287" y="1114954"/>
                <a:ext cx="6907213" cy="5501711"/>
              </a:xfrm>
              <a:blipFill>
                <a:blip r:embed="rId4"/>
                <a:stretch>
                  <a:fillRect l="-1651" r="-5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422E979C-4A69-45EE-998A-1133AFA65086}"/>
                  </a:ext>
                </a:extLst>
              </p:cNvPr>
              <p:cNvGraphicFramePr>
                <a:graphicFrameLocks noGrp="1"/>
              </p:cNvGraphicFramePr>
              <p:nvPr>
                <p:extLst>
                  <p:ext uri="{D42A27DB-BD31-4B8C-83A1-F6EECF244321}">
                    <p14:modId xmlns:p14="http://schemas.microsoft.com/office/powerpoint/2010/main" val="1880692947"/>
                  </p:ext>
                </p:extLst>
              </p:nvPr>
            </p:nvGraphicFramePr>
            <p:xfrm>
              <a:off x="7540627" y="1425985"/>
              <a:ext cx="4129086" cy="4572000"/>
            </p:xfrm>
            <a:graphic>
              <a:graphicData uri="http://schemas.openxmlformats.org/drawingml/2006/table">
                <a:tbl>
                  <a:tblPr firstRow="1" bandRow="1">
                    <a:tableStyleId>{5C22544A-7EE6-4342-B048-85BDC9FD1C3A}</a:tableStyleId>
                  </a:tblPr>
                  <a:tblGrid>
                    <a:gridCol w="1400573">
                      <a:extLst>
                        <a:ext uri="{9D8B030D-6E8A-4147-A177-3AD203B41FA5}">
                          <a16:colId xmlns:a16="http://schemas.microsoft.com/office/drawing/2014/main" val="4072799563"/>
                        </a:ext>
                      </a:extLst>
                    </a:gridCol>
                    <a:gridCol w="1352151">
                      <a:extLst>
                        <a:ext uri="{9D8B030D-6E8A-4147-A177-3AD203B41FA5}">
                          <a16:colId xmlns:a16="http://schemas.microsoft.com/office/drawing/2014/main" val="3754209040"/>
                        </a:ext>
                      </a:extLst>
                    </a:gridCol>
                    <a:gridCol w="1376362">
                      <a:extLst>
                        <a:ext uri="{9D8B030D-6E8A-4147-A177-3AD203B41FA5}">
                          <a16:colId xmlns:a16="http://schemas.microsoft.com/office/drawing/2014/main" val="2539909876"/>
                        </a:ext>
                      </a:extLst>
                    </a:gridCol>
                  </a:tblGrid>
                  <a:tr h="372412">
                    <a:tc>
                      <a:txBody>
                        <a:bodyPr/>
                        <a:lstStyle/>
                        <a:p>
                          <a:pPr algn="ctr"/>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b="0" i="0" dirty="0" smtClean="0">
                                    <a:latin typeface="Cambria Math" panose="02040503050406030204" pitchFamily="18" charset="0"/>
                                  </a:rPr>
                                  <m:t>DF</m:t>
                                </m:r>
                              </m:oMath>
                            </m:oMathPara>
                          </a14:m>
                          <a:endParaRPr lang="zh-CN" altLang="en-US" sz="2400" b="0" i="0" dirty="0"/>
                        </a:p>
                      </a:txBody>
                      <a:tcPr/>
                    </a:tc>
                    <a:tc>
                      <a:txBody>
                        <a:bodyPr/>
                        <a:lstStyle/>
                        <a:p>
                          <a:pPr algn="ctr"/>
                          <a:r>
                            <a:rPr lang="en-US" altLang="zh-CN" sz="2400" b="0" i="0" dirty="0">
                              <a:latin typeface="Cambria Math" panose="02040503050406030204" pitchFamily="18" charset="0"/>
                              <a:ea typeface="Cambria Math" panose="02040503050406030204" pitchFamily="18" charset="0"/>
                            </a:rPr>
                            <a:t>IDF</a:t>
                          </a:r>
                          <a:endParaRPr lang="zh-CN" altLang="en-US" sz="2400" b="0" i="0" dirty="0">
                            <a:latin typeface="Cambria Math" panose="02040503050406030204" pitchFamily="18" charset="0"/>
                          </a:endParaRPr>
                        </a:p>
                      </a:txBody>
                      <a:tcPr/>
                    </a:tc>
                    <a:extLst>
                      <a:ext uri="{0D108BD9-81ED-4DB2-BD59-A6C34878D82A}">
                        <a16:rowId xmlns:a16="http://schemas.microsoft.com/office/drawing/2014/main" val="2988422903"/>
                      </a:ext>
                    </a:extLst>
                  </a:tr>
                  <a:tr h="372412">
                    <a:tc>
                      <a:txBody>
                        <a:bodyPr/>
                        <a:lstStyle/>
                        <a:p>
                          <a:pPr algn="ctr"/>
                          <a:r>
                            <a:rPr lang="en-US" altLang="zh-CN" sz="2400" dirty="0"/>
                            <a:t>Romeo</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1.57</a:t>
                          </a:r>
                          <a:endParaRPr lang="zh-CN" altLang="en-US" sz="2400" dirty="0"/>
                        </a:p>
                      </a:txBody>
                      <a:tcPr/>
                    </a:tc>
                    <a:extLst>
                      <a:ext uri="{0D108BD9-81ED-4DB2-BD59-A6C34878D82A}">
                        <a16:rowId xmlns:a16="http://schemas.microsoft.com/office/drawing/2014/main" val="1437559980"/>
                      </a:ext>
                    </a:extLst>
                  </a:tr>
                  <a:tr h="372412">
                    <a:tc>
                      <a:txBody>
                        <a:bodyPr/>
                        <a:lstStyle/>
                        <a:p>
                          <a:pPr algn="ctr"/>
                          <a:r>
                            <a:rPr lang="en-US" altLang="zh-CN" sz="2400" dirty="0"/>
                            <a:t>salad</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1.27</a:t>
                          </a:r>
                          <a:endParaRPr lang="zh-CN" altLang="en-US" sz="2400" dirty="0"/>
                        </a:p>
                      </a:txBody>
                      <a:tcPr/>
                    </a:tc>
                    <a:extLst>
                      <a:ext uri="{0D108BD9-81ED-4DB2-BD59-A6C34878D82A}">
                        <a16:rowId xmlns:a16="http://schemas.microsoft.com/office/drawing/2014/main" val="2819790138"/>
                      </a:ext>
                    </a:extLst>
                  </a:tr>
                  <a:tr h="372412">
                    <a:tc>
                      <a:txBody>
                        <a:bodyPr/>
                        <a:lstStyle/>
                        <a:p>
                          <a:pPr algn="ctr"/>
                          <a:r>
                            <a:rPr lang="en-US" altLang="zh-CN" sz="2400" dirty="0"/>
                            <a:t>Falstaff</a:t>
                          </a:r>
                          <a:endParaRPr lang="zh-CN" altLang="en-US" sz="2400" dirty="0"/>
                        </a:p>
                      </a:txBody>
                      <a:tcPr/>
                    </a:tc>
                    <a:tc>
                      <a:txBody>
                        <a:bodyPr/>
                        <a:lstStyle/>
                        <a:p>
                          <a:pPr algn="ctr"/>
                          <a:r>
                            <a:rPr lang="en-US" altLang="zh-CN" sz="2400" dirty="0"/>
                            <a:t>4</a:t>
                          </a:r>
                          <a:endParaRPr lang="zh-CN" altLang="en-US" sz="2400" dirty="0"/>
                        </a:p>
                      </a:txBody>
                      <a:tcPr/>
                    </a:tc>
                    <a:tc>
                      <a:txBody>
                        <a:bodyPr/>
                        <a:lstStyle/>
                        <a:p>
                          <a:pPr algn="ctr"/>
                          <a:r>
                            <a:rPr lang="en-US" altLang="zh-CN" sz="2400" dirty="0"/>
                            <a:t>0.967</a:t>
                          </a:r>
                          <a:endParaRPr lang="zh-CN" altLang="en-US" sz="2400" dirty="0"/>
                        </a:p>
                      </a:txBody>
                      <a:tcPr/>
                    </a:tc>
                    <a:extLst>
                      <a:ext uri="{0D108BD9-81ED-4DB2-BD59-A6C34878D82A}">
                        <a16:rowId xmlns:a16="http://schemas.microsoft.com/office/drawing/2014/main" val="141622265"/>
                      </a:ext>
                    </a:extLst>
                  </a:tr>
                  <a:tr h="372412">
                    <a:tc>
                      <a:txBody>
                        <a:bodyPr/>
                        <a:lstStyle/>
                        <a:p>
                          <a:pPr algn="ctr"/>
                          <a:r>
                            <a:rPr lang="en-US" altLang="zh-CN" sz="2400" dirty="0"/>
                            <a:t>forest</a:t>
                          </a:r>
                          <a:endParaRPr lang="zh-CN" altLang="en-US" sz="2400" dirty="0"/>
                        </a:p>
                      </a:txBody>
                      <a:tcPr/>
                    </a:tc>
                    <a:tc>
                      <a:txBody>
                        <a:bodyPr/>
                        <a:lstStyle/>
                        <a:p>
                          <a:pPr algn="ctr"/>
                          <a:r>
                            <a:rPr lang="en-US" altLang="zh-CN" sz="2400" dirty="0"/>
                            <a:t>12</a:t>
                          </a:r>
                          <a:endParaRPr lang="zh-CN" altLang="en-US" sz="2400" dirty="0"/>
                        </a:p>
                      </a:txBody>
                      <a:tcPr/>
                    </a:tc>
                    <a:tc>
                      <a:txBody>
                        <a:bodyPr/>
                        <a:lstStyle/>
                        <a:p>
                          <a:pPr algn="ctr"/>
                          <a:r>
                            <a:rPr lang="en-US" altLang="zh-CN" sz="2400" dirty="0"/>
                            <a:t>0.489</a:t>
                          </a:r>
                          <a:endParaRPr lang="zh-CN" altLang="en-US" sz="2400" dirty="0"/>
                        </a:p>
                      </a:txBody>
                      <a:tcPr/>
                    </a:tc>
                    <a:extLst>
                      <a:ext uri="{0D108BD9-81ED-4DB2-BD59-A6C34878D82A}">
                        <a16:rowId xmlns:a16="http://schemas.microsoft.com/office/drawing/2014/main" val="3367226799"/>
                      </a:ext>
                    </a:extLst>
                  </a:tr>
                  <a:tr h="372412">
                    <a:tc>
                      <a:txBody>
                        <a:bodyPr/>
                        <a:lstStyle/>
                        <a:p>
                          <a:pPr algn="ctr"/>
                          <a:r>
                            <a:rPr lang="en-US" altLang="zh-CN" sz="2400" dirty="0"/>
                            <a:t>battle</a:t>
                          </a:r>
                          <a:endParaRPr lang="zh-CN" altLang="en-US" sz="2400" dirty="0"/>
                        </a:p>
                      </a:txBody>
                      <a:tcPr/>
                    </a:tc>
                    <a:tc>
                      <a:txBody>
                        <a:bodyPr/>
                        <a:lstStyle/>
                        <a:p>
                          <a:pPr algn="ctr"/>
                          <a:r>
                            <a:rPr lang="en-US" altLang="zh-CN" sz="2400" dirty="0"/>
                            <a:t>21</a:t>
                          </a:r>
                          <a:endParaRPr lang="zh-CN" altLang="en-US" sz="2400" dirty="0"/>
                        </a:p>
                      </a:txBody>
                      <a:tcPr/>
                    </a:tc>
                    <a:tc>
                      <a:txBody>
                        <a:bodyPr/>
                        <a:lstStyle/>
                        <a:p>
                          <a:pPr algn="ctr"/>
                          <a:r>
                            <a:rPr lang="en-US" altLang="zh-CN" sz="2400" dirty="0"/>
                            <a:t>0.246</a:t>
                          </a:r>
                          <a:endParaRPr lang="zh-CN" altLang="en-US" sz="2400" dirty="0"/>
                        </a:p>
                      </a:txBody>
                      <a:tcPr/>
                    </a:tc>
                    <a:extLst>
                      <a:ext uri="{0D108BD9-81ED-4DB2-BD59-A6C34878D82A}">
                        <a16:rowId xmlns:a16="http://schemas.microsoft.com/office/drawing/2014/main" val="2595510814"/>
                      </a:ext>
                    </a:extLst>
                  </a:tr>
                  <a:tr h="372412">
                    <a:tc>
                      <a:txBody>
                        <a:bodyPr/>
                        <a:lstStyle/>
                        <a:p>
                          <a:pPr algn="ctr"/>
                          <a:r>
                            <a:rPr lang="en-US" altLang="zh-CN" sz="2400" dirty="0"/>
                            <a:t>wit</a:t>
                          </a:r>
                          <a:endParaRPr lang="zh-CN" altLang="en-US" sz="2400" dirty="0"/>
                        </a:p>
                      </a:txBody>
                      <a:tcPr/>
                    </a:tc>
                    <a:tc>
                      <a:txBody>
                        <a:bodyPr/>
                        <a:lstStyle/>
                        <a:p>
                          <a:pPr algn="ctr"/>
                          <a:r>
                            <a:rPr lang="en-US" altLang="zh-CN" sz="2400" dirty="0"/>
                            <a:t>34</a:t>
                          </a:r>
                          <a:endParaRPr lang="zh-CN" altLang="en-US" sz="2400" dirty="0"/>
                        </a:p>
                      </a:txBody>
                      <a:tcPr/>
                    </a:tc>
                    <a:tc>
                      <a:txBody>
                        <a:bodyPr/>
                        <a:lstStyle/>
                        <a:p>
                          <a:pPr algn="ctr"/>
                          <a:r>
                            <a:rPr lang="en-US" altLang="zh-CN" sz="2400" dirty="0"/>
                            <a:t>0.037</a:t>
                          </a:r>
                          <a:endParaRPr lang="zh-CN" altLang="en-US" sz="2400" dirty="0"/>
                        </a:p>
                      </a:txBody>
                      <a:tcPr/>
                    </a:tc>
                    <a:extLst>
                      <a:ext uri="{0D108BD9-81ED-4DB2-BD59-A6C34878D82A}">
                        <a16:rowId xmlns:a16="http://schemas.microsoft.com/office/drawing/2014/main" val="644201869"/>
                      </a:ext>
                    </a:extLst>
                  </a:tr>
                  <a:tr h="372412">
                    <a:tc>
                      <a:txBody>
                        <a:bodyPr/>
                        <a:lstStyle/>
                        <a:p>
                          <a:pPr algn="ctr"/>
                          <a:r>
                            <a:rPr lang="en-US" altLang="zh-CN" sz="2400" dirty="0"/>
                            <a:t>fool</a:t>
                          </a:r>
                          <a:endParaRPr lang="zh-CN" altLang="en-US" sz="2400" dirty="0"/>
                        </a:p>
                      </a:txBody>
                      <a:tcPr/>
                    </a:tc>
                    <a:tc>
                      <a:txBody>
                        <a:bodyPr/>
                        <a:lstStyle/>
                        <a:p>
                          <a:pPr algn="ctr"/>
                          <a:r>
                            <a:rPr lang="en-US" altLang="zh-CN" sz="2400" dirty="0"/>
                            <a:t>36</a:t>
                          </a:r>
                          <a:endParaRPr lang="zh-CN" altLang="en-US" sz="2400" dirty="0"/>
                        </a:p>
                      </a:txBody>
                      <a:tcPr/>
                    </a:tc>
                    <a:tc>
                      <a:txBody>
                        <a:bodyPr/>
                        <a:lstStyle/>
                        <a:p>
                          <a:pPr algn="ctr"/>
                          <a:r>
                            <a:rPr lang="en-US" altLang="zh-CN" sz="2400" dirty="0"/>
                            <a:t>0.012</a:t>
                          </a:r>
                          <a:endParaRPr lang="zh-CN" altLang="en-US" sz="2400" dirty="0"/>
                        </a:p>
                      </a:txBody>
                      <a:tcPr/>
                    </a:tc>
                    <a:extLst>
                      <a:ext uri="{0D108BD9-81ED-4DB2-BD59-A6C34878D82A}">
                        <a16:rowId xmlns:a16="http://schemas.microsoft.com/office/drawing/2014/main" val="1099713724"/>
                      </a:ext>
                    </a:extLst>
                  </a:tr>
                  <a:tr h="372412">
                    <a:tc>
                      <a:txBody>
                        <a:bodyPr/>
                        <a:lstStyle/>
                        <a:p>
                          <a:pPr algn="ctr"/>
                          <a:r>
                            <a:rPr lang="en-US" altLang="zh-CN" sz="2400" dirty="0"/>
                            <a:t>good</a:t>
                          </a:r>
                          <a:endParaRPr lang="zh-CN" altLang="en-US" sz="2400" dirty="0"/>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780502331"/>
                      </a:ext>
                    </a:extLst>
                  </a:tr>
                  <a:tr h="372412">
                    <a:tc>
                      <a:txBody>
                        <a:bodyPr/>
                        <a:lstStyle/>
                        <a:p>
                          <a:pPr algn="ctr"/>
                          <a:r>
                            <a:rPr lang="en-US" altLang="zh-CN" sz="2400" dirty="0"/>
                            <a:t>sweet</a:t>
                          </a:r>
                          <a:endParaRPr lang="zh-CN" altLang="en-US" sz="2400" dirty="0"/>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970409482"/>
                      </a:ext>
                    </a:extLst>
                  </a:tr>
                </a:tbl>
              </a:graphicData>
            </a:graphic>
          </p:graphicFrame>
        </mc:Choice>
        <mc:Fallback xmlns="">
          <p:graphicFrame>
            <p:nvGraphicFramePr>
              <p:cNvPr id="5" name="表格 5">
                <a:extLst>
                  <a:ext uri="{FF2B5EF4-FFF2-40B4-BE49-F238E27FC236}">
                    <a16:creationId xmlns:a16="http://schemas.microsoft.com/office/drawing/2014/main" id="{422E979C-4A69-45EE-998A-1133AFA65086}"/>
                  </a:ext>
                </a:extLst>
              </p:cNvPr>
              <p:cNvGraphicFramePr>
                <a:graphicFrameLocks noGrp="1"/>
              </p:cNvGraphicFramePr>
              <p:nvPr>
                <p:extLst>
                  <p:ext uri="{D42A27DB-BD31-4B8C-83A1-F6EECF244321}">
                    <p14:modId xmlns:p14="http://schemas.microsoft.com/office/powerpoint/2010/main" val="1880692947"/>
                  </p:ext>
                </p:extLst>
              </p:nvPr>
            </p:nvGraphicFramePr>
            <p:xfrm>
              <a:off x="7540627" y="1425985"/>
              <a:ext cx="4129086" cy="4572000"/>
            </p:xfrm>
            <a:graphic>
              <a:graphicData uri="http://schemas.openxmlformats.org/drawingml/2006/table">
                <a:tbl>
                  <a:tblPr firstRow="1" bandRow="1">
                    <a:tableStyleId>{5C22544A-7EE6-4342-B048-85BDC9FD1C3A}</a:tableStyleId>
                  </a:tblPr>
                  <a:tblGrid>
                    <a:gridCol w="1400573">
                      <a:extLst>
                        <a:ext uri="{9D8B030D-6E8A-4147-A177-3AD203B41FA5}">
                          <a16:colId xmlns:a16="http://schemas.microsoft.com/office/drawing/2014/main" val="4072799563"/>
                        </a:ext>
                      </a:extLst>
                    </a:gridCol>
                    <a:gridCol w="1352151">
                      <a:extLst>
                        <a:ext uri="{9D8B030D-6E8A-4147-A177-3AD203B41FA5}">
                          <a16:colId xmlns:a16="http://schemas.microsoft.com/office/drawing/2014/main" val="3754209040"/>
                        </a:ext>
                      </a:extLst>
                    </a:gridCol>
                    <a:gridCol w="1376362">
                      <a:extLst>
                        <a:ext uri="{9D8B030D-6E8A-4147-A177-3AD203B41FA5}">
                          <a16:colId xmlns:a16="http://schemas.microsoft.com/office/drawing/2014/main" val="2539909876"/>
                        </a:ext>
                      </a:extLst>
                    </a:gridCol>
                  </a:tblGrid>
                  <a:tr h="457200">
                    <a:tc>
                      <a:txBody>
                        <a:bodyPr/>
                        <a:lstStyle/>
                        <a:p>
                          <a:pPr algn="ctr"/>
                          <a:endParaRPr lang="zh-CN" altLang="en-US" sz="2400" dirty="0"/>
                        </a:p>
                      </a:txBody>
                      <a:tcPr/>
                    </a:tc>
                    <a:tc>
                      <a:txBody>
                        <a:bodyPr/>
                        <a:lstStyle/>
                        <a:p>
                          <a:endParaRPr lang="en-CN"/>
                        </a:p>
                      </a:txBody>
                      <a:tcPr>
                        <a:blipFill>
                          <a:blip r:embed="rId5"/>
                          <a:stretch>
                            <a:fillRect l="-105660" t="-11111" r="-105660" b="-933333"/>
                          </a:stretch>
                        </a:blipFill>
                      </a:tcPr>
                    </a:tc>
                    <a:tc>
                      <a:txBody>
                        <a:bodyPr/>
                        <a:lstStyle/>
                        <a:p>
                          <a:pPr algn="ctr"/>
                          <a:r>
                            <a:rPr lang="en-US" altLang="zh-CN" sz="2400" b="0" i="0" dirty="0">
                              <a:latin typeface="Cambria Math" panose="02040503050406030204" pitchFamily="18" charset="0"/>
                              <a:ea typeface="Cambria Math" panose="02040503050406030204" pitchFamily="18" charset="0"/>
                            </a:rPr>
                            <a:t>IDF</a:t>
                          </a:r>
                          <a:endParaRPr lang="zh-CN" altLang="en-US" sz="2400" b="0" i="0" dirty="0">
                            <a:latin typeface="Cambria Math" panose="02040503050406030204" pitchFamily="18" charset="0"/>
                          </a:endParaRPr>
                        </a:p>
                      </a:txBody>
                      <a:tcPr/>
                    </a:tc>
                    <a:extLst>
                      <a:ext uri="{0D108BD9-81ED-4DB2-BD59-A6C34878D82A}">
                        <a16:rowId xmlns:a16="http://schemas.microsoft.com/office/drawing/2014/main" val="2988422903"/>
                      </a:ext>
                    </a:extLst>
                  </a:tr>
                  <a:tr h="457200">
                    <a:tc>
                      <a:txBody>
                        <a:bodyPr/>
                        <a:lstStyle/>
                        <a:p>
                          <a:pPr algn="ctr"/>
                          <a:r>
                            <a:rPr lang="en-US" altLang="zh-CN" sz="2400" dirty="0"/>
                            <a:t>Romeo</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1.57</a:t>
                          </a:r>
                          <a:endParaRPr lang="zh-CN" altLang="en-US" sz="2400" dirty="0"/>
                        </a:p>
                      </a:txBody>
                      <a:tcPr/>
                    </a:tc>
                    <a:extLst>
                      <a:ext uri="{0D108BD9-81ED-4DB2-BD59-A6C34878D82A}">
                        <a16:rowId xmlns:a16="http://schemas.microsoft.com/office/drawing/2014/main" val="1437559980"/>
                      </a:ext>
                    </a:extLst>
                  </a:tr>
                  <a:tr h="457200">
                    <a:tc>
                      <a:txBody>
                        <a:bodyPr/>
                        <a:lstStyle/>
                        <a:p>
                          <a:pPr algn="ctr"/>
                          <a:r>
                            <a:rPr lang="en-US" altLang="zh-CN" sz="2400" dirty="0"/>
                            <a:t>salad</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1.27</a:t>
                          </a:r>
                          <a:endParaRPr lang="zh-CN" altLang="en-US" sz="2400" dirty="0"/>
                        </a:p>
                      </a:txBody>
                      <a:tcPr/>
                    </a:tc>
                    <a:extLst>
                      <a:ext uri="{0D108BD9-81ED-4DB2-BD59-A6C34878D82A}">
                        <a16:rowId xmlns:a16="http://schemas.microsoft.com/office/drawing/2014/main" val="2819790138"/>
                      </a:ext>
                    </a:extLst>
                  </a:tr>
                  <a:tr h="457200">
                    <a:tc>
                      <a:txBody>
                        <a:bodyPr/>
                        <a:lstStyle/>
                        <a:p>
                          <a:pPr algn="ctr"/>
                          <a:r>
                            <a:rPr lang="en-US" altLang="zh-CN" sz="2400" dirty="0"/>
                            <a:t>Falstaff</a:t>
                          </a:r>
                          <a:endParaRPr lang="zh-CN" altLang="en-US" sz="2400" dirty="0"/>
                        </a:p>
                      </a:txBody>
                      <a:tcPr/>
                    </a:tc>
                    <a:tc>
                      <a:txBody>
                        <a:bodyPr/>
                        <a:lstStyle/>
                        <a:p>
                          <a:pPr algn="ctr"/>
                          <a:r>
                            <a:rPr lang="en-US" altLang="zh-CN" sz="2400" dirty="0"/>
                            <a:t>4</a:t>
                          </a:r>
                          <a:endParaRPr lang="zh-CN" altLang="en-US" sz="2400" dirty="0"/>
                        </a:p>
                      </a:txBody>
                      <a:tcPr/>
                    </a:tc>
                    <a:tc>
                      <a:txBody>
                        <a:bodyPr/>
                        <a:lstStyle/>
                        <a:p>
                          <a:pPr algn="ctr"/>
                          <a:r>
                            <a:rPr lang="en-US" altLang="zh-CN" sz="2400" dirty="0"/>
                            <a:t>0.967</a:t>
                          </a:r>
                          <a:endParaRPr lang="zh-CN" altLang="en-US" sz="2400" dirty="0"/>
                        </a:p>
                      </a:txBody>
                      <a:tcPr/>
                    </a:tc>
                    <a:extLst>
                      <a:ext uri="{0D108BD9-81ED-4DB2-BD59-A6C34878D82A}">
                        <a16:rowId xmlns:a16="http://schemas.microsoft.com/office/drawing/2014/main" val="141622265"/>
                      </a:ext>
                    </a:extLst>
                  </a:tr>
                  <a:tr h="457200">
                    <a:tc>
                      <a:txBody>
                        <a:bodyPr/>
                        <a:lstStyle/>
                        <a:p>
                          <a:pPr algn="ctr"/>
                          <a:r>
                            <a:rPr lang="en-US" altLang="zh-CN" sz="2400" dirty="0"/>
                            <a:t>forest</a:t>
                          </a:r>
                          <a:endParaRPr lang="zh-CN" altLang="en-US" sz="2400" dirty="0"/>
                        </a:p>
                      </a:txBody>
                      <a:tcPr/>
                    </a:tc>
                    <a:tc>
                      <a:txBody>
                        <a:bodyPr/>
                        <a:lstStyle/>
                        <a:p>
                          <a:pPr algn="ctr"/>
                          <a:r>
                            <a:rPr lang="en-US" altLang="zh-CN" sz="2400" dirty="0"/>
                            <a:t>12</a:t>
                          </a:r>
                          <a:endParaRPr lang="zh-CN" altLang="en-US" sz="2400" dirty="0"/>
                        </a:p>
                      </a:txBody>
                      <a:tcPr/>
                    </a:tc>
                    <a:tc>
                      <a:txBody>
                        <a:bodyPr/>
                        <a:lstStyle/>
                        <a:p>
                          <a:pPr algn="ctr"/>
                          <a:r>
                            <a:rPr lang="en-US" altLang="zh-CN" sz="2400" dirty="0"/>
                            <a:t>0.489</a:t>
                          </a:r>
                          <a:endParaRPr lang="zh-CN" altLang="en-US" sz="2400" dirty="0"/>
                        </a:p>
                      </a:txBody>
                      <a:tcPr/>
                    </a:tc>
                    <a:extLst>
                      <a:ext uri="{0D108BD9-81ED-4DB2-BD59-A6C34878D82A}">
                        <a16:rowId xmlns:a16="http://schemas.microsoft.com/office/drawing/2014/main" val="3367226799"/>
                      </a:ext>
                    </a:extLst>
                  </a:tr>
                  <a:tr h="457200">
                    <a:tc>
                      <a:txBody>
                        <a:bodyPr/>
                        <a:lstStyle/>
                        <a:p>
                          <a:pPr algn="ctr"/>
                          <a:r>
                            <a:rPr lang="en-US" altLang="zh-CN" sz="2400" dirty="0"/>
                            <a:t>battle</a:t>
                          </a:r>
                          <a:endParaRPr lang="zh-CN" altLang="en-US" sz="2400" dirty="0"/>
                        </a:p>
                      </a:txBody>
                      <a:tcPr/>
                    </a:tc>
                    <a:tc>
                      <a:txBody>
                        <a:bodyPr/>
                        <a:lstStyle/>
                        <a:p>
                          <a:pPr algn="ctr"/>
                          <a:r>
                            <a:rPr lang="en-US" altLang="zh-CN" sz="2400" dirty="0"/>
                            <a:t>21</a:t>
                          </a:r>
                          <a:endParaRPr lang="zh-CN" altLang="en-US" sz="2400" dirty="0"/>
                        </a:p>
                      </a:txBody>
                      <a:tcPr/>
                    </a:tc>
                    <a:tc>
                      <a:txBody>
                        <a:bodyPr/>
                        <a:lstStyle/>
                        <a:p>
                          <a:pPr algn="ctr"/>
                          <a:r>
                            <a:rPr lang="en-US" altLang="zh-CN" sz="2400" dirty="0"/>
                            <a:t>0.246</a:t>
                          </a:r>
                          <a:endParaRPr lang="zh-CN" altLang="en-US" sz="2400" dirty="0"/>
                        </a:p>
                      </a:txBody>
                      <a:tcPr/>
                    </a:tc>
                    <a:extLst>
                      <a:ext uri="{0D108BD9-81ED-4DB2-BD59-A6C34878D82A}">
                        <a16:rowId xmlns:a16="http://schemas.microsoft.com/office/drawing/2014/main" val="2595510814"/>
                      </a:ext>
                    </a:extLst>
                  </a:tr>
                  <a:tr h="457200">
                    <a:tc>
                      <a:txBody>
                        <a:bodyPr/>
                        <a:lstStyle/>
                        <a:p>
                          <a:pPr algn="ctr"/>
                          <a:r>
                            <a:rPr lang="en-US" altLang="zh-CN" sz="2400" dirty="0"/>
                            <a:t>wit</a:t>
                          </a:r>
                          <a:endParaRPr lang="zh-CN" altLang="en-US" sz="2400" dirty="0"/>
                        </a:p>
                      </a:txBody>
                      <a:tcPr/>
                    </a:tc>
                    <a:tc>
                      <a:txBody>
                        <a:bodyPr/>
                        <a:lstStyle/>
                        <a:p>
                          <a:pPr algn="ctr"/>
                          <a:r>
                            <a:rPr lang="en-US" altLang="zh-CN" sz="2400" dirty="0"/>
                            <a:t>34</a:t>
                          </a:r>
                          <a:endParaRPr lang="zh-CN" altLang="en-US" sz="2400" dirty="0"/>
                        </a:p>
                      </a:txBody>
                      <a:tcPr/>
                    </a:tc>
                    <a:tc>
                      <a:txBody>
                        <a:bodyPr/>
                        <a:lstStyle/>
                        <a:p>
                          <a:pPr algn="ctr"/>
                          <a:r>
                            <a:rPr lang="en-US" altLang="zh-CN" sz="2400" dirty="0"/>
                            <a:t>0.037</a:t>
                          </a:r>
                          <a:endParaRPr lang="zh-CN" altLang="en-US" sz="2400" dirty="0"/>
                        </a:p>
                      </a:txBody>
                      <a:tcPr/>
                    </a:tc>
                    <a:extLst>
                      <a:ext uri="{0D108BD9-81ED-4DB2-BD59-A6C34878D82A}">
                        <a16:rowId xmlns:a16="http://schemas.microsoft.com/office/drawing/2014/main" val="644201869"/>
                      </a:ext>
                    </a:extLst>
                  </a:tr>
                  <a:tr h="457200">
                    <a:tc>
                      <a:txBody>
                        <a:bodyPr/>
                        <a:lstStyle/>
                        <a:p>
                          <a:pPr algn="ctr"/>
                          <a:r>
                            <a:rPr lang="en-US" altLang="zh-CN" sz="2400" dirty="0"/>
                            <a:t>fool</a:t>
                          </a:r>
                          <a:endParaRPr lang="zh-CN" altLang="en-US" sz="2400" dirty="0"/>
                        </a:p>
                      </a:txBody>
                      <a:tcPr/>
                    </a:tc>
                    <a:tc>
                      <a:txBody>
                        <a:bodyPr/>
                        <a:lstStyle/>
                        <a:p>
                          <a:pPr algn="ctr"/>
                          <a:r>
                            <a:rPr lang="en-US" altLang="zh-CN" sz="2400" dirty="0"/>
                            <a:t>36</a:t>
                          </a:r>
                          <a:endParaRPr lang="zh-CN" altLang="en-US" sz="2400" dirty="0"/>
                        </a:p>
                      </a:txBody>
                      <a:tcPr/>
                    </a:tc>
                    <a:tc>
                      <a:txBody>
                        <a:bodyPr/>
                        <a:lstStyle/>
                        <a:p>
                          <a:pPr algn="ctr"/>
                          <a:r>
                            <a:rPr lang="en-US" altLang="zh-CN" sz="2400" dirty="0"/>
                            <a:t>0.012</a:t>
                          </a:r>
                          <a:endParaRPr lang="zh-CN" altLang="en-US" sz="2400" dirty="0"/>
                        </a:p>
                      </a:txBody>
                      <a:tcPr/>
                    </a:tc>
                    <a:extLst>
                      <a:ext uri="{0D108BD9-81ED-4DB2-BD59-A6C34878D82A}">
                        <a16:rowId xmlns:a16="http://schemas.microsoft.com/office/drawing/2014/main" val="1099713724"/>
                      </a:ext>
                    </a:extLst>
                  </a:tr>
                  <a:tr h="457200">
                    <a:tc>
                      <a:txBody>
                        <a:bodyPr/>
                        <a:lstStyle/>
                        <a:p>
                          <a:pPr algn="ctr"/>
                          <a:r>
                            <a:rPr lang="en-US" altLang="zh-CN" sz="2400" dirty="0"/>
                            <a:t>good</a:t>
                          </a:r>
                          <a:endParaRPr lang="zh-CN" altLang="en-US" sz="2400" dirty="0"/>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780502331"/>
                      </a:ext>
                    </a:extLst>
                  </a:tr>
                  <a:tr h="457200">
                    <a:tc>
                      <a:txBody>
                        <a:bodyPr/>
                        <a:lstStyle/>
                        <a:p>
                          <a:pPr algn="ctr"/>
                          <a:r>
                            <a:rPr lang="en-US" altLang="zh-CN" sz="2400" dirty="0"/>
                            <a:t>sweet</a:t>
                          </a:r>
                          <a:endParaRPr lang="zh-CN" altLang="en-US" sz="2400" dirty="0"/>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970409482"/>
                      </a:ext>
                    </a:extLst>
                  </a:tr>
                </a:tbl>
              </a:graphicData>
            </a:graphic>
          </p:graphicFrame>
        </mc:Fallback>
      </mc:AlternateContent>
    </p:spTree>
    <p:extLst>
      <p:ext uri="{BB962C8B-B14F-4D97-AF65-F5344CB8AC3E}">
        <p14:creationId xmlns:p14="http://schemas.microsoft.com/office/powerpoint/2010/main" val="2783341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5C607-085F-4D95-8C72-5B9B5171BA66}"/>
              </a:ext>
            </a:extLst>
          </p:cNvPr>
          <p:cNvSpPr>
            <a:spLocks noGrp="1"/>
          </p:cNvSpPr>
          <p:nvPr>
            <p:ph type="title"/>
          </p:nvPr>
        </p:nvSpPr>
        <p:spPr/>
        <p:txBody>
          <a:bodyPr/>
          <a:lstStyle/>
          <a:p>
            <a:r>
              <a:rPr lang="en-US" altLang="zh-CN" sz="4000" dirty="0"/>
              <a:t>TF-IDF</a:t>
            </a:r>
            <a:r>
              <a:rPr lang="zh-CN" altLang="en-US" sz="4000" dirty="0"/>
              <a:t> </a:t>
            </a:r>
            <a:r>
              <a:rPr lang="en-US" altLang="zh-CN" sz="4000" dirty="0"/>
              <a:t>Calculation</a:t>
            </a:r>
            <a:endParaRPr lang="zh-CN" altLang="en-US" dirty="0"/>
          </a:p>
        </p:txBody>
      </p:sp>
      <p:sp>
        <p:nvSpPr>
          <p:cNvPr id="3" name="灯片编号占位符 2">
            <a:extLst>
              <a:ext uri="{FF2B5EF4-FFF2-40B4-BE49-F238E27FC236}">
                <a16:creationId xmlns:a16="http://schemas.microsoft.com/office/drawing/2014/main" id="{84A55691-6220-4620-9753-06522FDA7B7E}"/>
              </a:ext>
            </a:extLst>
          </p:cNvPr>
          <p:cNvSpPr>
            <a:spLocks noGrp="1"/>
          </p:cNvSpPr>
          <p:nvPr>
            <p:ph type="sldNum" sz="quarter" idx="12"/>
          </p:nvPr>
        </p:nvSpPr>
        <p:spPr/>
        <p:txBody>
          <a:bodyPr/>
          <a:lstStyle/>
          <a:p>
            <a:fld id="{B0345295-E261-4EC5-88DB-2E3C71302580}" type="slidenum">
              <a:rPr lang="zh-CN" altLang="en-US" smtClean="0"/>
              <a:t>33</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C17F41C-0447-4F45-8067-BF1624FB87DF}"/>
                  </a:ext>
                </a:extLst>
              </p:cNvPr>
              <p:cNvSpPr>
                <a:spLocks noGrp="1"/>
              </p:cNvSpPr>
              <p:nvPr>
                <p:ph idx="1"/>
              </p:nvPr>
            </p:nvSpPr>
            <p:spPr>
              <a:xfrm>
                <a:off x="509588" y="1094954"/>
                <a:ext cx="8809793" cy="5617218"/>
              </a:xfrm>
            </p:spPr>
            <p:txBody>
              <a:bodyPr>
                <a:noAutofit/>
              </a:bodyPr>
              <a:lstStyle/>
              <a:p>
                <a:r>
                  <a:rPr lang="en-US" altLang="zh-CN" sz="2800" dirty="0"/>
                  <a:t>Final tf-idf weighted value for a word </a:t>
                </a:r>
                <a:endParaRPr lang="en-US" altLang="zh-CN"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TF</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IDF</m:t>
                          </m:r>
                        </m:e>
                        <m:sub>
                          <m:r>
                            <a:rPr lang="en-US" altLang="zh-CN" sz="2800" b="0" i="1" smtClean="0">
                              <a:latin typeface="Cambria Math" panose="02040503050406030204" pitchFamily="18" charset="0"/>
                            </a:rPr>
                            <m:t>𝑡</m:t>
                          </m:r>
                        </m:sub>
                      </m:sSub>
                    </m:oMath>
                  </m:oMathPara>
                </a14:m>
                <a:endParaRPr lang="en-US" altLang="zh-CN" sz="2800" dirty="0"/>
              </a:p>
              <a:p>
                <a:pPr marL="0" indent="0">
                  <a:buNone/>
                </a:pPr>
                <a:endParaRPr lang="en-US" altLang="zh-CN" sz="2800" dirty="0"/>
              </a:p>
              <a:p>
                <a:r>
                  <a:rPr lang="en-US" altLang="zh-CN" sz="2800" dirty="0"/>
                  <a:t>Raw counts:</a:t>
                </a:r>
              </a:p>
              <a:p>
                <a:endParaRPr lang="en-US" altLang="zh-CN" sz="2800" dirty="0"/>
              </a:p>
              <a:p>
                <a:endParaRPr lang="en-US" altLang="zh-CN" sz="2800" dirty="0"/>
              </a:p>
              <a:p>
                <a:r>
                  <a:rPr lang="en-US" altLang="zh-CN" sz="2800" dirty="0"/>
                  <a:t>TF-IDF:</a:t>
                </a:r>
                <a:endParaRPr lang="zh-CN" altLang="en-US" sz="2800" dirty="0"/>
              </a:p>
            </p:txBody>
          </p:sp>
        </mc:Choice>
        <mc:Fallback xmlns="">
          <p:sp>
            <p:nvSpPr>
              <p:cNvPr id="4" name="内容占位符 3">
                <a:extLst>
                  <a:ext uri="{FF2B5EF4-FFF2-40B4-BE49-F238E27FC236}">
                    <a16:creationId xmlns:a16="http://schemas.microsoft.com/office/drawing/2014/main" id="{7C17F41C-0447-4F45-8067-BF1624FB87DF}"/>
                  </a:ext>
                </a:extLst>
              </p:cNvPr>
              <p:cNvSpPr>
                <a:spLocks noGrp="1" noRot="1" noChangeAspect="1" noMove="1" noResize="1" noEditPoints="1" noAdjustHandles="1" noChangeArrowheads="1" noChangeShapeType="1" noTextEdit="1"/>
              </p:cNvSpPr>
              <p:nvPr>
                <p:ph idx="1"/>
              </p:nvPr>
            </p:nvSpPr>
            <p:spPr>
              <a:xfrm>
                <a:off x="509588" y="1094954"/>
                <a:ext cx="8809793" cy="5617218"/>
              </a:xfrm>
              <a:blipFill>
                <a:blip r:embed="rId3"/>
                <a:stretch>
                  <a:fillRect l="-1297" t="-1354"/>
                </a:stretch>
              </a:blipFill>
            </p:spPr>
            <p:txBody>
              <a:bodyPr/>
              <a:lstStyle/>
              <a:p>
                <a:r>
                  <a:rPr lang="en-CN">
                    <a:noFill/>
                  </a:rPr>
                  <a:t> </a:t>
                </a:r>
              </a:p>
            </p:txBody>
          </p:sp>
        </mc:Fallback>
      </mc:AlternateContent>
      <p:graphicFrame>
        <p:nvGraphicFramePr>
          <p:cNvPr id="9" name="表格 5">
            <a:extLst>
              <a:ext uri="{FF2B5EF4-FFF2-40B4-BE49-F238E27FC236}">
                <a16:creationId xmlns:a16="http://schemas.microsoft.com/office/drawing/2014/main" id="{8B0DF8B2-1FC1-4269-A3DA-9FA40F1BFE35}"/>
              </a:ext>
            </a:extLst>
          </p:cNvPr>
          <p:cNvGraphicFramePr>
            <a:graphicFrameLocks/>
          </p:cNvGraphicFramePr>
          <p:nvPr>
            <p:extLst>
              <p:ext uri="{D42A27DB-BD31-4B8C-83A1-F6EECF244321}">
                <p14:modId xmlns:p14="http://schemas.microsoft.com/office/powerpoint/2010/main" val="1326130542"/>
              </p:ext>
            </p:extLst>
          </p:nvPr>
        </p:nvGraphicFramePr>
        <p:xfrm>
          <a:off x="2872619" y="2603278"/>
          <a:ext cx="6214230" cy="1981200"/>
        </p:xfrm>
        <a:graphic>
          <a:graphicData uri="http://schemas.openxmlformats.org/drawingml/2006/table">
            <a:tbl>
              <a:tblPr firstRow="1" bandRow="1">
                <a:tableStyleId>{5C22544A-7EE6-4342-B048-85BDC9FD1C3A}</a:tableStyleId>
              </a:tblPr>
              <a:tblGrid>
                <a:gridCol w="1056444">
                  <a:extLst>
                    <a:ext uri="{9D8B030D-6E8A-4147-A177-3AD203B41FA5}">
                      <a16:colId xmlns:a16="http://schemas.microsoft.com/office/drawing/2014/main" val="83199007"/>
                    </a:ext>
                  </a:extLst>
                </a:gridCol>
                <a:gridCol w="1158741">
                  <a:extLst>
                    <a:ext uri="{9D8B030D-6E8A-4147-A177-3AD203B41FA5}">
                      <a16:colId xmlns:a16="http://schemas.microsoft.com/office/drawing/2014/main" val="2786037438"/>
                    </a:ext>
                  </a:extLst>
                </a:gridCol>
                <a:gridCol w="1513353">
                  <a:extLst>
                    <a:ext uri="{9D8B030D-6E8A-4147-A177-3AD203B41FA5}">
                      <a16:colId xmlns:a16="http://schemas.microsoft.com/office/drawing/2014/main" val="4089733704"/>
                    </a:ext>
                  </a:extLst>
                </a:gridCol>
                <a:gridCol w="1242846">
                  <a:extLst>
                    <a:ext uri="{9D8B030D-6E8A-4147-A177-3AD203B41FA5}">
                      <a16:colId xmlns:a16="http://schemas.microsoft.com/office/drawing/2014/main" val="3640714391"/>
                    </a:ext>
                  </a:extLst>
                </a:gridCol>
                <a:gridCol w="1242846">
                  <a:extLst>
                    <a:ext uri="{9D8B030D-6E8A-4147-A177-3AD203B41FA5}">
                      <a16:colId xmlns:a16="http://schemas.microsoft.com/office/drawing/2014/main" val="1594524164"/>
                    </a:ext>
                  </a:extLst>
                </a:gridCol>
              </a:tblGrid>
              <a:tr h="370840">
                <a:tc>
                  <a:txBody>
                    <a:bodyPr/>
                    <a:lstStyle/>
                    <a:p>
                      <a:pPr algn="ctr"/>
                      <a:endParaRPr lang="zh-CN" altLang="en-US" sz="2000" dirty="0"/>
                    </a:p>
                  </a:txBody>
                  <a:tcPr/>
                </a:tc>
                <a:tc>
                  <a:txBody>
                    <a:bodyPr/>
                    <a:lstStyle/>
                    <a:p>
                      <a:pPr algn="ctr"/>
                      <a:r>
                        <a:rPr lang="en-US" altLang="zh-CN" sz="2000" b="1" dirty="0"/>
                        <a:t>Doc</a:t>
                      </a:r>
                      <a:r>
                        <a:rPr lang="zh-CN" altLang="en-US" sz="2000" b="1" dirty="0"/>
                        <a:t> </a:t>
                      </a:r>
                      <a:r>
                        <a:rPr lang="en-US" altLang="zh-CN" sz="2000" b="1" dirty="0"/>
                        <a:t>1</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2</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3</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4</a:t>
                      </a:r>
                      <a:endParaRPr lang="zh-CN" altLang="en-US" sz="2000" b="1" dirty="0"/>
                    </a:p>
                  </a:txBody>
                  <a:tcPr/>
                </a:tc>
                <a:extLst>
                  <a:ext uri="{0D108BD9-81ED-4DB2-BD59-A6C34878D82A}">
                    <a16:rowId xmlns:a16="http://schemas.microsoft.com/office/drawing/2014/main" val="2618420413"/>
                  </a:ext>
                </a:extLst>
              </a:tr>
              <a:tr h="370840">
                <a:tc>
                  <a:txBody>
                    <a:bodyPr/>
                    <a:lstStyle/>
                    <a:p>
                      <a:pPr algn="ctr"/>
                      <a:r>
                        <a:rPr lang="en-US" altLang="zh-CN" sz="2000" b="1" dirty="0"/>
                        <a:t>battle</a:t>
                      </a:r>
                      <a:endParaRPr lang="zh-CN" altLang="en-US" sz="2000" b="1" dirty="0"/>
                    </a:p>
                  </a:txBody>
                  <a:tcPr/>
                </a:tc>
                <a:tc>
                  <a:txBody>
                    <a:bodyPr/>
                    <a:lstStyle/>
                    <a:p>
                      <a:pPr algn="ctr"/>
                      <a:r>
                        <a:rPr lang="en-US" altLang="zh-CN" sz="2000" dirty="0"/>
                        <a:t>1</a:t>
                      </a:r>
                      <a:endParaRPr lang="zh-CN" altLang="en-US" sz="2000"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7</a:t>
                      </a:r>
                      <a:endParaRPr lang="zh-CN" altLang="en-US" sz="2000" dirty="0"/>
                    </a:p>
                  </a:txBody>
                  <a:tcPr/>
                </a:tc>
                <a:tc>
                  <a:txBody>
                    <a:bodyPr/>
                    <a:lstStyle/>
                    <a:p>
                      <a:pPr algn="ctr"/>
                      <a:r>
                        <a:rPr lang="en-US" altLang="zh-CN" sz="2000" dirty="0"/>
                        <a:t>13</a:t>
                      </a:r>
                      <a:endParaRPr lang="zh-CN" altLang="en-US" sz="2000" dirty="0"/>
                    </a:p>
                  </a:txBody>
                  <a:tcPr/>
                </a:tc>
                <a:extLst>
                  <a:ext uri="{0D108BD9-81ED-4DB2-BD59-A6C34878D82A}">
                    <a16:rowId xmlns:a16="http://schemas.microsoft.com/office/drawing/2014/main" val="3865115692"/>
                  </a:ext>
                </a:extLst>
              </a:tr>
              <a:tr h="370840">
                <a:tc>
                  <a:txBody>
                    <a:bodyPr/>
                    <a:lstStyle/>
                    <a:p>
                      <a:pPr algn="ctr"/>
                      <a:r>
                        <a:rPr lang="en-US" altLang="zh-CN" sz="2000" b="1" dirty="0"/>
                        <a:t>good</a:t>
                      </a:r>
                      <a:endParaRPr lang="zh-CN" altLang="en-US" sz="2000" b="1" dirty="0"/>
                    </a:p>
                  </a:txBody>
                  <a:tcPr/>
                </a:tc>
                <a:tc>
                  <a:txBody>
                    <a:bodyPr/>
                    <a:lstStyle/>
                    <a:p>
                      <a:pPr algn="ctr"/>
                      <a:r>
                        <a:rPr lang="en-US" altLang="zh-CN" sz="2000" dirty="0"/>
                        <a:t>114</a:t>
                      </a:r>
                      <a:endParaRPr lang="zh-CN" altLang="en-US" sz="2000" dirty="0"/>
                    </a:p>
                  </a:txBody>
                  <a:tcPr/>
                </a:tc>
                <a:tc>
                  <a:txBody>
                    <a:bodyPr/>
                    <a:lstStyle/>
                    <a:p>
                      <a:pPr algn="ctr"/>
                      <a:r>
                        <a:rPr lang="en-US" altLang="zh-CN" sz="2000" dirty="0"/>
                        <a:t>80</a:t>
                      </a:r>
                      <a:endParaRPr lang="zh-CN" altLang="en-US" sz="2000" dirty="0"/>
                    </a:p>
                  </a:txBody>
                  <a:tcPr/>
                </a:tc>
                <a:tc>
                  <a:txBody>
                    <a:bodyPr/>
                    <a:lstStyle/>
                    <a:p>
                      <a:pPr algn="ctr"/>
                      <a:r>
                        <a:rPr lang="en-US" altLang="zh-CN" sz="2000" dirty="0"/>
                        <a:t>62</a:t>
                      </a:r>
                      <a:endParaRPr lang="zh-CN" altLang="en-US" sz="2000" dirty="0"/>
                    </a:p>
                  </a:txBody>
                  <a:tcPr/>
                </a:tc>
                <a:tc>
                  <a:txBody>
                    <a:bodyPr/>
                    <a:lstStyle/>
                    <a:p>
                      <a:pPr algn="ctr"/>
                      <a:r>
                        <a:rPr lang="en-US" altLang="zh-CN" sz="2000" dirty="0"/>
                        <a:t>89</a:t>
                      </a:r>
                      <a:endParaRPr lang="zh-CN" altLang="en-US" sz="2000" dirty="0"/>
                    </a:p>
                  </a:txBody>
                  <a:tcPr/>
                </a:tc>
                <a:extLst>
                  <a:ext uri="{0D108BD9-81ED-4DB2-BD59-A6C34878D82A}">
                    <a16:rowId xmlns:a16="http://schemas.microsoft.com/office/drawing/2014/main" val="3050721312"/>
                  </a:ext>
                </a:extLst>
              </a:tr>
              <a:tr h="370840">
                <a:tc>
                  <a:txBody>
                    <a:bodyPr/>
                    <a:lstStyle/>
                    <a:p>
                      <a:pPr algn="ctr"/>
                      <a:r>
                        <a:rPr lang="en-US" altLang="zh-CN" sz="2000" b="1" dirty="0"/>
                        <a:t>fool</a:t>
                      </a:r>
                      <a:endParaRPr lang="zh-CN" altLang="en-US" sz="2000" b="1" dirty="0"/>
                    </a:p>
                  </a:txBody>
                  <a:tcPr/>
                </a:tc>
                <a:tc>
                  <a:txBody>
                    <a:bodyPr/>
                    <a:lstStyle/>
                    <a:p>
                      <a:pPr algn="ctr"/>
                      <a:r>
                        <a:rPr lang="en-US" altLang="zh-CN" sz="2000" dirty="0"/>
                        <a:t>36</a:t>
                      </a:r>
                      <a:endParaRPr lang="zh-CN" altLang="en-US" sz="2000" dirty="0"/>
                    </a:p>
                  </a:txBody>
                  <a:tcPr/>
                </a:tc>
                <a:tc>
                  <a:txBody>
                    <a:bodyPr/>
                    <a:lstStyle/>
                    <a:p>
                      <a:pPr algn="ctr"/>
                      <a:r>
                        <a:rPr lang="en-US" altLang="zh-CN" sz="2000" dirty="0"/>
                        <a:t>58</a:t>
                      </a:r>
                      <a:endParaRPr lang="zh-CN" altLang="en-US" sz="2000" dirty="0"/>
                    </a:p>
                  </a:txBody>
                  <a:tcPr/>
                </a:tc>
                <a:tc>
                  <a:txBody>
                    <a:bodyPr/>
                    <a:lstStyle/>
                    <a:p>
                      <a:pPr algn="ctr"/>
                      <a:r>
                        <a:rPr lang="en-US" altLang="zh-CN" sz="2000" dirty="0"/>
                        <a:t>1</a:t>
                      </a:r>
                      <a:endParaRPr lang="zh-CN" altLang="en-US" sz="2000" dirty="0"/>
                    </a:p>
                  </a:txBody>
                  <a:tcPr/>
                </a:tc>
                <a:tc>
                  <a:txBody>
                    <a:bodyPr/>
                    <a:lstStyle/>
                    <a:p>
                      <a:pPr algn="ctr"/>
                      <a:r>
                        <a:rPr lang="en-US" altLang="zh-CN" sz="2000" dirty="0"/>
                        <a:t>4</a:t>
                      </a:r>
                      <a:endParaRPr lang="zh-CN" altLang="en-US" sz="2000" dirty="0"/>
                    </a:p>
                  </a:txBody>
                  <a:tcPr/>
                </a:tc>
                <a:extLst>
                  <a:ext uri="{0D108BD9-81ED-4DB2-BD59-A6C34878D82A}">
                    <a16:rowId xmlns:a16="http://schemas.microsoft.com/office/drawing/2014/main" val="2225393066"/>
                  </a:ext>
                </a:extLst>
              </a:tr>
              <a:tr h="370840">
                <a:tc>
                  <a:txBody>
                    <a:bodyPr/>
                    <a:lstStyle/>
                    <a:p>
                      <a:pPr algn="ctr"/>
                      <a:r>
                        <a:rPr lang="en-US" altLang="zh-CN" sz="2000" b="1" dirty="0"/>
                        <a:t>wit</a:t>
                      </a:r>
                      <a:endParaRPr lang="zh-CN" altLang="en-US" sz="2000" b="1" dirty="0"/>
                    </a:p>
                  </a:txBody>
                  <a:tcPr/>
                </a:tc>
                <a:tc>
                  <a:txBody>
                    <a:bodyPr/>
                    <a:lstStyle/>
                    <a:p>
                      <a:pPr algn="ctr"/>
                      <a:r>
                        <a:rPr lang="en-US" altLang="zh-CN" sz="2000" dirty="0"/>
                        <a:t>20</a:t>
                      </a:r>
                      <a:endParaRPr lang="zh-CN" altLang="en-US" sz="2000" dirty="0"/>
                    </a:p>
                  </a:txBody>
                  <a:tcPr/>
                </a:tc>
                <a:tc>
                  <a:txBody>
                    <a:bodyPr/>
                    <a:lstStyle/>
                    <a:p>
                      <a:pPr algn="ctr"/>
                      <a:r>
                        <a:rPr lang="en-US" altLang="zh-CN" sz="2000" dirty="0"/>
                        <a:t>15</a:t>
                      </a:r>
                      <a:endParaRPr lang="zh-CN" altLang="en-US" sz="2000" dirty="0"/>
                    </a:p>
                  </a:txBody>
                  <a:tcPr/>
                </a:tc>
                <a:tc>
                  <a:txBody>
                    <a:bodyPr/>
                    <a:lstStyle/>
                    <a:p>
                      <a:pPr algn="ctr"/>
                      <a:r>
                        <a:rPr lang="en-US" altLang="zh-CN" sz="2000" dirty="0"/>
                        <a:t>2</a:t>
                      </a:r>
                      <a:endParaRPr lang="zh-CN" altLang="en-US" sz="2000" dirty="0"/>
                    </a:p>
                  </a:txBody>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2401670492"/>
                  </a:ext>
                </a:extLst>
              </a:tr>
            </a:tbl>
          </a:graphicData>
        </a:graphic>
      </p:graphicFrame>
      <p:graphicFrame>
        <p:nvGraphicFramePr>
          <p:cNvPr id="10" name="表格 5">
            <a:extLst>
              <a:ext uri="{FF2B5EF4-FFF2-40B4-BE49-F238E27FC236}">
                <a16:creationId xmlns:a16="http://schemas.microsoft.com/office/drawing/2014/main" id="{66ABF011-C7F5-481F-8D87-DD4D68020453}"/>
              </a:ext>
            </a:extLst>
          </p:cNvPr>
          <p:cNvGraphicFramePr>
            <a:graphicFrameLocks/>
          </p:cNvGraphicFramePr>
          <p:nvPr>
            <p:extLst>
              <p:ext uri="{D42A27DB-BD31-4B8C-83A1-F6EECF244321}">
                <p14:modId xmlns:p14="http://schemas.microsoft.com/office/powerpoint/2010/main" val="1864579719"/>
              </p:ext>
            </p:extLst>
          </p:nvPr>
        </p:nvGraphicFramePr>
        <p:xfrm>
          <a:off x="2872619" y="4730972"/>
          <a:ext cx="6214230" cy="1981200"/>
        </p:xfrm>
        <a:graphic>
          <a:graphicData uri="http://schemas.openxmlformats.org/drawingml/2006/table">
            <a:tbl>
              <a:tblPr firstRow="1" bandRow="1">
                <a:tableStyleId>{93296810-A885-4BE3-A3E7-6D5BEEA58F35}</a:tableStyleId>
              </a:tblPr>
              <a:tblGrid>
                <a:gridCol w="1242846">
                  <a:extLst>
                    <a:ext uri="{9D8B030D-6E8A-4147-A177-3AD203B41FA5}">
                      <a16:colId xmlns:a16="http://schemas.microsoft.com/office/drawing/2014/main" val="83199007"/>
                    </a:ext>
                  </a:extLst>
                </a:gridCol>
                <a:gridCol w="1242846">
                  <a:extLst>
                    <a:ext uri="{9D8B030D-6E8A-4147-A177-3AD203B41FA5}">
                      <a16:colId xmlns:a16="http://schemas.microsoft.com/office/drawing/2014/main" val="2786037438"/>
                    </a:ext>
                  </a:extLst>
                </a:gridCol>
                <a:gridCol w="1242846">
                  <a:extLst>
                    <a:ext uri="{9D8B030D-6E8A-4147-A177-3AD203B41FA5}">
                      <a16:colId xmlns:a16="http://schemas.microsoft.com/office/drawing/2014/main" val="4089733704"/>
                    </a:ext>
                  </a:extLst>
                </a:gridCol>
                <a:gridCol w="1242846">
                  <a:extLst>
                    <a:ext uri="{9D8B030D-6E8A-4147-A177-3AD203B41FA5}">
                      <a16:colId xmlns:a16="http://schemas.microsoft.com/office/drawing/2014/main" val="3640714391"/>
                    </a:ext>
                  </a:extLst>
                </a:gridCol>
                <a:gridCol w="1242846">
                  <a:extLst>
                    <a:ext uri="{9D8B030D-6E8A-4147-A177-3AD203B41FA5}">
                      <a16:colId xmlns:a16="http://schemas.microsoft.com/office/drawing/2014/main" val="1594524164"/>
                    </a:ext>
                  </a:extLst>
                </a:gridCol>
              </a:tblGrid>
              <a:tr h="370840">
                <a:tc>
                  <a:txBody>
                    <a:bodyPr/>
                    <a:lstStyle/>
                    <a:p>
                      <a:pPr algn="ctr"/>
                      <a:endParaRPr lang="zh-CN" altLang="en-US" sz="2000" dirty="0"/>
                    </a:p>
                  </a:txBody>
                  <a:tcPr/>
                </a:tc>
                <a:tc>
                  <a:txBody>
                    <a:bodyPr/>
                    <a:lstStyle/>
                    <a:p>
                      <a:pPr algn="ctr"/>
                      <a:r>
                        <a:rPr lang="en-US" altLang="zh-CN" sz="2000" b="1" dirty="0"/>
                        <a:t>Doc</a:t>
                      </a:r>
                      <a:r>
                        <a:rPr lang="zh-CN" altLang="en-US" sz="2000" b="1" dirty="0"/>
                        <a:t> </a:t>
                      </a:r>
                      <a:r>
                        <a:rPr lang="en-US" altLang="zh-CN" sz="2000" b="1" dirty="0"/>
                        <a:t>1</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2</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3</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4</a:t>
                      </a:r>
                      <a:endParaRPr lang="zh-CN" altLang="en-US" sz="2000" b="1" dirty="0"/>
                    </a:p>
                  </a:txBody>
                  <a:tcPr/>
                </a:tc>
                <a:extLst>
                  <a:ext uri="{0D108BD9-81ED-4DB2-BD59-A6C34878D82A}">
                    <a16:rowId xmlns:a16="http://schemas.microsoft.com/office/drawing/2014/main" val="2618420413"/>
                  </a:ext>
                </a:extLst>
              </a:tr>
              <a:tr h="370840">
                <a:tc>
                  <a:txBody>
                    <a:bodyPr/>
                    <a:lstStyle/>
                    <a:p>
                      <a:pPr algn="ctr"/>
                      <a:r>
                        <a:rPr lang="en-US" altLang="zh-CN" sz="2000" b="1" dirty="0"/>
                        <a:t>battle</a:t>
                      </a:r>
                      <a:endParaRPr lang="zh-CN" altLang="en-US" sz="2000" b="1" dirty="0"/>
                    </a:p>
                  </a:txBody>
                  <a:tcPr/>
                </a:tc>
                <a:tc>
                  <a:txBody>
                    <a:bodyPr/>
                    <a:lstStyle/>
                    <a:p>
                      <a:pPr algn="ctr"/>
                      <a:r>
                        <a:rPr lang="en-US" altLang="zh-CN" sz="2000" dirty="0"/>
                        <a:t>0.074</a:t>
                      </a:r>
                      <a:endParaRPr lang="zh-CN" altLang="en-US" sz="2000"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0.22</a:t>
                      </a:r>
                      <a:endParaRPr lang="zh-CN" altLang="en-US" sz="2000" dirty="0"/>
                    </a:p>
                  </a:txBody>
                  <a:tcPr/>
                </a:tc>
                <a:tc>
                  <a:txBody>
                    <a:bodyPr/>
                    <a:lstStyle/>
                    <a:p>
                      <a:pPr algn="ctr"/>
                      <a:r>
                        <a:rPr lang="en-US" altLang="zh-CN" sz="2000" dirty="0"/>
                        <a:t>0.28</a:t>
                      </a:r>
                      <a:endParaRPr lang="zh-CN" altLang="en-US" sz="2000" dirty="0"/>
                    </a:p>
                  </a:txBody>
                  <a:tcPr/>
                </a:tc>
                <a:extLst>
                  <a:ext uri="{0D108BD9-81ED-4DB2-BD59-A6C34878D82A}">
                    <a16:rowId xmlns:a16="http://schemas.microsoft.com/office/drawing/2014/main" val="3865115692"/>
                  </a:ext>
                </a:extLst>
              </a:tr>
              <a:tr h="370840">
                <a:tc>
                  <a:txBody>
                    <a:bodyPr/>
                    <a:lstStyle/>
                    <a:p>
                      <a:pPr algn="ctr"/>
                      <a:r>
                        <a:rPr lang="en-US" altLang="zh-CN" sz="2000" b="1" dirty="0"/>
                        <a:t>good</a:t>
                      </a:r>
                      <a:endParaRPr lang="zh-CN" altLang="en-US" sz="2000" b="1"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3050721312"/>
                  </a:ext>
                </a:extLst>
              </a:tr>
              <a:tr h="370840">
                <a:tc>
                  <a:txBody>
                    <a:bodyPr/>
                    <a:lstStyle/>
                    <a:p>
                      <a:pPr algn="ctr"/>
                      <a:r>
                        <a:rPr lang="en-US" altLang="zh-CN" sz="2000" b="1" dirty="0"/>
                        <a:t>fool</a:t>
                      </a:r>
                      <a:endParaRPr lang="zh-CN" altLang="en-US" sz="2000" b="1" dirty="0"/>
                    </a:p>
                  </a:txBody>
                  <a:tcPr/>
                </a:tc>
                <a:tc>
                  <a:txBody>
                    <a:bodyPr/>
                    <a:lstStyle/>
                    <a:p>
                      <a:pPr algn="ctr"/>
                      <a:r>
                        <a:rPr lang="en-US" altLang="zh-CN" sz="2000" dirty="0"/>
                        <a:t>0.019</a:t>
                      </a:r>
                      <a:endParaRPr lang="zh-CN" altLang="en-US" sz="2000" dirty="0"/>
                    </a:p>
                  </a:txBody>
                  <a:tcPr/>
                </a:tc>
                <a:tc>
                  <a:txBody>
                    <a:bodyPr/>
                    <a:lstStyle/>
                    <a:p>
                      <a:pPr algn="ctr"/>
                      <a:r>
                        <a:rPr lang="en-US" altLang="zh-CN" sz="2000" dirty="0"/>
                        <a:t>0.021</a:t>
                      </a:r>
                      <a:endParaRPr lang="zh-CN" altLang="en-US" sz="2000" dirty="0"/>
                    </a:p>
                  </a:txBody>
                  <a:tcPr/>
                </a:tc>
                <a:tc>
                  <a:txBody>
                    <a:bodyPr/>
                    <a:lstStyle/>
                    <a:p>
                      <a:pPr algn="ctr"/>
                      <a:r>
                        <a:rPr lang="en-US" altLang="zh-CN" sz="2000" dirty="0"/>
                        <a:t>0.0036</a:t>
                      </a:r>
                      <a:endParaRPr lang="zh-CN" altLang="en-US" sz="2000" dirty="0"/>
                    </a:p>
                  </a:txBody>
                  <a:tcPr/>
                </a:tc>
                <a:tc>
                  <a:txBody>
                    <a:bodyPr/>
                    <a:lstStyle/>
                    <a:p>
                      <a:pPr algn="ctr"/>
                      <a:r>
                        <a:rPr lang="en-US" altLang="zh-CN" sz="2000" dirty="0"/>
                        <a:t>0.0083</a:t>
                      </a:r>
                      <a:endParaRPr lang="zh-CN" altLang="en-US" sz="2000" dirty="0"/>
                    </a:p>
                  </a:txBody>
                  <a:tcPr/>
                </a:tc>
                <a:extLst>
                  <a:ext uri="{0D108BD9-81ED-4DB2-BD59-A6C34878D82A}">
                    <a16:rowId xmlns:a16="http://schemas.microsoft.com/office/drawing/2014/main" val="2225393066"/>
                  </a:ext>
                </a:extLst>
              </a:tr>
              <a:tr h="370840">
                <a:tc>
                  <a:txBody>
                    <a:bodyPr/>
                    <a:lstStyle/>
                    <a:p>
                      <a:pPr algn="ctr"/>
                      <a:r>
                        <a:rPr lang="en-US" altLang="zh-CN" sz="2000" b="1" dirty="0"/>
                        <a:t>wit</a:t>
                      </a:r>
                      <a:endParaRPr lang="zh-CN" altLang="en-US" sz="2000" b="1" dirty="0"/>
                    </a:p>
                  </a:txBody>
                  <a:tcPr/>
                </a:tc>
                <a:tc>
                  <a:txBody>
                    <a:bodyPr/>
                    <a:lstStyle/>
                    <a:p>
                      <a:pPr algn="ctr"/>
                      <a:r>
                        <a:rPr lang="en-US" altLang="zh-CN" sz="2000" dirty="0"/>
                        <a:t>0.049</a:t>
                      </a:r>
                      <a:endParaRPr lang="zh-CN" altLang="en-US" sz="2000" dirty="0"/>
                    </a:p>
                  </a:txBody>
                  <a:tcPr/>
                </a:tc>
                <a:tc>
                  <a:txBody>
                    <a:bodyPr/>
                    <a:lstStyle/>
                    <a:p>
                      <a:pPr algn="ctr"/>
                      <a:r>
                        <a:rPr lang="en-US" altLang="zh-CN" sz="2000" dirty="0"/>
                        <a:t>0.044</a:t>
                      </a:r>
                      <a:endParaRPr lang="zh-CN" altLang="en-US" sz="2000" dirty="0"/>
                    </a:p>
                  </a:txBody>
                  <a:tcPr/>
                </a:tc>
                <a:tc>
                  <a:txBody>
                    <a:bodyPr/>
                    <a:lstStyle/>
                    <a:p>
                      <a:pPr algn="ctr"/>
                      <a:r>
                        <a:rPr lang="en-US" altLang="zh-CN" sz="2000" dirty="0"/>
                        <a:t>0.018</a:t>
                      </a:r>
                      <a:endParaRPr lang="zh-CN" altLang="en-US" sz="2000" dirty="0"/>
                    </a:p>
                  </a:txBody>
                  <a:tcPr/>
                </a:tc>
                <a:tc>
                  <a:txBody>
                    <a:bodyPr/>
                    <a:lstStyle/>
                    <a:p>
                      <a:pPr algn="ctr"/>
                      <a:r>
                        <a:rPr lang="en-US" altLang="zh-CN" sz="2000" dirty="0"/>
                        <a:t>0.022</a:t>
                      </a:r>
                      <a:endParaRPr lang="zh-CN" altLang="en-US" sz="2000" dirty="0"/>
                    </a:p>
                  </a:txBody>
                  <a:tcPr/>
                </a:tc>
                <a:extLst>
                  <a:ext uri="{0D108BD9-81ED-4DB2-BD59-A6C34878D82A}">
                    <a16:rowId xmlns:a16="http://schemas.microsoft.com/office/drawing/2014/main" val="2401670492"/>
                  </a:ext>
                </a:extLst>
              </a:tr>
            </a:tbl>
          </a:graphicData>
        </a:graphic>
      </p:graphicFrame>
      <p:graphicFrame>
        <p:nvGraphicFramePr>
          <p:cNvPr id="11" name="表格 5">
            <a:extLst>
              <a:ext uri="{FF2B5EF4-FFF2-40B4-BE49-F238E27FC236}">
                <a16:creationId xmlns:a16="http://schemas.microsoft.com/office/drawing/2014/main" id="{EB67F350-4EED-8B4A-9366-CF325B66C549}"/>
              </a:ext>
            </a:extLst>
          </p:cNvPr>
          <p:cNvGraphicFramePr>
            <a:graphicFrameLocks noGrp="1"/>
          </p:cNvGraphicFramePr>
          <p:nvPr>
            <p:extLst>
              <p:ext uri="{D42A27DB-BD31-4B8C-83A1-F6EECF244321}">
                <p14:modId xmlns:p14="http://schemas.microsoft.com/office/powerpoint/2010/main" val="2516715565"/>
              </p:ext>
            </p:extLst>
          </p:nvPr>
        </p:nvGraphicFramePr>
        <p:xfrm>
          <a:off x="9508694" y="986488"/>
          <a:ext cx="2173718" cy="3962400"/>
        </p:xfrm>
        <a:graphic>
          <a:graphicData uri="http://schemas.openxmlformats.org/drawingml/2006/table">
            <a:tbl>
              <a:tblPr firstRow="1" bandRow="1">
                <a:tableStyleId>{5C22544A-7EE6-4342-B048-85BDC9FD1C3A}</a:tableStyleId>
              </a:tblPr>
              <a:tblGrid>
                <a:gridCol w="1096335">
                  <a:extLst>
                    <a:ext uri="{9D8B030D-6E8A-4147-A177-3AD203B41FA5}">
                      <a16:colId xmlns:a16="http://schemas.microsoft.com/office/drawing/2014/main" val="4072799563"/>
                    </a:ext>
                  </a:extLst>
                </a:gridCol>
                <a:gridCol w="1077383">
                  <a:extLst>
                    <a:ext uri="{9D8B030D-6E8A-4147-A177-3AD203B41FA5}">
                      <a16:colId xmlns:a16="http://schemas.microsoft.com/office/drawing/2014/main" val="2539909876"/>
                    </a:ext>
                  </a:extLst>
                </a:gridCol>
              </a:tblGrid>
              <a:tr h="328146">
                <a:tc>
                  <a:txBody>
                    <a:bodyPr/>
                    <a:lstStyle/>
                    <a:p>
                      <a:pPr algn="ctr"/>
                      <a:endParaRPr lang="zh-CN" altLang="en-US" sz="2000" dirty="0"/>
                    </a:p>
                  </a:txBody>
                  <a:tcPr/>
                </a:tc>
                <a:tc>
                  <a:txBody>
                    <a:bodyPr/>
                    <a:lstStyle/>
                    <a:p>
                      <a:pPr algn="ctr"/>
                      <a:r>
                        <a:rPr lang="en-US" altLang="zh-CN" sz="2000" b="0" i="0" dirty="0">
                          <a:latin typeface="Cambria Math" panose="02040503050406030204" pitchFamily="18" charset="0"/>
                          <a:ea typeface="Cambria Math" panose="02040503050406030204" pitchFamily="18" charset="0"/>
                        </a:rPr>
                        <a:t>IDF</a:t>
                      </a:r>
                      <a:endParaRPr lang="zh-CN" altLang="en-US" sz="2000" b="0" i="0" dirty="0">
                        <a:latin typeface="Cambria Math" panose="02040503050406030204" pitchFamily="18" charset="0"/>
                      </a:endParaRPr>
                    </a:p>
                  </a:txBody>
                  <a:tcPr/>
                </a:tc>
                <a:extLst>
                  <a:ext uri="{0D108BD9-81ED-4DB2-BD59-A6C34878D82A}">
                    <a16:rowId xmlns:a16="http://schemas.microsoft.com/office/drawing/2014/main" val="2988422903"/>
                  </a:ext>
                </a:extLst>
              </a:tr>
              <a:tr h="328146">
                <a:tc>
                  <a:txBody>
                    <a:bodyPr/>
                    <a:lstStyle/>
                    <a:p>
                      <a:pPr algn="ctr"/>
                      <a:r>
                        <a:rPr lang="en-US" altLang="zh-CN" sz="2000" dirty="0"/>
                        <a:t>Romeo</a:t>
                      </a:r>
                      <a:endParaRPr lang="zh-CN" altLang="en-US" sz="2000" dirty="0"/>
                    </a:p>
                  </a:txBody>
                  <a:tcPr/>
                </a:tc>
                <a:tc>
                  <a:txBody>
                    <a:bodyPr/>
                    <a:lstStyle/>
                    <a:p>
                      <a:pPr algn="ctr"/>
                      <a:r>
                        <a:rPr lang="en-US" altLang="zh-CN" sz="2000" dirty="0"/>
                        <a:t>1.57</a:t>
                      </a:r>
                      <a:endParaRPr lang="zh-CN" altLang="en-US" sz="2000" dirty="0"/>
                    </a:p>
                  </a:txBody>
                  <a:tcPr/>
                </a:tc>
                <a:extLst>
                  <a:ext uri="{0D108BD9-81ED-4DB2-BD59-A6C34878D82A}">
                    <a16:rowId xmlns:a16="http://schemas.microsoft.com/office/drawing/2014/main" val="1437559980"/>
                  </a:ext>
                </a:extLst>
              </a:tr>
              <a:tr h="328146">
                <a:tc>
                  <a:txBody>
                    <a:bodyPr/>
                    <a:lstStyle/>
                    <a:p>
                      <a:pPr algn="ctr"/>
                      <a:r>
                        <a:rPr lang="en-US" altLang="zh-CN" sz="2000" dirty="0"/>
                        <a:t>salad</a:t>
                      </a:r>
                      <a:endParaRPr lang="zh-CN" altLang="en-US" sz="2000" dirty="0"/>
                    </a:p>
                  </a:txBody>
                  <a:tcPr/>
                </a:tc>
                <a:tc>
                  <a:txBody>
                    <a:bodyPr/>
                    <a:lstStyle/>
                    <a:p>
                      <a:pPr algn="ctr"/>
                      <a:r>
                        <a:rPr lang="en-US" altLang="zh-CN" sz="2000" dirty="0"/>
                        <a:t>1.27</a:t>
                      </a:r>
                      <a:endParaRPr lang="zh-CN" altLang="en-US" sz="2000" dirty="0"/>
                    </a:p>
                  </a:txBody>
                  <a:tcPr/>
                </a:tc>
                <a:extLst>
                  <a:ext uri="{0D108BD9-81ED-4DB2-BD59-A6C34878D82A}">
                    <a16:rowId xmlns:a16="http://schemas.microsoft.com/office/drawing/2014/main" val="2819790138"/>
                  </a:ext>
                </a:extLst>
              </a:tr>
              <a:tr h="328146">
                <a:tc>
                  <a:txBody>
                    <a:bodyPr/>
                    <a:lstStyle/>
                    <a:p>
                      <a:pPr algn="ctr"/>
                      <a:r>
                        <a:rPr lang="en-US" altLang="zh-CN" sz="2000" dirty="0"/>
                        <a:t>Falstaff</a:t>
                      </a:r>
                      <a:endParaRPr lang="zh-CN" altLang="en-US" sz="2000" dirty="0"/>
                    </a:p>
                  </a:txBody>
                  <a:tcPr/>
                </a:tc>
                <a:tc>
                  <a:txBody>
                    <a:bodyPr/>
                    <a:lstStyle/>
                    <a:p>
                      <a:pPr algn="ctr"/>
                      <a:r>
                        <a:rPr lang="en-US" altLang="zh-CN" sz="2000" dirty="0"/>
                        <a:t>0.967</a:t>
                      </a:r>
                      <a:endParaRPr lang="zh-CN" altLang="en-US" sz="2000" dirty="0"/>
                    </a:p>
                  </a:txBody>
                  <a:tcPr/>
                </a:tc>
                <a:extLst>
                  <a:ext uri="{0D108BD9-81ED-4DB2-BD59-A6C34878D82A}">
                    <a16:rowId xmlns:a16="http://schemas.microsoft.com/office/drawing/2014/main" val="141622265"/>
                  </a:ext>
                </a:extLst>
              </a:tr>
              <a:tr h="328146">
                <a:tc>
                  <a:txBody>
                    <a:bodyPr/>
                    <a:lstStyle/>
                    <a:p>
                      <a:pPr algn="ctr"/>
                      <a:r>
                        <a:rPr lang="en-US" altLang="zh-CN" sz="2000" dirty="0"/>
                        <a:t>forest</a:t>
                      </a:r>
                      <a:endParaRPr lang="zh-CN" altLang="en-US" sz="2000" dirty="0"/>
                    </a:p>
                  </a:txBody>
                  <a:tcPr/>
                </a:tc>
                <a:tc>
                  <a:txBody>
                    <a:bodyPr/>
                    <a:lstStyle/>
                    <a:p>
                      <a:pPr algn="ctr"/>
                      <a:r>
                        <a:rPr lang="en-US" altLang="zh-CN" sz="2000" dirty="0"/>
                        <a:t>0.489</a:t>
                      </a:r>
                      <a:endParaRPr lang="zh-CN" altLang="en-US" sz="2000" dirty="0"/>
                    </a:p>
                  </a:txBody>
                  <a:tcPr/>
                </a:tc>
                <a:extLst>
                  <a:ext uri="{0D108BD9-81ED-4DB2-BD59-A6C34878D82A}">
                    <a16:rowId xmlns:a16="http://schemas.microsoft.com/office/drawing/2014/main" val="3367226799"/>
                  </a:ext>
                </a:extLst>
              </a:tr>
              <a:tr h="328146">
                <a:tc>
                  <a:txBody>
                    <a:bodyPr/>
                    <a:lstStyle/>
                    <a:p>
                      <a:pPr algn="ctr"/>
                      <a:r>
                        <a:rPr lang="en-US" altLang="zh-CN" sz="2000" dirty="0"/>
                        <a:t>battle</a:t>
                      </a:r>
                      <a:endParaRPr lang="zh-CN" altLang="en-US" sz="2000" dirty="0"/>
                    </a:p>
                  </a:txBody>
                  <a:tcPr/>
                </a:tc>
                <a:tc>
                  <a:txBody>
                    <a:bodyPr/>
                    <a:lstStyle/>
                    <a:p>
                      <a:pPr algn="ctr"/>
                      <a:r>
                        <a:rPr lang="en-US" altLang="zh-CN" sz="2000" dirty="0"/>
                        <a:t>0.246</a:t>
                      </a:r>
                      <a:endParaRPr lang="zh-CN" altLang="en-US" sz="2000" dirty="0"/>
                    </a:p>
                  </a:txBody>
                  <a:tcPr/>
                </a:tc>
                <a:extLst>
                  <a:ext uri="{0D108BD9-81ED-4DB2-BD59-A6C34878D82A}">
                    <a16:rowId xmlns:a16="http://schemas.microsoft.com/office/drawing/2014/main" val="2595510814"/>
                  </a:ext>
                </a:extLst>
              </a:tr>
              <a:tr h="328146">
                <a:tc>
                  <a:txBody>
                    <a:bodyPr/>
                    <a:lstStyle/>
                    <a:p>
                      <a:pPr algn="ctr"/>
                      <a:r>
                        <a:rPr lang="en-US" altLang="zh-CN" sz="2000" dirty="0"/>
                        <a:t>wit</a:t>
                      </a:r>
                      <a:endParaRPr lang="zh-CN" altLang="en-US" sz="2000" dirty="0"/>
                    </a:p>
                  </a:txBody>
                  <a:tcPr/>
                </a:tc>
                <a:tc>
                  <a:txBody>
                    <a:bodyPr/>
                    <a:lstStyle/>
                    <a:p>
                      <a:pPr algn="ctr"/>
                      <a:r>
                        <a:rPr lang="en-US" altLang="zh-CN" sz="2000" dirty="0"/>
                        <a:t>0.037</a:t>
                      </a:r>
                      <a:endParaRPr lang="zh-CN" altLang="en-US" sz="2000" dirty="0"/>
                    </a:p>
                  </a:txBody>
                  <a:tcPr/>
                </a:tc>
                <a:extLst>
                  <a:ext uri="{0D108BD9-81ED-4DB2-BD59-A6C34878D82A}">
                    <a16:rowId xmlns:a16="http://schemas.microsoft.com/office/drawing/2014/main" val="644201869"/>
                  </a:ext>
                </a:extLst>
              </a:tr>
              <a:tr h="328146">
                <a:tc>
                  <a:txBody>
                    <a:bodyPr/>
                    <a:lstStyle/>
                    <a:p>
                      <a:pPr algn="ctr"/>
                      <a:r>
                        <a:rPr lang="en-US" altLang="zh-CN" sz="2000" dirty="0"/>
                        <a:t>fool</a:t>
                      </a:r>
                      <a:endParaRPr lang="zh-CN" altLang="en-US" sz="2000" dirty="0"/>
                    </a:p>
                  </a:txBody>
                  <a:tcPr/>
                </a:tc>
                <a:tc>
                  <a:txBody>
                    <a:bodyPr/>
                    <a:lstStyle/>
                    <a:p>
                      <a:pPr algn="ctr"/>
                      <a:r>
                        <a:rPr lang="en-US" altLang="zh-CN" sz="2000" dirty="0"/>
                        <a:t>0.012</a:t>
                      </a:r>
                      <a:endParaRPr lang="zh-CN" altLang="en-US" sz="2000" dirty="0"/>
                    </a:p>
                  </a:txBody>
                  <a:tcPr/>
                </a:tc>
                <a:extLst>
                  <a:ext uri="{0D108BD9-81ED-4DB2-BD59-A6C34878D82A}">
                    <a16:rowId xmlns:a16="http://schemas.microsoft.com/office/drawing/2014/main" val="1099713724"/>
                  </a:ext>
                </a:extLst>
              </a:tr>
              <a:tr h="328146">
                <a:tc>
                  <a:txBody>
                    <a:bodyPr/>
                    <a:lstStyle/>
                    <a:p>
                      <a:pPr algn="ctr"/>
                      <a:r>
                        <a:rPr lang="en-US" altLang="zh-CN" sz="2000" dirty="0"/>
                        <a:t>good</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2780502331"/>
                  </a:ext>
                </a:extLst>
              </a:tr>
              <a:tr h="328146">
                <a:tc>
                  <a:txBody>
                    <a:bodyPr/>
                    <a:lstStyle/>
                    <a:p>
                      <a:pPr algn="ctr"/>
                      <a:r>
                        <a:rPr lang="en-US" altLang="zh-CN" sz="2000" dirty="0"/>
                        <a:t>sweet</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2970409482"/>
                  </a:ext>
                </a:extLst>
              </a:tr>
            </a:tbl>
          </a:graphicData>
        </a:graphic>
      </p:graphicFrame>
    </p:spTree>
    <p:extLst>
      <p:ext uri="{BB962C8B-B14F-4D97-AF65-F5344CB8AC3E}">
        <p14:creationId xmlns:p14="http://schemas.microsoft.com/office/powerpoint/2010/main" val="422137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AF8A4-E21B-468E-ACA1-9D09A0BACE79}"/>
              </a:ext>
            </a:extLst>
          </p:cNvPr>
          <p:cNvSpPr>
            <a:spLocks noGrp="1"/>
          </p:cNvSpPr>
          <p:nvPr>
            <p:ph type="title"/>
          </p:nvPr>
        </p:nvSpPr>
        <p:spPr/>
        <p:txBody>
          <a:bodyPr/>
          <a:lstStyle/>
          <a:p>
            <a:r>
              <a:rPr lang="en-US" altLang="zh-CN" dirty="0"/>
              <a:t>Pointwise Mutual Information (PMI)</a:t>
            </a:r>
            <a:endParaRPr lang="zh-CN" altLang="en-US" dirty="0"/>
          </a:p>
        </p:txBody>
      </p:sp>
      <p:sp>
        <p:nvSpPr>
          <p:cNvPr id="3" name="灯片编号占位符 2">
            <a:extLst>
              <a:ext uri="{FF2B5EF4-FFF2-40B4-BE49-F238E27FC236}">
                <a16:creationId xmlns:a16="http://schemas.microsoft.com/office/drawing/2014/main" id="{A0D375C9-8704-476C-825F-007B3FF112D8}"/>
              </a:ext>
            </a:extLst>
          </p:cNvPr>
          <p:cNvSpPr>
            <a:spLocks noGrp="1"/>
          </p:cNvSpPr>
          <p:nvPr>
            <p:ph type="sldNum" sz="quarter" idx="12"/>
          </p:nvPr>
        </p:nvSpPr>
        <p:spPr/>
        <p:txBody>
          <a:bodyPr/>
          <a:lstStyle/>
          <a:p>
            <a:fld id="{B0345295-E261-4EC5-88DB-2E3C71302580}" type="slidenum">
              <a:rPr lang="zh-CN" altLang="en-US" smtClean="0"/>
              <a:t>34</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39463CC0-3B26-4D1D-8D2E-D1F0B742C2FB}"/>
                  </a:ext>
                </a:extLst>
              </p:cNvPr>
              <p:cNvSpPr>
                <a:spLocks noGrp="1"/>
              </p:cNvSpPr>
              <p:nvPr>
                <p:ph idx="1"/>
              </p:nvPr>
            </p:nvSpPr>
            <p:spPr/>
            <p:txBody>
              <a:bodyPr>
                <a:noAutofit/>
              </a:bodyPr>
              <a:lstStyle/>
              <a:p>
                <a:pPr>
                  <a:spcAft>
                    <a:spcPts val="3000"/>
                  </a:spcAft>
                </a:pPr>
                <a:r>
                  <a:rPr lang="en-US" altLang="zh-CN" dirty="0"/>
                  <a:t>Pointwise mutual information: Do events x and y co-occur more than if they were independent?</a:t>
                </a:r>
              </a:p>
              <a:p>
                <a:pPr marL="0" indent="0" algn="ctr">
                  <a:spcAft>
                    <a:spcPts val="3000"/>
                  </a:spcAft>
                  <a:buNone/>
                </a:pPr>
                <a14:m>
                  <m:oMath xmlns:m="http://schemas.openxmlformats.org/officeDocument/2006/math">
                    <m:r>
                      <m:rPr>
                        <m:sty m:val="p"/>
                      </m:rPr>
                      <a:rPr lang="en-US" altLang="zh-CN" b="0" i="0" dirty="0" smtClean="0">
                        <a:latin typeface="Cambria Math" panose="02040503050406030204" pitchFamily="18" charset="0"/>
                      </a:rPr>
                      <m:t>PMI</m:t>
                    </m:r>
                    <m:d>
                      <m:dPr>
                        <m:ctrlPr>
                          <a:rPr lang="en-US" altLang="zh-CN" b="0" i="1" dirty="0" smtClean="0">
                            <a:latin typeface="Cambria Math" panose="02040503050406030204" pitchFamily="18" charset="0"/>
                          </a:rPr>
                        </m:ctrlPr>
                      </m:dPr>
                      <m:e>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e>
                    </m:d>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f>
                          <m:fPr>
                            <m:ctrlPr>
                              <a:rPr lang="en-US" altLang="zh-CN" b="0" i="1" dirty="0" smtClean="0">
                                <a:latin typeface="Cambria Math" panose="02040503050406030204" pitchFamily="18" charset="0"/>
                              </a:rPr>
                            </m:ctrlPr>
                          </m:fPr>
                          <m:num>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i="1" dirty="0">
                                <a:latin typeface="Cambria Math" panose="02040503050406030204" pitchFamily="18" charset="0"/>
                              </a:rPr>
                              <m:t>)</m:t>
                            </m:r>
                          </m:num>
                          <m:den>
                            <m:r>
                              <a:rPr lang="en-US" altLang="zh-CN" b="0" i="1" dirty="0" smtClean="0">
                                <a:latin typeface="Cambria Math" panose="02040503050406030204" pitchFamily="18" charset="0"/>
                              </a:rPr>
                              <m:t>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i="1" dirty="0" smtClean="0">
                                <a:latin typeface="Cambria Math" panose="02040503050406030204" pitchFamily="18" charset="0"/>
                              </a:rPr>
                              <m:t>𝑦</m:t>
                            </m:r>
                            <m:r>
                              <a:rPr lang="en-US" altLang="zh-CN" i="1" dirty="0">
                                <a:latin typeface="Cambria Math" panose="02040503050406030204" pitchFamily="18" charset="0"/>
                              </a:rPr>
                              <m:t>)</m:t>
                            </m:r>
                          </m:den>
                        </m:f>
                      </m:e>
                    </m:func>
                  </m:oMath>
                </a14:m>
                <a:r>
                  <a:rPr lang="zh-CN" altLang="en-US" dirty="0"/>
                  <a:t> </a:t>
                </a:r>
                <a:endParaRPr lang="en-US" altLang="zh-CN" dirty="0"/>
              </a:p>
              <a:p>
                <a:pPr>
                  <a:spcAft>
                    <a:spcPts val="3000"/>
                  </a:spcAft>
                </a:pPr>
                <a:r>
                  <a:rPr lang="en-US" altLang="zh-CN" dirty="0"/>
                  <a:t>PMI between two words (</a:t>
                </a:r>
                <a:r>
                  <a:rPr lang="en-US" altLang="zh-CN" dirty="0">
                    <a:solidFill>
                      <a:schemeClr val="bg1">
                        <a:lumMod val="85000"/>
                      </a:schemeClr>
                    </a:solidFill>
                  </a:rPr>
                  <a:t>Church &amp; Hanks 1989</a:t>
                </a:r>
                <a:r>
                  <a:rPr lang="en-US" altLang="zh-CN" dirty="0"/>
                  <a:t>): Do words x and y co-occur more than if they were independent? </a:t>
                </a:r>
              </a:p>
              <a:p>
                <a:pPr marL="0" indent="0">
                  <a:spcAft>
                    <a:spcPts val="3000"/>
                  </a:spcAft>
                  <a:buNone/>
                </a:pPr>
                <a14:m>
                  <m:oMathPara xmlns:m="http://schemas.openxmlformats.org/officeDocument/2006/math">
                    <m:oMathParaPr>
                      <m:jc m:val="centerGroup"/>
                    </m:oMathParaPr>
                    <m:oMath xmlns:m="http://schemas.openxmlformats.org/officeDocument/2006/math">
                      <m:r>
                        <m:rPr>
                          <m:nor/>
                        </m:rPr>
                        <a:rPr lang="en-US" altLang="zh-CN" smtClean="0">
                          <a:latin typeface="Cambria Math" charset="0"/>
                        </a:rPr>
                        <m:t>PMI</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1</m:t>
                              </m:r>
                            </m:sub>
                          </m:sSub>
                          <m:r>
                            <a:rPr lang="en-US" altLang="zh-CN" i="1">
                              <a:latin typeface="Cambria Math"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2</m:t>
                              </m:r>
                            </m:sub>
                          </m:sSub>
                        </m:e>
                      </m:d>
                      <m:r>
                        <a:rPr lang="en-US" altLang="zh-CN" i="1">
                          <a:latin typeface="Cambria Math" charset="0"/>
                        </a:rPr>
                        <m:t>=</m:t>
                      </m:r>
                      <m:sSub>
                        <m:sSubPr>
                          <m:ctrlPr>
                            <a:rPr lang="en-US" altLang="zh-CN" i="1">
                              <a:latin typeface="Cambria Math" panose="02040503050406030204" pitchFamily="18" charset="0"/>
                            </a:rPr>
                          </m:ctrlPr>
                        </m:sSubPr>
                        <m:e>
                          <m:r>
                            <m:rPr>
                              <m:nor/>
                            </m:rPr>
                            <a:rPr lang="en-US" altLang="zh-CN">
                              <a:latin typeface="Cambria Math" charset="0"/>
                            </a:rPr>
                            <m:t>log</m:t>
                          </m:r>
                        </m:e>
                        <m:sub>
                          <m:r>
                            <a:rPr lang="en-US" altLang="zh-CN" i="1">
                              <a:latin typeface="Cambria Math" charset="0"/>
                            </a:rPr>
                            <m:t>2</m:t>
                          </m:r>
                        </m:sub>
                      </m:sSub>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𝑝</m:t>
                          </m:r>
                          <m:r>
                            <a:rPr lang="en-US" altLang="zh-CN" i="1">
                              <a:latin typeface="Cambria Math"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1</m:t>
                              </m:r>
                            </m:sub>
                          </m:sSub>
                          <m:r>
                            <a:rPr lang="en-US" altLang="zh-CN" i="1">
                              <a:latin typeface="Cambria Math"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2</m:t>
                              </m:r>
                            </m:sub>
                          </m:sSub>
                          <m:r>
                            <a:rPr lang="en-US" altLang="zh-CN" i="1">
                              <a:latin typeface="Cambria Math" charset="0"/>
                            </a:rPr>
                            <m:t>)</m:t>
                          </m:r>
                        </m:num>
                        <m:den>
                          <m:r>
                            <a:rPr lang="en-US" altLang="zh-CN" b="0" i="1" smtClean="0">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i="1">
                              <a:latin typeface="Cambria Math"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2</m:t>
                              </m:r>
                            </m:sub>
                          </m:sSub>
                          <m:r>
                            <a:rPr lang="en-US" altLang="zh-CN" i="1">
                              <a:latin typeface="Cambria Math" charset="0"/>
                            </a:rPr>
                            <m:t>)</m:t>
                          </m:r>
                        </m:den>
                      </m:f>
                    </m:oMath>
                  </m:oMathPara>
                </a14:m>
                <a:endParaRPr lang="zh-CN" altLang="en-US" dirty="0"/>
              </a:p>
            </p:txBody>
          </p:sp>
        </mc:Choice>
        <mc:Fallback xmlns="">
          <p:sp>
            <p:nvSpPr>
              <p:cNvPr id="4" name="内容占位符 3">
                <a:extLst>
                  <a:ext uri="{FF2B5EF4-FFF2-40B4-BE49-F238E27FC236}">
                    <a16:creationId xmlns:a16="http://schemas.microsoft.com/office/drawing/2014/main" id="{39463CC0-3B26-4D1D-8D2E-D1F0B742C2FB}"/>
                  </a:ext>
                </a:extLst>
              </p:cNvPr>
              <p:cNvSpPr>
                <a:spLocks noGrp="1" noRot="1" noChangeAspect="1" noMove="1" noResize="1" noEditPoints="1" noAdjustHandles="1" noChangeArrowheads="1" noChangeShapeType="1" noTextEdit="1"/>
              </p:cNvSpPr>
              <p:nvPr>
                <p:ph idx="1"/>
              </p:nvPr>
            </p:nvSpPr>
            <p:spPr>
              <a:blipFill>
                <a:blip r:embed="rId3"/>
                <a:stretch>
                  <a:fillRect l="-916" t="-1152" r="-1375"/>
                </a:stretch>
              </a:blipFill>
            </p:spPr>
            <p:txBody>
              <a:bodyPr/>
              <a:lstStyle/>
              <a:p>
                <a:r>
                  <a:rPr lang="en-CN">
                    <a:noFill/>
                  </a:rPr>
                  <a:t> </a:t>
                </a:r>
              </a:p>
            </p:txBody>
          </p:sp>
        </mc:Fallback>
      </mc:AlternateContent>
    </p:spTree>
    <p:extLst>
      <p:ext uri="{BB962C8B-B14F-4D97-AF65-F5344CB8AC3E}">
        <p14:creationId xmlns:p14="http://schemas.microsoft.com/office/powerpoint/2010/main" val="2548952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4F00B-09C7-4195-9763-C484C9888523}"/>
              </a:ext>
            </a:extLst>
          </p:cNvPr>
          <p:cNvSpPr>
            <a:spLocks noGrp="1"/>
          </p:cNvSpPr>
          <p:nvPr>
            <p:ph type="title"/>
          </p:nvPr>
        </p:nvSpPr>
        <p:spPr/>
        <p:txBody>
          <a:bodyPr/>
          <a:lstStyle/>
          <a:p>
            <a:r>
              <a:rPr lang="en-US" altLang="zh-CN" dirty="0"/>
              <a:t>Positive PMI</a:t>
            </a:r>
            <a:r>
              <a:rPr lang="zh-CN" altLang="en-US" dirty="0"/>
              <a:t> </a:t>
            </a:r>
            <a:r>
              <a:rPr lang="en-US" altLang="zh-CN" dirty="0"/>
              <a:t>(PPMI)</a:t>
            </a:r>
            <a:endParaRPr lang="zh-CN" altLang="en-US" dirty="0"/>
          </a:p>
        </p:txBody>
      </p:sp>
      <p:sp>
        <p:nvSpPr>
          <p:cNvPr id="3" name="灯片编号占位符 2">
            <a:extLst>
              <a:ext uri="{FF2B5EF4-FFF2-40B4-BE49-F238E27FC236}">
                <a16:creationId xmlns:a16="http://schemas.microsoft.com/office/drawing/2014/main" id="{909C94F7-5101-4D0B-9E34-FF89FAA6FA40}"/>
              </a:ext>
            </a:extLst>
          </p:cNvPr>
          <p:cNvSpPr>
            <a:spLocks noGrp="1"/>
          </p:cNvSpPr>
          <p:nvPr>
            <p:ph type="sldNum" sz="quarter" idx="12"/>
          </p:nvPr>
        </p:nvSpPr>
        <p:spPr/>
        <p:txBody>
          <a:bodyPr/>
          <a:lstStyle/>
          <a:p>
            <a:fld id="{B0345295-E261-4EC5-88DB-2E3C71302580}" type="slidenum">
              <a:rPr lang="zh-CN" altLang="en-US" smtClean="0"/>
              <a:t>35</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359977B-F47B-4007-A1ED-EEE6289FA989}"/>
                  </a:ext>
                </a:extLst>
              </p:cNvPr>
              <p:cNvSpPr>
                <a:spLocks noGrp="1"/>
              </p:cNvSpPr>
              <p:nvPr>
                <p:ph idx="1"/>
              </p:nvPr>
            </p:nvSpPr>
            <p:spPr>
              <a:xfrm>
                <a:off x="523875" y="1095904"/>
                <a:ext cx="10534651" cy="5520762"/>
              </a:xfrm>
            </p:spPr>
            <p:txBody>
              <a:bodyPr lIns="90000">
                <a:noAutofit/>
              </a:bodyPr>
              <a:lstStyle/>
              <a:p>
                <a:pPr>
                  <a:spcAft>
                    <a:spcPts val="1200"/>
                  </a:spcAft>
                </a:pPr>
                <a:r>
                  <a:rPr lang="en-US" altLang="zh-CN" sz="2800" dirty="0"/>
                  <a:t>PMI ranges from </a:t>
                </a:r>
                <a14:m>
                  <m:oMath xmlns:m="http://schemas.openxmlformats.org/officeDocument/2006/math">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m:t>
                    </m:r>
                  </m:oMath>
                </a14:m>
                <a:r>
                  <a:rPr lang="en-US" altLang="zh-CN" sz="2800" dirty="0"/>
                  <a:t> "to" </a:t>
                </a:r>
                <a14:m>
                  <m:oMath xmlns:m="http://schemas.openxmlformats.org/officeDocument/2006/math">
                    <m:r>
                      <a:rPr lang="en-US" altLang="zh-CN" sz="2800" i="1" dirty="0">
                        <a:latin typeface="Cambria Math" panose="02040503050406030204" pitchFamily="18" charset="0"/>
                      </a:rPr>
                      <m:t>−∞ </m:t>
                    </m:r>
                  </m:oMath>
                </a14:m>
                <a:endParaRPr lang="en-US" altLang="zh-CN" sz="2800" dirty="0"/>
              </a:p>
              <a:p>
                <a:pPr>
                  <a:spcAft>
                    <a:spcPts val="1200"/>
                  </a:spcAft>
                </a:pPr>
                <a:r>
                  <a:rPr lang="en-US" altLang="zh-CN" sz="2800" dirty="0"/>
                  <a:t>But the negative values are problematic</a:t>
                </a:r>
              </a:p>
              <a:p>
                <a:pPr lvl="1">
                  <a:lnSpc>
                    <a:spcPct val="100000"/>
                  </a:lnSpc>
                  <a:spcAft>
                    <a:spcPts val="400"/>
                  </a:spcAft>
                </a:pPr>
                <a:r>
                  <a:rPr lang="en-US" altLang="zh-CN" sz="2400" dirty="0"/>
                  <a:t>Things are co-occurring less than we expect by chance</a:t>
                </a:r>
              </a:p>
              <a:p>
                <a:pPr lvl="1">
                  <a:lnSpc>
                    <a:spcPct val="100000"/>
                  </a:lnSpc>
                  <a:spcAft>
                    <a:spcPts val="400"/>
                  </a:spcAft>
                </a:pPr>
                <a:r>
                  <a:rPr lang="en-US" altLang="zh-CN" sz="2400" dirty="0"/>
                  <a:t>Unreliable without enormous corpora</a:t>
                </a:r>
              </a:p>
              <a:p>
                <a:pPr lvl="2">
                  <a:lnSpc>
                    <a:spcPct val="100000"/>
                  </a:lnSpc>
                  <a:spcAft>
                    <a:spcPts val="400"/>
                  </a:spcAft>
                </a:pPr>
                <a:r>
                  <a:rPr lang="en-US" altLang="zh-CN" dirty="0"/>
                  <a:t>Imagine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b="0" i="1" dirty="0" smtClean="0">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2</m:t>
                        </m:r>
                      </m:sub>
                    </m:sSub>
                  </m:oMath>
                </a14:m>
                <a:r>
                  <a:rPr lang="en-US" altLang="zh-CN" dirty="0"/>
                  <a:t> whose probability is each </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b="0" i="1" dirty="0" smtClean="0">
                            <a:latin typeface="Cambria Math" panose="02040503050406030204" pitchFamily="18" charset="0"/>
                          </a:rPr>
                          <m:t>−6</m:t>
                        </m:r>
                      </m:sup>
                    </m:sSup>
                  </m:oMath>
                </a14:m>
                <a:endParaRPr lang="en-US" altLang="zh-CN" dirty="0"/>
              </a:p>
              <a:p>
                <a:pPr lvl="2">
                  <a:lnSpc>
                    <a:spcPct val="100000"/>
                  </a:lnSpc>
                  <a:spcAft>
                    <a:spcPts val="400"/>
                  </a:spcAft>
                </a:pPr>
                <a:r>
                  <a:rPr lang="en-US" altLang="zh-CN" dirty="0"/>
                  <a:t>Hard to be sure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a14:m>
                <a:r>
                  <a:rPr lang="en-US" altLang="zh-CN" dirty="0"/>
                  <a:t> is significantly different than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−12</m:t>
                        </m:r>
                      </m:sup>
                    </m:sSup>
                  </m:oMath>
                </a14:m>
                <a:endParaRPr lang="en-US" altLang="zh-CN" dirty="0"/>
              </a:p>
              <a:p>
                <a:pPr>
                  <a:spcAft>
                    <a:spcPts val="1200"/>
                  </a:spcAft>
                </a:pPr>
                <a:r>
                  <a:rPr lang="en-US" altLang="zh-CN" sz="2800" dirty="0"/>
                  <a:t>So we just replace negative PMI values by 0</a:t>
                </a:r>
              </a:p>
              <a:p>
                <a:pPr>
                  <a:spcAft>
                    <a:spcPts val="1200"/>
                  </a:spcAft>
                </a:pPr>
                <a:r>
                  <a:rPr lang="en-US" altLang="zh-CN" sz="2800" dirty="0"/>
                  <a:t>PPMI</a:t>
                </a:r>
                <a:r>
                  <a:rPr lang="zh-CN" altLang="en-US" sz="2800" dirty="0"/>
                  <a:t> </a:t>
                </a:r>
                <a:r>
                  <a:rPr lang="en-US" altLang="zh-CN" sz="2800" dirty="0"/>
                  <a:t>of</a:t>
                </a:r>
                <a:r>
                  <a:rPr lang="zh-CN" altLang="en-US" sz="2800" dirty="0"/>
                  <a:t>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oMath>
                </a14:m>
                <a:r>
                  <a:rPr lang="en-US" altLang="zh-CN" sz="2800"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oMath>
                </a14:m>
                <a:r>
                  <a:rPr lang="en-US" altLang="zh-CN" sz="2800" dirty="0"/>
                  <a:t>:</a:t>
                </a:r>
              </a:p>
              <a:p>
                <a:pPr marL="0" indent="0" algn="ctr">
                  <a:spcAft>
                    <a:spcPts val="1200"/>
                  </a:spcAft>
                  <a:buNone/>
                </a:pPr>
                <a14:m>
                  <m:oMathPara xmlns:m="http://schemas.openxmlformats.org/officeDocument/2006/math">
                    <m:oMathParaPr>
                      <m:jc m:val="centerGroup"/>
                    </m:oMathParaPr>
                    <m:oMath xmlns:m="http://schemas.openxmlformats.org/officeDocument/2006/math">
                      <m:r>
                        <m:rPr>
                          <m:sty m:val="p"/>
                        </m:rPr>
                        <a:rPr lang="en-US" altLang="zh-CN" sz="2800" b="0" i="1" dirty="0">
                          <a:latin typeface="Cambria Math" panose="02040503050406030204" pitchFamily="18" charset="0"/>
                        </a:rPr>
                        <m:t>PPMI</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i="1">
                                  <a:latin typeface="Cambria Math" charset="0"/>
                                </a:rPr>
                                <m:t>1</m:t>
                              </m:r>
                            </m:sub>
                          </m:sSub>
                          <m:r>
                            <a:rPr lang="en-US" altLang="zh-CN" sz="2800" i="1">
                              <a:latin typeface="Cambria Math" charset="0"/>
                            </a:rPr>
                            <m:t>, </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i="1">
                                  <a:latin typeface="Cambria Math" charset="0"/>
                                </a:rPr>
                                <m:t>2</m:t>
                              </m:r>
                            </m:sub>
                          </m:sSub>
                        </m:e>
                      </m:d>
                      <m:r>
                        <a:rPr lang="en-US" altLang="zh-CN" sz="2800" i="1">
                          <a:latin typeface="Cambria Math"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max</m:t>
                          </m:r>
                        </m:fName>
                        <m:e>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m:rPr>
                                      <m:nor/>
                                    </m:rPr>
                                    <a:rPr lang="en-US" altLang="zh-CN" sz="2800">
                                      <a:latin typeface="Cambria Math" charset="0"/>
                                    </a:rPr>
                                    <m:t>log</m:t>
                                  </m:r>
                                </m:e>
                                <m:sub>
                                  <m:r>
                                    <a:rPr lang="en-US" altLang="zh-CN" sz="2800" i="1">
                                      <a:latin typeface="Cambria Math" charset="0"/>
                                    </a:rPr>
                                    <m:t>2</m:t>
                                  </m:r>
                                </m:sub>
                              </m:sSub>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charset="0"/>
                                            </a:rPr>
                                            <m:t>1</m:t>
                                          </m:r>
                                        </m:sub>
                                      </m:sSub>
                                      <m:r>
                                        <a:rPr lang="en-US" altLang="zh-CN" sz="2800" i="1">
                                          <a:latin typeface="Cambria Math"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charset="0"/>
                                            </a:rPr>
                                            <m:t>2</m:t>
                                          </m:r>
                                        </m:sub>
                                      </m:sSub>
                                    </m:e>
                                  </m:d>
                                </m:num>
                                <m:den>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charset="0"/>
                                            </a:rPr>
                                            <m:t>1</m:t>
                                          </m:r>
                                        </m:sub>
                                      </m:sSub>
                                    </m:e>
                                  </m:d>
                                  <m:r>
                                    <m:rPr>
                                      <m:sty m:val="p"/>
                                    </m:rPr>
                                    <a:rPr lang="en-US" altLang="zh-CN" sz="2800" b="0" i="1">
                                      <a:latin typeface="Cambria Math" panose="02040503050406030204" pitchFamily="18" charset="0"/>
                                    </a:rPr>
                                    <m:t>p</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charset="0"/>
                                            </a:rPr>
                                            <m:t>2</m:t>
                                          </m:r>
                                        </m:sub>
                                      </m:sSub>
                                    </m:e>
                                  </m:d>
                                </m:den>
                              </m:f>
                              <m:r>
                                <a:rPr lang="en-US" altLang="zh-CN" sz="2800" b="0" i="1" smtClean="0">
                                  <a:latin typeface="Cambria Math" panose="02040503050406030204" pitchFamily="18" charset="0"/>
                                </a:rPr>
                                <m:t>,0</m:t>
                              </m:r>
                            </m:e>
                          </m:d>
                        </m:e>
                      </m:func>
                    </m:oMath>
                  </m:oMathPara>
                </a14:m>
                <a:endParaRPr lang="en-US" altLang="zh-CN" sz="2800" dirty="0"/>
              </a:p>
            </p:txBody>
          </p:sp>
        </mc:Choice>
        <mc:Fallback xmlns="">
          <p:sp>
            <p:nvSpPr>
              <p:cNvPr id="4" name="内容占位符 3">
                <a:extLst>
                  <a:ext uri="{FF2B5EF4-FFF2-40B4-BE49-F238E27FC236}">
                    <a16:creationId xmlns:a16="http://schemas.microsoft.com/office/drawing/2014/main" id="{2359977B-F47B-4007-A1ED-EEE6289FA989}"/>
                  </a:ext>
                </a:extLst>
              </p:cNvPr>
              <p:cNvSpPr>
                <a:spLocks noGrp="1" noRot="1" noChangeAspect="1" noMove="1" noResize="1" noEditPoints="1" noAdjustHandles="1" noChangeArrowheads="1" noChangeShapeType="1" noTextEdit="1"/>
              </p:cNvSpPr>
              <p:nvPr>
                <p:ph idx="1"/>
              </p:nvPr>
            </p:nvSpPr>
            <p:spPr>
              <a:xfrm>
                <a:off x="523875" y="1095904"/>
                <a:ext cx="10534651" cy="5520762"/>
              </a:xfrm>
              <a:blipFill>
                <a:blip r:embed="rId3"/>
                <a:stretch>
                  <a:fillRect l="-1084" t="-1379" b="-1379"/>
                </a:stretch>
              </a:blipFill>
            </p:spPr>
            <p:txBody>
              <a:bodyPr/>
              <a:lstStyle/>
              <a:p>
                <a:r>
                  <a:rPr lang="en-CN">
                    <a:noFill/>
                  </a:rPr>
                  <a:t> </a:t>
                </a:r>
              </a:p>
            </p:txBody>
          </p:sp>
        </mc:Fallback>
      </mc:AlternateContent>
    </p:spTree>
    <p:extLst>
      <p:ext uri="{BB962C8B-B14F-4D97-AF65-F5344CB8AC3E}">
        <p14:creationId xmlns:p14="http://schemas.microsoft.com/office/powerpoint/2010/main" val="297554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863CB-FC35-4651-8848-3253059DA2A8}"/>
              </a:ext>
            </a:extLst>
          </p:cNvPr>
          <p:cNvSpPr>
            <a:spLocks noGrp="1"/>
          </p:cNvSpPr>
          <p:nvPr>
            <p:ph type="title"/>
          </p:nvPr>
        </p:nvSpPr>
        <p:spPr/>
        <p:txBody>
          <a:bodyPr/>
          <a:lstStyle/>
          <a:p>
            <a:r>
              <a:rPr lang="en-US" altLang="zh-CN" dirty="0"/>
              <a:t>Computing PPMI on a term-context matrix</a:t>
            </a:r>
            <a:endParaRPr lang="zh-CN" altLang="en-US" dirty="0"/>
          </a:p>
        </p:txBody>
      </p:sp>
      <p:sp>
        <p:nvSpPr>
          <p:cNvPr id="3" name="灯片编号占位符 2">
            <a:extLst>
              <a:ext uri="{FF2B5EF4-FFF2-40B4-BE49-F238E27FC236}">
                <a16:creationId xmlns:a16="http://schemas.microsoft.com/office/drawing/2014/main" id="{93E8B43D-747A-4004-AC4F-FF41B9B3672B}"/>
              </a:ext>
            </a:extLst>
          </p:cNvPr>
          <p:cNvSpPr>
            <a:spLocks noGrp="1"/>
          </p:cNvSpPr>
          <p:nvPr>
            <p:ph type="sldNum" sz="quarter" idx="12"/>
          </p:nvPr>
        </p:nvSpPr>
        <p:spPr/>
        <p:txBody>
          <a:bodyPr/>
          <a:lstStyle/>
          <a:p>
            <a:fld id="{B0345295-E261-4EC5-88DB-2E3C71302580}" type="slidenum">
              <a:rPr lang="zh-CN" altLang="en-US" smtClean="0"/>
              <a:t>36</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3E74ACD-E79B-46F6-B16B-C6515A52FDFB}"/>
                  </a:ext>
                </a:extLst>
              </p:cNvPr>
              <p:cNvSpPr>
                <a:spLocks noGrp="1"/>
              </p:cNvSpPr>
              <p:nvPr>
                <p:ph idx="1"/>
              </p:nvPr>
            </p:nvSpPr>
            <p:spPr>
              <a:xfrm>
                <a:off x="516389" y="1111247"/>
                <a:ext cx="11351763" cy="3100015"/>
              </a:xfrm>
            </p:spPr>
            <p:txBody>
              <a:bodyPr>
                <a:noAutofit/>
              </a:bodyPr>
              <a:lstStyle/>
              <a:p>
                <a:pPr>
                  <a:lnSpc>
                    <a:spcPct val="100000"/>
                  </a:lnSpc>
                  <a:spcBef>
                    <a:spcPts val="0"/>
                  </a:spcBef>
                  <a:spcAft>
                    <a:spcPts val="600"/>
                  </a:spcAft>
                </a:pPr>
                <a:r>
                  <a:rPr lang="en-US" altLang="zh-CN" sz="2800" dirty="0"/>
                  <a:t>Matrix </a:t>
                </a:r>
                <a14:m>
                  <m:oMath xmlns:m="http://schemas.openxmlformats.org/officeDocument/2006/math">
                    <m:r>
                      <a:rPr lang="en-US" altLang="zh-CN" sz="2800" b="1" i="0" dirty="0" smtClean="0">
                        <a:latin typeface="Cambria Math" panose="02040503050406030204" pitchFamily="18" charset="0"/>
                      </a:rPr>
                      <m:t>𝐅</m:t>
                    </m:r>
                  </m:oMath>
                </a14:m>
                <a:r>
                  <a:rPr lang="en-US" altLang="zh-CN" sz="2800" dirty="0"/>
                  <a:t> with </a:t>
                </a:r>
                <a14:m>
                  <m:oMath xmlns:m="http://schemas.openxmlformats.org/officeDocument/2006/math">
                    <m:r>
                      <m:rPr>
                        <m:sty m:val="p"/>
                      </m:rPr>
                      <a:rPr lang="en-US" altLang="zh-CN" sz="2800" b="0" i="0" dirty="0" smtClean="0">
                        <a:latin typeface="Cambria Math" panose="02040503050406030204" pitchFamily="18" charset="0"/>
                      </a:rPr>
                      <m:t>W</m:t>
                    </m:r>
                  </m:oMath>
                </a14:m>
                <a:r>
                  <a:rPr lang="en-US" altLang="zh-CN" sz="2800" dirty="0"/>
                  <a:t> rows (words) and </a:t>
                </a:r>
                <a14:m>
                  <m:oMath xmlns:m="http://schemas.openxmlformats.org/officeDocument/2006/math">
                    <m:r>
                      <a:rPr lang="en-US" altLang="zh-CN" sz="2800" i="1" dirty="0" smtClean="0">
                        <a:latin typeface="Cambria Math" panose="02040503050406030204" pitchFamily="18" charset="0"/>
                      </a:rPr>
                      <m:t>𝐶</m:t>
                    </m:r>
                  </m:oMath>
                </a14:m>
                <a:r>
                  <a:rPr lang="en-US" altLang="zh-CN" sz="2800" dirty="0"/>
                  <a:t> columns (contexts)</a:t>
                </a:r>
              </a:p>
              <a:p>
                <a:pPr>
                  <a:lnSpc>
                    <a:spcPct val="100000"/>
                  </a:lnSpc>
                  <a:spcBef>
                    <a:spcPts val="0"/>
                  </a:spcBef>
                  <a:spcAft>
                    <a:spcPts val="600"/>
                  </a:spcAft>
                </a:pPr>
                <a14:m>
                  <m:oMath xmlns:m="http://schemas.openxmlformats.org/officeDocument/2006/math">
                    <m:r>
                      <a:rPr lang="en-US" altLang="zh-CN" sz="2800" b="0" i="1" dirty="0" smtClean="0">
                        <a:latin typeface="Cambria Math" panose="02040503050406030204" pitchFamily="18" charset="0"/>
                      </a:rPr>
                      <m:t>𝐹</m:t>
                    </m:r>
                    <m:d>
                      <m:dPr>
                        <m:begChr m:val="["/>
                        <m:endChr m:val="]"/>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𝑖</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𝑗</m:t>
                        </m:r>
                      </m:e>
                    </m:d>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𝑓</m:t>
                        </m:r>
                      </m:e>
                      <m:sub>
                        <m:r>
                          <a:rPr lang="en-US" altLang="zh-CN" sz="2800" b="0" i="1" dirty="0" smtClean="0">
                            <a:latin typeface="Cambria Math" panose="02040503050406030204" pitchFamily="18" charset="0"/>
                          </a:rPr>
                          <m:t>𝑖𝑗</m:t>
                        </m:r>
                      </m:sub>
                    </m:sSub>
                  </m:oMath>
                </a14:m>
                <a:r>
                  <a:rPr lang="en-US" altLang="zh-CN" sz="2800" dirty="0"/>
                  <a:t> is # of times </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i="1" dirty="0" smtClean="0">
                            <a:latin typeface="Cambria Math" panose="02040503050406030204" pitchFamily="18" charset="0"/>
                          </a:rPr>
                          <m:t>𝑤</m:t>
                        </m:r>
                      </m:e>
                      <m:sub>
                        <m:r>
                          <a:rPr lang="en-US" altLang="zh-CN" sz="2800" b="0" i="1" dirty="0" smtClean="0">
                            <a:latin typeface="Cambria Math" panose="02040503050406030204" pitchFamily="18" charset="0"/>
                          </a:rPr>
                          <m:t>𝑖</m:t>
                        </m:r>
                      </m:sub>
                    </m:sSub>
                  </m:oMath>
                </a14:m>
                <a:r>
                  <a:rPr lang="en-US" altLang="zh-CN" sz="2800" dirty="0"/>
                  <a:t> occurs </a:t>
                </a:r>
                <a:r>
                  <a:rPr lang="en-US" altLang="zh-CN" dirty="0"/>
                  <a:t>with</a:t>
                </a:r>
                <a:r>
                  <a:rPr lang="en-US" altLang="zh-CN" sz="2800" dirty="0"/>
                  <a:t> context </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i="1" dirty="0" smtClean="0">
                            <a:latin typeface="Cambria Math" panose="02040503050406030204" pitchFamily="18" charset="0"/>
                          </a:rPr>
                          <m:t>𝑐</m:t>
                        </m:r>
                      </m:e>
                      <m:sub>
                        <m:r>
                          <a:rPr lang="en-US" altLang="zh-CN" sz="2800" i="1" dirty="0" smtClean="0">
                            <a:latin typeface="Cambria Math" panose="02040503050406030204" pitchFamily="18" charset="0"/>
                          </a:rPr>
                          <m:t>𝑗</m:t>
                        </m:r>
                      </m:sub>
                    </m:sSub>
                  </m:oMath>
                </a14:m>
                <a:endParaRPr lang="en-US" altLang="zh-CN" sz="2800" b="0" dirty="0"/>
              </a:p>
              <a:p>
                <a:pPr marL="0" indent="0" algn="ctr">
                  <a:lnSpc>
                    <a:spcPct val="100000"/>
                  </a:lnSpc>
                  <a:spcBef>
                    <a:spcPts val="0"/>
                  </a:spcBef>
                  <a:spcAft>
                    <a:spcPts val="600"/>
                  </a:spcAft>
                  <a:buNone/>
                </a:pP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𝑖𝑗</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𝑖𝑗</m:t>
                            </m:r>
                          </m:sub>
                        </m:sSub>
                      </m:num>
                      <m:den>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𝑊</m:t>
                            </m:r>
                          </m:sup>
                          <m:e>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𝐶</m:t>
                                </m:r>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𝑖𝑗</m:t>
                                    </m:r>
                                  </m:sub>
                                </m:sSub>
                              </m:e>
                            </m:nary>
                          </m:e>
                        </m:nary>
                      </m:den>
                    </m:f>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i="1">
                            <a:latin typeface="Cambria Math" panose="02040503050406030204" pitchFamily="18" charset="0"/>
                          </a:rPr>
                          <m:t>𝑖</m:t>
                        </m:r>
                        <m:r>
                          <a:rPr lang="en-US" altLang="zh-CN" sz="2800" b="0" i="1" smtClean="0">
                            <a:latin typeface="Cambria Math" panose="02040503050406030204" pitchFamily="18" charset="0"/>
                          </a:rPr>
                          <m:t>∗</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𝐶</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𝑖𝑗</m:t>
                                </m:r>
                              </m:sub>
                            </m:sSub>
                          </m:e>
                        </m:nary>
                      </m:num>
                      <m:den>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𝑊</m:t>
                            </m:r>
                          </m:sup>
                          <m:e>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𝐶</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𝑖𝑗</m:t>
                                    </m:r>
                                  </m:sub>
                                </m:sSub>
                              </m:e>
                            </m:nary>
                          </m:e>
                        </m:nary>
                      </m:den>
                    </m:f>
                  </m:oMath>
                </a14:m>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b="0" i="1" smtClean="0">
                            <a:latin typeface="Cambria Math" panose="02040503050406030204" pitchFamily="18" charset="0"/>
                          </a:rPr>
                          <m:t>∗</m:t>
                        </m:r>
                        <m:r>
                          <a:rPr lang="en-US" altLang="zh-CN" sz="2800" i="1">
                            <a:latin typeface="Cambria Math" panose="02040503050406030204" pitchFamily="18" charset="0"/>
                          </a:rPr>
                          <m:t>𝑗</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nary>
                          <m:naryPr>
                            <m:chr m:val="∑"/>
                            <m:ctrlPr>
                              <a:rPr lang="en-US" altLang="zh-CN" sz="2800" i="1">
                                <a:latin typeface="Cambria Math" panose="02040503050406030204" pitchFamily="18" charset="0"/>
                              </a:rPr>
                            </m:ctrlPr>
                          </m:naryPr>
                          <m:sub>
                            <m:r>
                              <m:rPr>
                                <m:sty m:val="p"/>
                              </m:rPr>
                              <a:rPr lang="en-US" altLang="zh-CN" sz="2800" i="1" smtClean="0">
                                <a:latin typeface="Cambria Math" panose="02040503050406030204" pitchFamily="18" charset="0"/>
                              </a:rPr>
                              <m:t>i</m:t>
                            </m:r>
                            <m:r>
                              <a:rPr lang="en-US" altLang="zh-CN" sz="2800" i="1">
                                <a:latin typeface="Cambria Math" panose="02040503050406030204" pitchFamily="18" charset="0"/>
                              </a:rPr>
                              <m:t>=1</m:t>
                            </m:r>
                          </m:sub>
                          <m:sup>
                            <m:r>
                              <a:rPr lang="en-US" altLang="zh-CN" sz="2800" b="0" i="1" smtClean="0">
                                <a:latin typeface="Cambria Math" panose="02040503050406030204" pitchFamily="18" charset="0"/>
                              </a:rPr>
                              <m:t>𝑊</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𝑖𝑗</m:t>
                                </m:r>
                              </m:sub>
                            </m:sSub>
                          </m:e>
                        </m:nary>
                      </m:num>
                      <m:den>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𝑊</m:t>
                            </m:r>
                          </m:sup>
                          <m:e>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𝐶</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𝑖𝑗</m:t>
                                    </m:r>
                                  </m:sub>
                                </m:sSub>
                              </m:e>
                            </m:nary>
                          </m:e>
                        </m:nary>
                      </m:den>
                    </m:f>
                  </m:oMath>
                </a14:m>
                <a:r>
                  <a:rPr lang="en-US" altLang="zh-CN" sz="2800" dirty="0"/>
                  <a:t>.</a:t>
                </a:r>
              </a:p>
              <a:p>
                <a:pPr marL="0" indent="0" algn="ctr">
                  <a:spcBef>
                    <a:spcPts val="0"/>
                  </a:spcBef>
                  <a:spcAft>
                    <a:spcPts val="60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𝑃𝑃𝑀𝐼</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2</m:t>
                                      </m:r>
                                    </m:sub>
                                  </m:sSub>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m:t>
                                          </m:r>
                                          <m:r>
                                            <a:rPr lang="en-US" altLang="zh-CN" i="1">
                                              <a:latin typeface="Cambria Math" panose="02040503050406030204" pitchFamily="18" charset="0"/>
                                            </a:rPr>
                                            <m:t>𝑗</m:t>
                                          </m:r>
                                        </m:sub>
                                      </m:sSub>
                                    </m:den>
                                  </m:f>
                                </m:e>
                              </m:func>
                              <m:r>
                                <a:rPr lang="en-US" altLang="zh-CN" i="1">
                                  <a:latin typeface="Cambria Math" panose="02040503050406030204" pitchFamily="18" charset="0"/>
                                </a:rPr>
                                <m:t>,0</m:t>
                              </m:r>
                            </m:e>
                          </m:d>
                        </m:e>
                      </m:func>
                    </m:oMath>
                  </m:oMathPara>
                </a14:m>
                <a:endParaRPr lang="zh-CN" altLang="en-US" sz="2800" dirty="0"/>
              </a:p>
            </p:txBody>
          </p:sp>
        </mc:Choice>
        <mc:Fallback xmlns="">
          <p:sp>
            <p:nvSpPr>
              <p:cNvPr id="4" name="内容占位符 3">
                <a:extLst>
                  <a:ext uri="{FF2B5EF4-FFF2-40B4-BE49-F238E27FC236}">
                    <a16:creationId xmlns:a16="http://schemas.microsoft.com/office/drawing/2014/main" id="{03E74ACD-E79B-46F6-B16B-C6515A52FDFB}"/>
                  </a:ext>
                </a:extLst>
              </p:cNvPr>
              <p:cNvSpPr>
                <a:spLocks noGrp="1" noRot="1" noChangeAspect="1" noMove="1" noResize="1" noEditPoints="1" noAdjustHandles="1" noChangeArrowheads="1" noChangeShapeType="1" noTextEdit="1"/>
              </p:cNvSpPr>
              <p:nvPr>
                <p:ph idx="1"/>
              </p:nvPr>
            </p:nvSpPr>
            <p:spPr>
              <a:xfrm>
                <a:off x="516389" y="1111247"/>
                <a:ext cx="11351763" cy="3100015"/>
              </a:xfrm>
              <a:blipFill>
                <a:blip r:embed="rId3"/>
                <a:stretch>
                  <a:fillRect l="-894" t="-2449" b="-16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2F6CFD8A-02C2-461A-864E-A3F54F4BB1A0}"/>
                  </a:ext>
                </a:extLst>
              </p:cNvPr>
              <p:cNvGraphicFramePr>
                <a:graphicFrameLocks noGrp="1"/>
              </p:cNvGraphicFramePr>
              <p:nvPr>
                <p:extLst>
                  <p:ext uri="{D42A27DB-BD31-4B8C-83A1-F6EECF244321}">
                    <p14:modId xmlns:p14="http://schemas.microsoft.com/office/powerpoint/2010/main" val="1718993820"/>
                  </p:ext>
                </p:extLst>
              </p:nvPr>
            </p:nvGraphicFramePr>
            <p:xfrm>
              <a:off x="658813" y="4293809"/>
              <a:ext cx="11016341" cy="2481644"/>
            </p:xfrm>
            <a:graphic>
              <a:graphicData uri="http://schemas.openxmlformats.org/drawingml/2006/table">
                <a:tbl>
                  <a:tblPr firstRow="1" bandRow="1">
                    <a:tableStyleId>{5940675A-B579-460E-94D1-54222C63F5DA}</a:tableStyleId>
                  </a:tblPr>
                  <a:tblGrid>
                    <a:gridCol w="2183946">
                      <a:extLst>
                        <a:ext uri="{9D8B030D-6E8A-4147-A177-3AD203B41FA5}">
                          <a16:colId xmlns:a16="http://schemas.microsoft.com/office/drawing/2014/main" val="714077248"/>
                        </a:ext>
                      </a:extLst>
                    </a:gridCol>
                    <a:gridCol w="1691367">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gridCol w="1573763">
                      <a:extLst>
                        <a:ext uri="{9D8B030D-6E8A-4147-A177-3AD203B41FA5}">
                          <a16:colId xmlns:a16="http://schemas.microsoft.com/office/drawing/2014/main" val="438287689"/>
                        </a:ext>
                      </a:extLst>
                    </a:gridCol>
                  </a:tblGrid>
                  <a:tr h="370840">
                    <a:tc>
                      <a:txBody>
                        <a:bodyPr/>
                        <a:lstStyle/>
                        <a:p>
                          <a:pPr algn="ctr"/>
                          <a:endParaRPr lang="zh-CN" altLang="en-US" sz="1600"/>
                        </a:p>
                      </a:txBody>
                      <a:tcPr/>
                    </a:tc>
                    <a:tc>
                      <a:txBody>
                        <a:bodyPr/>
                        <a:lstStyle/>
                        <a:p>
                          <a:pPr algn="ctr"/>
                          <a:r>
                            <a:rPr lang="en-US" altLang="zh-CN" sz="1600" b="1" dirty="0"/>
                            <a:t>computer</a:t>
                          </a:r>
                          <a:endParaRPr lang="zh-CN" altLang="en-US" sz="1600" b="1" dirty="0"/>
                        </a:p>
                      </a:txBody>
                      <a:tcPr/>
                    </a:tc>
                    <a:tc>
                      <a:txBody>
                        <a:bodyPr/>
                        <a:lstStyle/>
                        <a:p>
                          <a:pPr algn="ctr"/>
                          <a:r>
                            <a:rPr lang="en-US" altLang="zh-CN" sz="1600" b="1" dirty="0"/>
                            <a:t>data</a:t>
                          </a:r>
                          <a:endParaRPr lang="zh-CN" altLang="en-US" sz="1600" b="1" dirty="0"/>
                        </a:p>
                      </a:txBody>
                      <a:tcPr/>
                    </a:tc>
                    <a:tc>
                      <a:txBody>
                        <a:bodyPr/>
                        <a:lstStyle/>
                        <a:p>
                          <a:pPr algn="ctr"/>
                          <a:r>
                            <a:rPr lang="en-US" altLang="zh-CN" sz="1600" b="1" dirty="0"/>
                            <a:t>result</a:t>
                          </a:r>
                          <a:endParaRPr lang="zh-CN" altLang="en-US" sz="1600" b="1" dirty="0"/>
                        </a:p>
                      </a:txBody>
                      <a:tcPr/>
                    </a:tc>
                    <a:tc>
                      <a:txBody>
                        <a:bodyPr/>
                        <a:lstStyle/>
                        <a:p>
                          <a:pPr algn="ctr"/>
                          <a:r>
                            <a:rPr lang="en-US" altLang="zh-CN" sz="1600" b="1" dirty="0"/>
                            <a:t>pie</a:t>
                          </a:r>
                          <a:endParaRPr lang="zh-CN" altLang="en-US" sz="1600" b="1" dirty="0"/>
                        </a:p>
                      </a:txBody>
                      <a:tcPr/>
                    </a:tc>
                    <a:tc>
                      <a:txBody>
                        <a:bodyPr/>
                        <a:lstStyle/>
                        <a:p>
                          <a:pPr algn="ctr"/>
                          <a:r>
                            <a:rPr lang="en-US" altLang="zh-CN" sz="1600" b="1" dirty="0"/>
                            <a:t>sugar</a:t>
                          </a:r>
                          <a:endParaRPr lang="zh-CN" altLang="en-US" sz="1600" b="1" dirty="0"/>
                        </a:p>
                      </a:txBody>
                      <a:tcPr/>
                    </a:tc>
                    <a:tc>
                      <a:txBody>
                        <a:bodyPr/>
                        <a:lstStyle/>
                        <a:p>
                          <a:pPr algn="ctr"/>
                          <a:r>
                            <a:rPr lang="en-US" altLang="zh-CN" sz="1600" dirty="0"/>
                            <a:t>Count(w)</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3678445059"/>
                      </a:ext>
                    </a:extLst>
                  </a:tr>
                  <a:tr h="370840">
                    <a:tc>
                      <a:txBody>
                        <a:bodyPr/>
                        <a:lstStyle/>
                        <a:p>
                          <a:pPr algn="ctr"/>
                          <a:r>
                            <a:rPr lang="en-US" altLang="zh-CN" sz="1600" b="1" dirty="0"/>
                            <a:t>cherry</a:t>
                          </a:r>
                          <a:endParaRPr lang="zh-CN" altLang="en-US" sz="1600" b="1" dirty="0"/>
                        </a:p>
                      </a:txBody>
                      <a:tcPr/>
                    </a:tc>
                    <a:tc>
                      <a:txBody>
                        <a:bodyPr/>
                        <a:lstStyle/>
                        <a:p>
                          <a:pPr algn="ctr"/>
                          <a:r>
                            <a:rPr lang="en-US" altLang="zh-CN" sz="1600" dirty="0"/>
                            <a:t>2</a:t>
                          </a:r>
                          <a:endParaRPr lang="zh-CN" altLang="en-US" sz="1600" dirty="0"/>
                        </a:p>
                      </a:txBody>
                      <a:tcPr/>
                    </a:tc>
                    <a:tc>
                      <a:txBody>
                        <a:bodyPr/>
                        <a:lstStyle/>
                        <a:p>
                          <a:pPr algn="ctr"/>
                          <a:r>
                            <a:rPr lang="en-US" altLang="zh-CN" sz="1600" dirty="0"/>
                            <a:t>8</a:t>
                          </a:r>
                          <a:endParaRPr lang="zh-CN" altLang="en-US" sz="1600" dirty="0"/>
                        </a:p>
                      </a:txBody>
                      <a:tcPr/>
                    </a:tc>
                    <a:tc>
                      <a:txBody>
                        <a:bodyPr/>
                        <a:lstStyle/>
                        <a:p>
                          <a:pPr algn="ctr"/>
                          <a:r>
                            <a:rPr lang="en-US" altLang="zh-CN" sz="1600" dirty="0"/>
                            <a:t>9</a:t>
                          </a:r>
                          <a:endParaRPr lang="zh-CN" altLang="en-US" sz="1600" dirty="0"/>
                        </a:p>
                      </a:txBody>
                      <a:tcPr/>
                    </a:tc>
                    <a:tc>
                      <a:txBody>
                        <a:bodyPr/>
                        <a:lstStyle/>
                        <a:p>
                          <a:pPr algn="ctr"/>
                          <a:r>
                            <a:rPr lang="en-US" altLang="zh-CN" sz="1600" dirty="0"/>
                            <a:t>442</a:t>
                          </a:r>
                          <a:endParaRPr lang="zh-CN" altLang="en-US" sz="1600" dirty="0"/>
                        </a:p>
                      </a:txBody>
                      <a:tcPr/>
                    </a:tc>
                    <a:tc>
                      <a:txBody>
                        <a:bodyPr/>
                        <a:lstStyle/>
                        <a:p>
                          <a:pPr algn="ctr"/>
                          <a:r>
                            <a:rPr lang="en-US" altLang="zh-CN" sz="1600" dirty="0"/>
                            <a:t>25</a:t>
                          </a:r>
                          <a:endParaRPr lang="zh-CN" altLang="en-US" sz="1600" dirty="0"/>
                        </a:p>
                      </a:txBody>
                      <a:tcPr/>
                    </a:tc>
                    <a:tc>
                      <a:txBody>
                        <a:bodyPr/>
                        <a:lstStyle/>
                        <a:p>
                          <a:pPr algn="ctr"/>
                          <a:r>
                            <a:rPr lang="en-US" altLang="zh-CN" sz="1600" dirty="0"/>
                            <a:t>486</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2052698598"/>
                      </a:ext>
                    </a:extLst>
                  </a:tr>
                  <a:tr h="370840">
                    <a:tc>
                      <a:txBody>
                        <a:bodyPr/>
                        <a:lstStyle/>
                        <a:p>
                          <a:pPr algn="ctr"/>
                          <a:r>
                            <a:rPr lang="en-US" altLang="zh-CN" sz="1600" b="1" dirty="0"/>
                            <a:t>strawberry</a:t>
                          </a:r>
                          <a:endParaRPr lang="zh-CN" altLang="en-US" sz="1600" b="1"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60</a:t>
                          </a:r>
                          <a:endParaRPr lang="zh-CN" altLang="en-US" sz="1600" dirty="0"/>
                        </a:p>
                      </a:txBody>
                      <a:tcPr/>
                    </a:tc>
                    <a:tc>
                      <a:txBody>
                        <a:bodyPr/>
                        <a:lstStyle/>
                        <a:p>
                          <a:pPr algn="ctr"/>
                          <a:r>
                            <a:rPr lang="en-US" altLang="zh-CN" sz="1600" dirty="0"/>
                            <a:t>19</a:t>
                          </a:r>
                          <a:endParaRPr lang="zh-CN" altLang="en-US" sz="1600" dirty="0"/>
                        </a:p>
                      </a:txBody>
                      <a:tcPr/>
                    </a:tc>
                    <a:tc>
                      <a:txBody>
                        <a:bodyPr/>
                        <a:lstStyle/>
                        <a:p>
                          <a:pPr algn="ctr"/>
                          <a:r>
                            <a:rPr lang="en-US" altLang="zh-CN" sz="1600" dirty="0"/>
                            <a:t>80</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4268412924"/>
                      </a:ext>
                    </a:extLst>
                  </a:tr>
                  <a:tr h="370840">
                    <a:tc>
                      <a:txBody>
                        <a:bodyPr/>
                        <a:lstStyle/>
                        <a:p>
                          <a:pPr algn="ctr"/>
                          <a:r>
                            <a:rPr lang="en-US" altLang="zh-CN" sz="1600" b="1" dirty="0"/>
                            <a:t>digital</a:t>
                          </a:r>
                          <a:endParaRPr lang="zh-CN" altLang="en-US" sz="1600" b="1" dirty="0"/>
                        </a:p>
                      </a:txBody>
                      <a:tcPr/>
                    </a:tc>
                    <a:tc>
                      <a:txBody>
                        <a:bodyPr/>
                        <a:lstStyle/>
                        <a:p>
                          <a:pPr algn="ctr"/>
                          <a:r>
                            <a:rPr lang="en-US" altLang="zh-CN" sz="1600" dirty="0"/>
                            <a:t>1670</a:t>
                          </a:r>
                          <a:endParaRPr lang="zh-CN" altLang="en-US" sz="1600" dirty="0"/>
                        </a:p>
                      </a:txBody>
                      <a:tcPr/>
                    </a:tc>
                    <a:tc>
                      <a:txBody>
                        <a:bodyPr/>
                        <a:lstStyle/>
                        <a:p>
                          <a:pPr algn="ctr"/>
                          <a:r>
                            <a:rPr lang="en-US" altLang="zh-CN" sz="1600" dirty="0"/>
                            <a:t>1683</a:t>
                          </a:r>
                          <a:endParaRPr lang="zh-CN" altLang="en-US" sz="1600" dirty="0"/>
                        </a:p>
                      </a:txBody>
                      <a:tcPr/>
                    </a:tc>
                    <a:tc>
                      <a:txBody>
                        <a:bodyPr/>
                        <a:lstStyle/>
                        <a:p>
                          <a:pPr algn="ctr"/>
                          <a:r>
                            <a:rPr lang="en-US" altLang="zh-CN" sz="1600" dirty="0"/>
                            <a:t>85</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4</a:t>
                          </a:r>
                          <a:endParaRPr lang="zh-CN" altLang="en-US" sz="1600" dirty="0"/>
                        </a:p>
                      </a:txBody>
                      <a:tcPr/>
                    </a:tc>
                    <a:tc>
                      <a:txBody>
                        <a:bodyPr/>
                        <a:lstStyle/>
                        <a:p>
                          <a:pPr algn="ctr"/>
                          <a:r>
                            <a:rPr lang="en-US" altLang="zh-CN" sz="1600" dirty="0"/>
                            <a:t>3447</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1182430005"/>
                      </a:ext>
                    </a:extLst>
                  </a:tr>
                  <a:tr h="370840">
                    <a:tc>
                      <a:txBody>
                        <a:bodyPr/>
                        <a:lstStyle/>
                        <a:p>
                          <a:pPr algn="ctr"/>
                          <a:r>
                            <a:rPr lang="en-US" altLang="zh-CN" sz="1600" b="1" dirty="0"/>
                            <a:t>information</a:t>
                          </a:r>
                          <a:endParaRPr lang="zh-CN" altLang="en-US" sz="1600" b="1" dirty="0"/>
                        </a:p>
                      </a:txBody>
                      <a:tcPr/>
                    </a:tc>
                    <a:tc>
                      <a:txBody>
                        <a:bodyPr/>
                        <a:lstStyle/>
                        <a:p>
                          <a:pPr algn="ctr"/>
                          <a:r>
                            <a:rPr lang="en-US" altLang="zh-CN" sz="1600" dirty="0"/>
                            <a:t>3325</a:t>
                          </a:r>
                          <a:endParaRPr lang="zh-CN" altLang="en-US" sz="1600" dirty="0"/>
                        </a:p>
                      </a:txBody>
                      <a:tcPr/>
                    </a:tc>
                    <a:tc>
                      <a:txBody>
                        <a:bodyPr/>
                        <a:lstStyle/>
                        <a:p>
                          <a:pPr algn="ctr"/>
                          <a:r>
                            <a:rPr lang="en-US" altLang="zh-CN" sz="1600" dirty="0"/>
                            <a:t>3982</a:t>
                          </a:r>
                          <a:endParaRPr lang="zh-CN" altLang="en-US" sz="1600" dirty="0"/>
                        </a:p>
                      </a:txBody>
                      <a:tcPr/>
                    </a:tc>
                    <a:tc>
                      <a:txBody>
                        <a:bodyPr/>
                        <a:lstStyle/>
                        <a:p>
                          <a:pPr algn="ctr"/>
                          <a:r>
                            <a:rPr lang="en-US" altLang="zh-CN" sz="1600" dirty="0"/>
                            <a:t>378</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13</a:t>
                          </a:r>
                          <a:endParaRPr lang="zh-CN" altLang="en-US" sz="1600" dirty="0"/>
                        </a:p>
                      </a:txBody>
                      <a:tcPr/>
                    </a:tc>
                    <a:tc>
                      <a:txBody>
                        <a:bodyPr/>
                        <a:lstStyle/>
                        <a:p>
                          <a:pPr algn="ctr"/>
                          <a:r>
                            <a:rPr lang="en-US" altLang="zh-CN" sz="1600" dirty="0"/>
                            <a:t>7703</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981995987"/>
                      </a:ext>
                    </a:extLst>
                  </a:tr>
                  <a:tr h="370840">
                    <a:tc>
                      <a:txBody>
                        <a:bodyPr/>
                        <a:lstStyle/>
                        <a:p>
                          <a:pPr algn="ctr"/>
                          <a:r>
                            <a:rPr lang="en-US" altLang="zh-CN" sz="1600" dirty="0"/>
                            <a:t>Count(context)</a:t>
                          </a:r>
                          <a:endParaRPr lang="zh-CN" altLang="en-US" sz="1600" dirty="0"/>
                        </a:p>
                      </a:txBody>
                      <a:tcPr anchor="ctr">
                        <a:solidFill>
                          <a:schemeClr val="accent6">
                            <a:lumMod val="20000"/>
                            <a:lumOff val="80000"/>
                          </a:schemeClr>
                        </a:solidFill>
                      </a:tcPr>
                    </a:tc>
                    <a:tc>
                      <a:txBody>
                        <a:bodyPr/>
                        <a:lstStyle/>
                        <a:p>
                          <a:pPr algn="ctr"/>
                          <a:r>
                            <a:rPr lang="en-US" altLang="zh-CN" sz="1600" dirty="0"/>
                            <a:t>4997</a:t>
                          </a:r>
                          <a:endParaRPr lang="zh-CN" altLang="en-US" sz="1600" dirty="0"/>
                        </a:p>
                      </a:txBody>
                      <a:tcPr anchor="ctr">
                        <a:solidFill>
                          <a:schemeClr val="accent6">
                            <a:lumMod val="20000"/>
                            <a:lumOff val="80000"/>
                          </a:schemeClr>
                        </a:solidFill>
                      </a:tcPr>
                    </a:tc>
                    <a:tc>
                      <a:txBody>
                        <a:bodyPr/>
                        <a:lstStyle/>
                        <a:p>
                          <a:pPr algn="ctr"/>
                          <a:r>
                            <a:rPr lang="en-US" altLang="zh-CN" sz="1600" dirty="0"/>
                            <a:t>5673</a:t>
                          </a:r>
                          <a:endParaRPr lang="zh-CN" altLang="en-US" sz="1600" dirty="0"/>
                        </a:p>
                      </a:txBody>
                      <a:tcPr anchor="ctr">
                        <a:solidFill>
                          <a:schemeClr val="accent6">
                            <a:lumMod val="20000"/>
                            <a:lumOff val="80000"/>
                          </a:schemeClr>
                        </a:solidFill>
                      </a:tcPr>
                    </a:tc>
                    <a:tc>
                      <a:txBody>
                        <a:bodyPr/>
                        <a:lstStyle/>
                        <a:p>
                          <a:pPr algn="ctr"/>
                          <a:r>
                            <a:rPr lang="en-US" altLang="zh-CN" sz="1600" dirty="0"/>
                            <a:t>473</a:t>
                          </a:r>
                          <a:endParaRPr lang="zh-CN" altLang="en-US" sz="1600" dirty="0"/>
                        </a:p>
                      </a:txBody>
                      <a:tcPr anchor="ctr">
                        <a:solidFill>
                          <a:schemeClr val="accent6">
                            <a:lumMod val="20000"/>
                            <a:lumOff val="80000"/>
                          </a:schemeClr>
                        </a:solidFill>
                      </a:tcPr>
                    </a:tc>
                    <a:tc>
                      <a:txBody>
                        <a:bodyPr/>
                        <a:lstStyle/>
                        <a:p>
                          <a:pPr algn="ctr"/>
                          <a:r>
                            <a:rPr lang="en-US" altLang="zh-CN" sz="1600" dirty="0"/>
                            <a:t>512</a:t>
                          </a:r>
                          <a:endParaRPr lang="zh-CN" altLang="en-US" sz="1600" dirty="0"/>
                        </a:p>
                      </a:txBody>
                      <a:tcPr anchor="ctr">
                        <a:solidFill>
                          <a:schemeClr val="accent6">
                            <a:lumMod val="20000"/>
                            <a:lumOff val="80000"/>
                          </a:schemeClr>
                        </a:solidFill>
                      </a:tcPr>
                    </a:tc>
                    <a:tc>
                      <a:txBody>
                        <a:bodyPr/>
                        <a:lstStyle/>
                        <a:p>
                          <a:pPr algn="ctr"/>
                          <a:r>
                            <a:rPr lang="en-US" altLang="zh-CN" sz="1600" dirty="0"/>
                            <a:t>61</a:t>
                          </a:r>
                          <a:endParaRPr lang="zh-CN" altLang="en-US" sz="1600" dirty="0"/>
                        </a:p>
                      </a:txBody>
                      <a:tcPr anchor="ct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nary>
                                  <m:naryPr>
                                    <m:chr m:val="∑"/>
                                    <m:ctrlPr>
                                      <a:rPr lang="en-US" altLang="zh-CN" sz="1200" b="0" i="1" smtClean="0">
                                        <a:latin typeface="Cambria Math" panose="02040503050406030204" pitchFamily="18" charset="0"/>
                                      </a:rPr>
                                    </m:ctrlPr>
                                  </m:naryPr>
                                  <m:sub>
                                    <m:r>
                                      <m:rPr>
                                        <m:brk m:alnAt="23"/>
                                      </m:rP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𝑊</m:t>
                                    </m:r>
                                  </m:sup>
                                  <m:e>
                                    <m:nary>
                                      <m:naryPr>
                                        <m:chr m:val="∑"/>
                                        <m:ctrlPr>
                                          <a:rPr lang="en-US" altLang="zh-CN" sz="1200" b="0" i="1" smtClean="0">
                                            <a:latin typeface="Cambria Math" panose="02040503050406030204" pitchFamily="18" charset="0"/>
                                          </a:rPr>
                                        </m:ctrlPr>
                                      </m:naryPr>
                                      <m:sub>
                                        <m:r>
                                          <m:rPr>
                                            <m:brk m:alnAt="23"/>
                                          </m:rPr>
                                          <a:rPr lang="en-US" altLang="zh-CN" sz="1200" b="0" i="1" smtClean="0">
                                            <a:latin typeface="Cambria Math" panose="02040503050406030204" pitchFamily="18" charset="0"/>
                                          </a:rPr>
                                          <m:t>𝑗</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𝐶</m:t>
                                        </m:r>
                                      </m:sup>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𝑖𝑗</m:t>
                                            </m:r>
                                          </m:sub>
                                        </m:sSub>
                                      </m:e>
                                    </m:nary>
                                  </m:e>
                                </m:nary>
                                <m:r>
                                  <a:rPr lang="en-US" altLang="zh-CN" sz="1200" b="0" i="1" smtClean="0">
                                    <a:latin typeface="Cambria Math" panose="02040503050406030204" pitchFamily="18" charset="0"/>
                                  </a:rPr>
                                  <m:t>=11716</m:t>
                                </m:r>
                              </m:oMath>
                            </m:oMathPara>
                          </a14:m>
                          <a:endParaRPr lang="zh-CN" altLang="en-US" sz="1200" dirty="0"/>
                        </a:p>
                      </a:txBody>
                      <a:tcPr/>
                    </a:tc>
                    <a:extLst>
                      <a:ext uri="{0D108BD9-81ED-4DB2-BD59-A6C34878D82A}">
                        <a16:rowId xmlns:a16="http://schemas.microsoft.com/office/drawing/2014/main" val="2293789550"/>
                      </a:ext>
                    </a:extLst>
                  </a:tr>
                </a:tbl>
              </a:graphicData>
            </a:graphic>
          </p:graphicFrame>
        </mc:Choice>
        <mc:Fallback xmlns="">
          <p:graphicFrame>
            <p:nvGraphicFramePr>
              <p:cNvPr id="6" name="表格 6">
                <a:extLst>
                  <a:ext uri="{FF2B5EF4-FFF2-40B4-BE49-F238E27FC236}">
                    <a16:creationId xmlns:a16="http://schemas.microsoft.com/office/drawing/2014/main" id="{2F6CFD8A-02C2-461A-864E-A3F54F4BB1A0}"/>
                  </a:ext>
                </a:extLst>
              </p:cNvPr>
              <p:cNvGraphicFramePr>
                <a:graphicFrameLocks noGrp="1"/>
              </p:cNvGraphicFramePr>
              <p:nvPr>
                <p:extLst>
                  <p:ext uri="{D42A27DB-BD31-4B8C-83A1-F6EECF244321}">
                    <p14:modId xmlns:p14="http://schemas.microsoft.com/office/powerpoint/2010/main" val="1718993820"/>
                  </p:ext>
                </p:extLst>
              </p:nvPr>
            </p:nvGraphicFramePr>
            <p:xfrm>
              <a:off x="658813" y="4293809"/>
              <a:ext cx="11016341" cy="2481644"/>
            </p:xfrm>
            <a:graphic>
              <a:graphicData uri="http://schemas.openxmlformats.org/drawingml/2006/table">
                <a:tbl>
                  <a:tblPr firstRow="1" bandRow="1">
                    <a:tableStyleId>{5940675A-B579-460E-94D1-54222C63F5DA}</a:tableStyleId>
                  </a:tblPr>
                  <a:tblGrid>
                    <a:gridCol w="2183946">
                      <a:extLst>
                        <a:ext uri="{9D8B030D-6E8A-4147-A177-3AD203B41FA5}">
                          <a16:colId xmlns:a16="http://schemas.microsoft.com/office/drawing/2014/main" val="714077248"/>
                        </a:ext>
                      </a:extLst>
                    </a:gridCol>
                    <a:gridCol w="1691367">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gridCol w="1573763">
                      <a:extLst>
                        <a:ext uri="{9D8B030D-6E8A-4147-A177-3AD203B41FA5}">
                          <a16:colId xmlns:a16="http://schemas.microsoft.com/office/drawing/2014/main" val="438287689"/>
                        </a:ext>
                      </a:extLst>
                    </a:gridCol>
                  </a:tblGrid>
                  <a:tr h="370840">
                    <a:tc>
                      <a:txBody>
                        <a:bodyPr/>
                        <a:lstStyle/>
                        <a:p>
                          <a:pPr algn="ctr"/>
                          <a:endParaRPr lang="zh-CN" altLang="en-US" sz="1600"/>
                        </a:p>
                      </a:txBody>
                      <a:tcPr/>
                    </a:tc>
                    <a:tc>
                      <a:txBody>
                        <a:bodyPr/>
                        <a:lstStyle/>
                        <a:p>
                          <a:pPr algn="ctr"/>
                          <a:r>
                            <a:rPr lang="en-US" altLang="zh-CN" sz="1600" b="1" dirty="0"/>
                            <a:t>computer</a:t>
                          </a:r>
                          <a:endParaRPr lang="zh-CN" altLang="en-US" sz="1600" b="1" dirty="0"/>
                        </a:p>
                      </a:txBody>
                      <a:tcPr/>
                    </a:tc>
                    <a:tc>
                      <a:txBody>
                        <a:bodyPr/>
                        <a:lstStyle/>
                        <a:p>
                          <a:pPr algn="ctr"/>
                          <a:r>
                            <a:rPr lang="en-US" altLang="zh-CN" sz="1600" b="1" dirty="0"/>
                            <a:t>data</a:t>
                          </a:r>
                          <a:endParaRPr lang="zh-CN" altLang="en-US" sz="1600" b="1" dirty="0"/>
                        </a:p>
                      </a:txBody>
                      <a:tcPr/>
                    </a:tc>
                    <a:tc>
                      <a:txBody>
                        <a:bodyPr/>
                        <a:lstStyle/>
                        <a:p>
                          <a:pPr algn="ctr"/>
                          <a:r>
                            <a:rPr lang="en-US" altLang="zh-CN" sz="1600" b="1" dirty="0"/>
                            <a:t>result</a:t>
                          </a:r>
                          <a:endParaRPr lang="zh-CN" altLang="en-US" sz="1600" b="1" dirty="0"/>
                        </a:p>
                      </a:txBody>
                      <a:tcPr/>
                    </a:tc>
                    <a:tc>
                      <a:txBody>
                        <a:bodyPr/>
                        <a:lstStyle/>
                        <a:p>
                          <a:pPr algn="ctr"/>
                          <a:r>
                            <a:rPr lang="en-US" altLang="zh-CN" sz="1600" b="1" dirty="0"/>
                            <a:t>pie</a:t>
                          </a:r>
                          <a:endParaRPr lang="zh-CN" altLang="en-US" sz="1600" b="1" dirty="0"/>
                        </a:p>
                      </a:txBody>
                      <a:tcPr/>
                    </a:tc>
                    <a:tc>
                      <a:txBody>
                        <a:bodyPr/>
                        <a:lstStyle/>
                        <a:p>
                          <a:pPr algn="ctr"/>
                          <a:r>
                            <a:rPr lang="en-US" altLang="zh-CN" sz="1600" b="1" dirty="0"/>
                            <a:t>sugar</a:t>
                          </a:r>
                          <a:endParaRPr lang="zh-CN" altLang="en-US" sz="1600" b="1" dirty="0"/>
                        </a:p>
                      </a:txBody>
                      <a:tcPr/>
                    </a:tc>
                    <a:tc>
                      <a:txBody>
                        <a:bodyPr/>
                        <a:lstStyle/>
                        <a:p>
                          <a:pPr algn="ctr"/>
                          <a:r>
                            <a:rPr lang="en-US" altLang="zh-CN" sz="1600" dirty="0"/>
                            <a:t>Count(w)</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3678445059"/>
                      </a:ext>
                    </a:extLst>
                  </a:tr>
                  <a:tr h="370840">
                    <a:tc>
                      <a:txBody>
                        <a:bodyPr/>
                        <a:lstStyle/>
                        <a:p>
                          <a:pPr algn="ctr"/>
                          <a:r>
                            <a:rPr lang="en-US" altLang="zh-CN" sz="1600" b="1" dirty="0"/>
                            <a:t>cherry</a:t>
                          </a:r>
                          <a:endParaRPr lang="zh-CN" altLang="en-US" sz="1600" b="1" dirty="0"/>
                        </a:p>
                      </a:txBody>
                      <a:tcPr/>
                    </a:tc>
                    <a:tc>
                      <a:txBody>
                        <a:bodyPr/>
                        <a:lstStyle/>
                        <a:p>
                          <a:pPr algn="ctr"/>
                          <a:r>
                            <a:rPr lang="en-US" altLang="zh-CN" sz="1600" dirty="0"/>
                            <a:t>2</a:t>
                          </a:r>
                          <a:endParaRPr lang="zh-CN" altLang="en-US" sz="1600" dirty="0"/>
                        </a:p>
                      </a:txBody>
                      <a:tcPr/>
                    </a:tc>
                    <a:tc>
                      <a:txBody>
                        <a:bodyPr/>
                        <a:lstStyle/>
                        <a:p>
                          <a:pPr algn="ctr"/>
                          <a:r>
                            <a:rPr lang="en-US" altLang="zh-CN" sz="1600" dirty="0"/>
                            <a:t>8</a:t>
                          </a:r>
                          <a:endParaRPr lang="zh-CN" altLang="en-US" sz="1600" dirty="0"/>
                        </a:p>
                      </a:txBody>
                      <a:tcPr/>
                    </a:tc>
                    <a:tc>
                      <a:txBody>
                        <a:bodyPr/>
                        <a:lstStyle/>
                        <a:p>
                          <a:pPr algn="ctr"/>
                          <a:r>
                            <a:rPr lang="en-US" altLang="zh-CN" sz="1600" dirty="0"/>
                            <a:t>9</a:t>
                          </a:r>
                          <a:endParaRPr lang="zh-CN" altLang="en-US" sz="1600" dirty="0"/>
                        </a:p>
                      </a:txBody>
                      <a:tcPr/>
                    </a:tc>
                    <a:tc>
                      <a:txBody>
                        <a:bodyPr/>
                        <a:lstStyle/>
                        <a:p>
                          <a:pPr algn="ctr"/>
                          <a:r>
                            <a:rPr lang="en-US" altLang="zh-CN" sz="1600" dirty="0"/>
                            <a:t>442</a:t>
                          </a:r>
                          <a:endParaRPr lang="zh-CN" altLang="en-US" sz="1600" dirty="0"/>
                        </a:p>
                      </a:txBody>
                      <a:tcPr/>
                    </a:tc>
                    <a:tc>
                      <a:txBody>
                        <a:bodyPr/>
                        <a:lstStyle/>
                        <a:p>
                          <a:pPr algn="ctr"/>
                          <a:r>
                            <a:rPr lang="en-US" altLang="zh-CN" sz="1600" dirty="0"/>
                            <a:t>25</a:t>
                          </a:r>
                          <a:endParaRPr lang="zh-CN" altLang="en-US" sz="1600" dirty="0"/>
                        </a:p>
                      </a:txBody>
                      <a:tcPr/>
                    </a:tc>
                    <a:tc>
                      <a:txBody>
                        <a:bodyPr/>
                        <a:lstStyle/>
                        <a:p>
                          <a:pPr algn="ctr"/>
                          <a:r>
                            <a:rPr lang="en-US" altLang="zh-CN" sz="1600" dirty="0"/>
                            <a:t>486</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2052698598"/>
                      </a:ext>
                    </a:extLst>
                  </a:tr>
                  <a:tr h="370840">
                    <a:tc>
                      <a:txBody>
                        <a:bodyPr/>
                        <a:lstStyle/>
                        <a:p>
                          <a:pPr algn="ctr"/>
                          <a:r>
                            <a:rPr lang="en-US" altLang="zh-CN" sz="1600" b="1" dirty="0"/>
                            <a:t>strawberry</a:t>
                          </a:r>
                          <a:endParaRPr lang="zh-CN" altLang="en-US" sz="1600" b="1"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60</a:t>
                          </a:r>
                          <a:endParaRPr lang="zh-CN" altLang="en-US" sz="1600" dirty="0"/>
                        </a:p>
                      </a:txBody>
                      <a:tcPr/>
                    </a:tc>
                    <a:tc>
                      <a:txBody>
                        <a:bodyPr/>
                        <a:lstStyle/>
                        <a:p>
                          <a:pPr algn="ctr"/>
                          <a:r>
                            <a:rPr lang="en-US" altLang="zh-CN" sz="1600" dirty="0"/>
                            <a:t>19</a:t>
                          </a:r>
                          <a:endParaRPr lang="zh-CN" altLang="en-US" sz="1600" dirty="0"/>
                        </a:p>
                      </a:txBody>
                      <a:tcPr/>
                    </a:tc>
                    <a:tc>
                      <a:txBody>
                        <a:bodyPr/>
                        <a:lstStyle/>
                        <a:p>
                          <a:pPr algn="ctr"/>
                          <a:r>
                            <a:rPr lang="en-US" altLang="zh-CN" sz="1600" dirty="0"/>
                            <a:t>80</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4268412924"/>
                      </a:ext>
                    </a:extLst>
                  </a:tr>
                  <a:tr h="370840">
                    <a:tc>
                      <a:txBody>
                        <a:bodyPr/>
                        <a:lstStyle/>
                        <a:p>
                          <a:pPr algn="ctr"/>
                          <a:r>
                            <a:rPr lang="en-US" altLang="zh-CN" sz="1600" b="1" dirty="0"/>
                            <a:t>digital</a:t>
                          </a:r>
                          <a:endParaRPr lang="zh-CN" altLang="en-US" sz="1600" b="1" dirty="0"/>
                        </a:p>
                      </a:txBody>
                      <a:tcPr/>
                    </a:tc>
                    <a:tc>
                      <a:txBody>
                        <a:bodyPr/>
                        <a:lstStyle/>
                        <a:p>
                          <a:pPr algn="ctr"/>
                          <a:r>
                            <a:rPr lang="en-US" altLang="zh-CN" sz="1600" dirty="0"/>
                            <a:t>1670</a:t>
                          </a:r>
                          <a:endParaRPr lang="zh-CN" altLang="en-US" sz="1600" dirty="0"/>
                        </a:p>
                      </a:txBody>
                      <a:tcPr/>
                    </a:tc>
                    <a:tc>
                      <a:txBody>
                        <a:bodyPr/>
                        <a:lstStyle/>
                        <a:p>
                          <a:pPr algn="ctr"/>
                          <a:r>
                            <a:rPr lang="en-US" altLang="zh-CN" sz="1600" dirty="0"/>
                            <a:t>1683</a:t>
                          </a:r>
                          <a:endParaRPr lang="zh-CN" altLang="en-US" sz="1600" dirty="0"/>
                        </a:p>
                      </a:txBody>
                      <a:tcPr/>
                    </a:tc>
                    <a:tc>
                      <a:txBody>
                        <a:bodyPr/>
                        <a:lstStyle/>
                        <a:p>
                          <a:pPr algn="ctr"/>
                          <a:r>
                            <a:rPr lang="en-US" altLang="zh-CN" sz="1600" dirty="0"/>
                            <a:t>85</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4</a:t>
                          </a:r>
                          <a:endParaRPr lang="zh-CN" altLang="en-US" sz="1600" dirty="0"/>
                        </a:p>
                      </a:txBody>
                      <a:tcPr/>
                    </a:tc>
                    <a:tc>
                      <a:txBody>
                        <a:bodyPr/>
                        <a:lstStyle/>
                        <a:p>
                          <a:pPr algn="ctr"/>
                          <a:r>
                            <a:rPr lang="en-US" altLang="zh-CN" sz="1600" dirty="0"/>
                            <a:t>3447</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1182430005"/>
                      </a:ext>
                    </a:extLst>
                  </a:tr>
                  <a:tr h="370840">
                    <a:tc>
                      <a:txBody>
                        <a:bodyPr/>
                        <a:lstStyle/>
                        <a:p>
                          <a:pPr algn="ctr"/>
                          <a:r>
                            <a:rPr lang="en-US" altLang="zh-CN" sz="1600" b="1" dirty="0"/>
                            <a:t>information</a:t>
                          </a:r>
                          <a:endParaRPr lang="zh-CN" altLang="en-US" sz="1600" b="1" dirty="0"/>
                        </a:p>
                      </a:txBody>
                      <a:tcPr/>
                    </a:tc>
                    <a:tc>
                      <a:txBody>
                        <a:bodyPr/>
                        <a:lstStyle/>
                        <a:p>
                          <a:pPr algn="ctr"/>
                          <a:r>
                            <a:rPr lang="en-US" altLang="zh-CN" sz="1600" dirty="0"/>
                            <a:t>3325</a:t>
                          </a:r>
                          <a:endParaRPr lang="zh-CN" altLang="en-US" sz="1600" dirty="0"/>
                        </a:p>
                      </a:txBody>
                      <a:tcPr/>
                    </a:tc>
                    <a:tc>
                      <a:txBody>
                        <a:bodyPr/>
                        <a:lstStyle/>
                        <a:p>
                          <a:pPr algn="ctr"/>
                          <a:r>
                            <a:rPr lang="en-US" altLang="zh-CN" sz="1600" dirty="0"/>
                            <a:t>3982</a:t>
                          </a:r>
                          <a:endParaRPr lang="zh-CN" altLang="en-US" sz="1600" dirty="0"/>
                        </a:p>
                      </a:txBody>
                      <a:tcPr/>
                    </a:tc>
                    <a:tc>
                      <a:txBody>
                        <a:bodyPr/>
                        <a:lstStyle/>
                        <a:p>
                          <a:pPr algn="ctr"/>
                          <a:r>
                            <a:rPr lang="en-US" altLang="zh-CN" sz="1600" dirty="0"/>
                            <a:t>378</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13</a:t>
                          </a:r>
                          <a:endParaRPr lang="zh-CN" altLang="en-US" sz="1600" dirty="0"/>
                        </a:p>
                      </a:txBody>
                      <a:tcPr/>
                    </a:tc>
                    <a:tc>
                      <a:txBody>
                        <a:bodyPr/>
                        <a:lstStyle/>
                        <a:p>
                          <a:pPr algn="ctr"/>
                          <a:r>
                            <a:rPr lang="en-US" altLang="zh-CN" sz="1600" dirty="0"/>
                            <a:t>7703</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981995987"/>
                      </a:ext>
                    </a:extLst>
                  </a:tr>
                  <a:tr h="627444">
                    <a:tc>
                      <a:txBody>
                        <a:bodyPr/>
                        <a:lstStyle/>
                        <a:p>
                          <a:pPr algn="ctr"/>
                          <a:r>
                            <a:rPr lang="en-US" altLang="zh-CN" sz="1600" dirty="0"/>
                            <a:t>Count(context)</a:t>
                          </a:r>
                          <a:endParaRPr lang="zh-CN" altLang="en-US" sz="1600" dirty="0"/>
                        </a:p>
                      </a:txBody>
                      <a:tcPr anchor="ctr">
                        <a:solidFill>
                          <a:schemeClr val="accent6">
                            <a:lumMod val="20000"/>
                            <a:lumOff val="80000"/>
                          </a:schemeClr>
                        </a:solidFill>
                      </a:tcPr>
                    </a:tc>
                    <a:tc>
                      <a:txBody>
                        <a:bodyPr/>
                        <a:lstStyle/>
                        <a:p>
                          <a:pPr algn="ctr"/>
                          <a:r>
                            <a:rPr lang="en-US" altLang="zh-CN" sz="1600" dirty="0"/>
                            <a:t>4997</a:t>
                          </a:r>
                          <a:endParaRPr lang="zh-CN" altLang="en-US" sz="1600" dirty="0"/>
                        </a:p>
                      </a:txBody>
                      <a:tcPr anchor="ctr">
                        <a:solidFill>
                          <a:schemeClr val="accent6">
                            <a:lumMod val="20000"/>
                            <a:lumOff val="80000"/>
                          </a:schemeClr>
                        </a:solidFill>
                      </a:tcPr>
                    </a:tc>
                    <a:tc>
                      <a:txBody>
                        <a:bodyPr/>
                        <a:lstStyle/>
                        <a:p>
                          <a:pPr algn="ctr"/>
                          <a:r>
                            <a:rPr lang="en-US" altLang="zh-CN" sz="1600" dirty="0"/>
                            <a:t>5673</a:t>
                          </a:r>
                          <a:endParaRPr lang="zh-CN" altLang="en-US" sz="1600" dirty="0"/>
                        </a:p>
                      </a:txBody>
                      <a:tcPr anchor="ctr">
                        <a:solidFill>
                          <a:schemeClr val="accent6">
                            <a:lumMod val="20000"/>
                            <a:lumOff val="80000"/>
                          </a:schemeClr>
                        </a:solidFill>
                      </a:tcPr>
                    </a:tc>
                    <a:tc>
                      <a:txBody>
                        <a:bodyPr/>
                        <a:lstStyle/>
                        <a:p>
                          <a:pPr algn="ctr"/>
                          <a:r>
                            <a:rPr lang="en-US" altLang="zh-CN" sz="1600" dirty="0"/>
                            <a:t>473</a:t>
                          </a:r>
                          <a:endParaRPr lang="zh-CN" altLang="en-US" sz="1600" dirty="0"/>
                        </a:p>
                      </a:txBody>
                      <a:tcPr anchor="ctr">
                        <a:solidFill>
                          <a:schemeClr val="accent6">
                            <a:lumMod val="20000"/>
                            <a:lumOff val="80000"/>
                          </a:schemeClr>
                        </a:solidFill>
                      </a:tcPr>
                    </a:tc>
                    <a:tc>
                      <a:txBody>
                        <a:bodyPr/>
                        <a:lstStyle/>
                        <a:p>
                          <a:pPr algn="ctr"/>
                          <a:r>
                            <a:rPr lang="en-US" altLang="zh-CN" sz="1600" dirty="0"/>
                            <a:t>512</a:t>
                          </a:r>
                          <a:endParaRPr lang="zh-CN" altLang="en-US" sz="1600" dirty="0"/>
                        </a:p>
                      </a:txBody>
                      <a:tcPr anchor="ctr">
                        <a:solidFill>
                          <a:schemeClr val="accent6">
                            <a:lumMod val="20000"/>
                            <a:lumOff val="80000"/>
                          </a:schemeClr>
                        </a:solidFill>
                      </a:tcPr>
                    </a:tc>
                    <a:tc>
                      <a:txBody>
                        <a:bodyPr/>
                        <a:lstStyle/>
                        <a:p>
                          <a:pPr algn="ctr"/>
                          <a:r>
                            <a:rPr lang="en-US" altLang="zh-CN" sz="1600" dirty="0"/>
                            <a:t>61</a:t>
                          </a:r>
                          <a:endParaRPr lang="zh-CN" altLang="en-US" sz="1600" dirty="0"/>
                        </a:p>
                      </a:txBody>
                      <a:tcPr anchor="ctr">
                        <a:solidFill>
                          <a:schemeClr val="accent6">
                            <a:lumMod val="20000"/>
                            <a:lumOff val="80000"/>
                          </a:schemeClr>
                        </a:solidFill>
                      </a:tcPr>
                    </a:tc>
                    <a:tc>
                      <a:txBody>
                        <a:bodyPr/>
                        <a:lstStyle/>
                        <a:p>
                          <a:endParaRPr lang="en-CN"/>
                        </a:p>
                      </a:txBody>
                      <a:tcPr>
                        <a:blipFill>
                          <a:blip r:embed="rId4"/>
                          <a:stretch>
                            <a:fillRect l="-600806" t="-296000" r="-806" b="-136000"/>
                          </a:stretch>
                        </a:blipFill>
                      </a:tcPr>
                    </a:tc>
                    <a:extLst>
                      <a:ext uri="{0D108BD9-81ED-4DB2-BD59-A6C34878D82A}">
                        <a16:rowId xmlns:a16="http://schemas.microsoft.com/office/drawing/2014/main" val="2293789550"/>
                      </a:ext>
                    </a:extLst>
                  </a:tr>
                </a:tbl>
              </a:graphicData>
            </a:graphic>
          </p:graphicFrame>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6DA90B7-7793-87A1-8403-77C0EFA60C16}"/>
                  </a:ext>
                </a:extLst>
              </p:cNvPr>
              <p:cNvSpPr txBox="1"/>
              <p:nvPr/>
            </p:nvSpPr>
            <p:spPr>
              <a:xfrm>
                <a:off x="42647" y="4991614"/>
                <a:ext cx="527010"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5400" b="1" i="0" dirty="0" smtClean="0">
                          <a:latin typeface="Cambria Math" panose="02040503050406030204" pitchFamily="18" charset="0"/>
                        </a:rPr>
                        <m:t>𝐅</m:t>
                      </m:r>
                    </m:oMath>
                  </m:oMathPara>
                </a14:m>
                <a:endParaRPr lang="zh-CN" altLang="en-US" sz="5400" dirty="0"/>
              </a:p>
            </p:txBody>
          </p:sp>
        </mc:Choice>
        <mc:Fallback xmlns="">
          <p:sp>
            <p:nvSpPr>
              <p:cNvPr id="7" name="文本框 6">
                <a:extLst>
                  <a:ext uri="{FF2B5EF4-FFF2-40B4-BE49-F238E27FC236}">
                    <a16:creationId xmlns:a16="http://schemas.microsoft.com/office/drawing/2014/main" id="{56DA90B7-7793-87A1-8403-77C0EFA60C16}"/>
                  </a:ext>
                </a:extLst>
              </p:cNvPr>
              <p:cNvSpPr txBox="1">
                <a:spLocks noRot="1" noChangeAspect="1" noMove="1" noResize="1" noEditPoints="1" noAdjustHandles="1" noChangeArrowheads="1" noChangeShapeType="1" noTextEdit="1"/>
              </p:cNvSpPr>
              <p:nvPr/>
            </p:nvSpPr>
            <p:spPr>
              <a:xfrm>
                <a:off x="42647" y="4991614"/>
                <a:ext cx="527010" cy="923330"/>
              </a:xfrm>
              <a:prstGeom prst="rect">
                <a:avLst/>
              </a:prstGeom>
              <a:blipFill>
                <a:blip r:embed="rId5"/>
                <a:stretch>
                  <a:fillRect l="-26190" r="-35714" b="-41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7193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23C63-7AB9-40F3-BDCB-93AB7FA8B59F}"/>
              </a:ext>
            </a:extLst>
          </p:cNvPr>
          <p:cNvSpPr>
            <a:spLocks noGrp="1"/>
          </p:cNvSpPr>
          <p:nvPr>
            <p:ph type="title"/>
          </p:nvPr>
        </p:nvSpPr>
        <p:spPr/>
        <p:txBody>
          <a:bodyPr/>
          <a:lstStyle/>
          <a:p>
            <a:r>
              <a:rPr lang="en-US" altLang="zh-CN" dirty="0"/>
              <a:t>Computing PPMI on a term-context matrix</a:t>
            </a:r>
            <a:endParaRPr lang="zh-CN" altLang="en-US" dirty="0"/>
          </a:p>
        </p:txBody>
      </p:sp>
      <p:sp>
        <p:nvSpPr>
          <p:cNvPr id="3" name="灯片编号占位符 2">
            <a:extLst>
              <a:ext uri="{FF2B5EF4-FFF2-40B4-BE49-F238E27FC236}">
                <a16:creationId xmlns:a16="http://schemas.microsoft.com/office/drawing/2014/main" id="{06FAAF35-7A63-4F4F-A0E4-DDE2E4A288FB}"/>
              </a:ext>
            </a:extLst>
          </p:cNvPr>
          <p:cNvSpPr>
            <a:spLocks noGrp="1"/>
          </p:cNvSpPr>
          <p:nvPr>
            <p:ph type="sldNum" sz="quarter" idx="12"/>
          </p:nvPr>
        </p:nvSpPr>
        <p:spPr/>
        <p:txBody>
          <a:bodyPr/>
          <a:lstStyle/>
          <a:p>
            <a:fld id="{B0345295-E261-4EC5-88DB-2E3C71302580}" type="slidenum">
              <a:rPr lang="zh-CN" altLang="en-US" smtClean="0"/>
              <a:t>37</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89010FF-343D-44DB-98B9-884C0BDD8B10}"/>
                  </a:ext>
                </a:extLst>
              </p:cNvPr>
              <p:cNvSpPr>
                <a:spLocks noGrp="1"/>
              </p:cNvSpPr>
              <p:nvPr>
                <p:ph idx="1"/>
              </p:nvPr>
            </p:nvSpPr>
            <p:spPr/>
            <p:txBody>
              <a:bodyPr/>
              <a:lstStyle/>
              <a:p>
                <a:pPr marL="0" indent="0">
                  <a:lnSpc>
                    <a:spcPct val="150000"/>
                  </a:lnSpc>
                  <a:buNone/>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𝑖𝑗</m:t>
                        </m:r>
                      </m:sub>
                    </m:sSub>
                  </m:oMath>
                </a14:m>
                <a:r>
                  <a:rPr lang="zh-CN" altLang="en-US" sz="2400" dirty="0"/>
                  <a:t> </a:t>
                </a:r>
                <a:r>
                  <a:rPr lang="en-US" altLang="zh-CN" sz="2400" dirty="0"/>
                  <a:t>table</a:t>
                </a:r>
                <a:r>
                  <a:rPr lang="zh-CN" altLang="en-US" sz="2400" dirty="0"/>
                  <a:t> </a:t>
                </a:r>
                <a:r>
                  <a:rPr lang="en-US" altLang="zh-CN" sz="2400" dirty="0"/>
                  <a:t>where</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𝑖𝑗</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𝑖𝑗</m:t>
                            </m:r>
                          </m:sub>
                        </m:sSub>
                      </m:num>
                      <m:den>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𝑊</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𝐶</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𝑖𝑗</m:t>
                                    </m:r>
                                  </m:sub>
                                </m:sSub>
                              </m:e>
                            </m:nary>
                          </m:e>
                        </m:nary>
                      </m:den>
                    </m:f>
                  </m:oMath>
                </a14:m>
                <a:r>
                  <a:rPr lang="zh-CN" altLang="en-US" sz="2400" dirty="0"/>
                  <a:t> </a:t>
                </a:r>
              </a:p>
            </p:txBody>
          </p:sp>
        </mc:Choice>
        <mc:Fallback xmlns="">
          <p:sp>
            <p:nvSpPr>
              <p:cNvPr id="4" name="内容占位符 3">
                <a:extLst>
                  <a:ext uri="{FF2B5EF4-FFF2-40B4-BE49-F238E27FC236}">
                    <a16:creationId xmlns:a16="http://schemas.microsoft.com/office/drawing/2014/main" id="{789010FF-343D-44DB-98B9-884C0BDD8B10}"/>
                  </a:ext>
                </a:extLst>
              </p:cNvPr>
              <p:cNvSpPr>
                <a:spLocks noGrp="1" noRot="1" noChangeAspect="1" noMove="1" noResize="1" noEditPoints="1" noAdjustHandles="1" noChangeArrowheads="1" noChangeShapeType="1" noTextEdit="1"/>
              </p:cNvSpPr>
              <p:nvPr>
                <p:ph idx="1"/>
              </p:nvPr>
            </p:nvSpPr>
            <p:spPr>
              <a:blipFill>
                <a:blip r:embed="rId3"/>
                <a:stretch>
                  <a:fillRect l="-11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6E7166EB-E2F7-4276-A4E0-D8FF0FE877E1}"/>
                  </a:ext>
                </a:extLst>
              </p:cNvPr>
              <p:cNvGraphicFramePr>
                <a:graphicFrameLocks noGrp="1"/>
              </p:cNvGraphicFramePr>
              <p:nvPr>
                <p:extLst>
                  <p:ext uri="{D42A27DB-BD31-4B8C-83A1-F6EECF244321}">
                    <p14:modId xmlns:p14="http://schemas.microsoft.com/office/powerpoint/2010/main" val="3404101004"/>
                  </p:ext>
                </p:extLst>
              </p:nvPr>
            </p:nvGraphicFramePr>
            <p:xfrm>
              <a:off x="609600" y="2757488"/>
              <a:ext cx="11016341" cy="2992081"/>
            </p:xfrm>
            <a:graphic>
              <a:graphicData uri="http://schemas.openxmlformats.org/drawingml/2006/table">
                <a:tbl>
                  <a:tblPr firstRow="1" bandRow="1">
                    <a:tableStyleId>{5940675A-B579-460E-94D1-54222C63F5DA}</a:tableStyleId>
                  </a:tblPr>
                  <a:tblGrid>
                    <a:gridCol w="2269088">
                      <a:extLst>
                        <a:ext uri="{9D8B030D-6E8A-4147-A177-3AD203B41FA5}">
                          <a16:colId xmlns:a16="http://schemas.microsoft.com/office/drawing/2014/main" val="714077248"/>
                        </a:ext>
                      </a:extLst>
                    </a:gridCol>
                    <a:gridCol w="1606225">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gridCol w="1573763">
                      <a:extLst>
                        <a:ext uri="{9D8B030D-6E8A-4147-A177-3AD203B41FA5}">
                          <a16:colId xmlns:a16="http://schemas.microsoft.com/office/drawing/2014/main" val="438287689"/>
                        </a:ext>
                      </a:extLst>
                    </a:gridCol>
                  </a:tblGrid>
                  <a:tr h="481782">
                    <a:tc>
                      <a:txBody>
                        <a:bodyPr/>
                        <a:lstStyle/>
                        <a:p>
                          <a:pPr algn="ctr"/>
                          <a:endParaRPr lang="zh-CN" altLang="en-US" sz="180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pPr algn="ctr"/>
                          <a:r>
                            <a:rPr lang="en-US" altLang="zh-CN" sz="1800" dirty="0"/>
                            <a:t>Count(w)</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3678445059"/>
                      </a:ext>
                    </a:extLst>
                  </a:tr>
                  <a:tr h="481782">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481782">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481782">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481782">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583171">
                    <a:tc>
                      <a:txBody>
                        <a:bodyPr/>
                        <a:lstStyle/>
                        <a:p>
                          <a:pPr algn="ctr"/>
                          <a:r>
                            <a:rPr lang="en-US" altLang="zh-CN" sz="1800" dirty="0"/>
                            <a:t>Count(context)</a:t>
                          </a:r>
                          <a:endParaRPr lang="zh-CN" altLang="en-US" sz="1800" dirty="0"/>
                        </a:p>
                      </a:txBody>
                      <a:tcPr>
                        <a:solidFill>
                          <a:schemeClr val="accent6">
                            <a:lumMod val="20000"/>
                            <a:lumOff val="80000"/>
                          </a:schemeClr>
                        </a:solid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nary>
                                  <m:naryPr>
                                    <m:chr m:val="∑"/>
                                    <m:ctrlPr>
                                      <a:rPr lang="en-US" altLang="zh-CN" sz="800" b="0" i="1" smtClean="0">
                                        <a:latin typeface="Cambria Math" panose="02040503050406030204" pitchFamily="18" charset="0"/>
                                      </a:rPr>
                                    </m:ctrlPr>
                                  </m:naryPr>
                                  <m:sub>
                                    <m:r>
                                      <m:rPr>
                                        <m:brk m:alnAt="23"/>
                                      </m:rPr>
                                      <a:rPr lang="en-US" altLang="zh-CN" sz="800" b="0" i="1" smtClean="0">
                                        <a:latin typeface="Cambria Math" panose="02040503050406030204" pitchFamily="18" charset="0"/>
                                      </a:rPr>
                                      <m:t>𝑖</m:t>
                                    </m:r>
                                    <m:r>
                                      <a:rPr lang="en-US" altLang="zh-CN" sz="800" b="0" i="1" smtClean="0">
                                        <a:latin typeface="Cambria Math" panose="02040503050406030204" pitchFamily="18" charset="0"/>
                                      </a:rPr>
                                      <m:t>=1</m:t>
                                    </m:r>
                                  </m:sub>
                                  <m:sup>
                                    <m:r>
                                      <a:rPr lang="en-US" altLang="zh-CN" sz="800" b="0" i="1" smtClean="0">
                                        <a:latin typeface="Cambria Math" panose="02040503050406030204" pitchFamily="18" charset="0"/>
                                      </a:rPr>
                                      <m:t>𝑊</m:t>
                                    </m:r>
                                  </m:sup>
                                  <m:e>
                                    <m:nary>
                                      <m:naryPr>
                                        <m:chr m:val="∑"/>
                                        <m:ctrlPr>
                                          <a:rPr lang="en-US" altLang="zh-CN" sz="800" b="0" i="1" smtClean="0">
                                            <a:latin typeface="Cambria Math" panose="02040503050406030204" pitchFamily="18" charset="0"/>
                                          </a:rPr>
                                        </m:ctrlPr>
                                      </m:naryPr>
                                      <m:sub>
                                        <m:r>
                                          <m:rPr>
                                            <m:brk m:alnAt="23"/>
                                          </m:rPr>
                                          <a:rPr lang="en-US" altLang="zh-CN" sz="800" b="0" i="1" smtClean="0">
                                            <a:latin typeface="Cambria Math" panose="02040503050406030204" pitchFamily="18" charset="0"/>
                                          </a:rPr>
                                          <m:t>𝑗</m:t>
                                        </m:r>
                                        <m:r>
                                          <a:rPr lang="en-US" altLang="zh-CN" sz="800" b="0" i="1" smtClean="0">
                                            <a:latin typeface="Cambria Math" panose="02040503050406030204" pitchFamily="18" charset="0"/>
                                          </a:rPr>
                                          <m:t>=1</m:t>
                                        </m:r>
                                      </m:sub>
                                      <m:sup>
                                        <m:r>
                                          <a:rPr lang="en-US" altLang="zh-CN" sz="800" b="0" i="1" smtClean="0">
                                            <a:latin typeface="Cambria Math" panose="02040503050406030204" pitchFamily="18" charset="0"/>
                                          </a:rPr>
                                          <m:t>𝐶</m:t>
                                        </m:r>
                                      </m:sup>
                                      <m:e>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𝑓</m:t>
                                            </m:r>
                                          </m:e>
                                          <m:sub>
                                            <m:r>
                                              <a:rPr lang="en-US" altLang="zh-CN" sz="800" b="0" i="1" smtClean="0">
                                                <a:latin typeface="Cambria Math" panose="02040503050406030204" pitchFamily="18" charset="0"/>
                                              </a:rPr>
                                              <m:t>𝑖𝑗</m:t>
                                            </m:r>
                                          </m:sub>
                                        </m:sSub>
                                      </m:e>
                                    </m:nary>
                                  </m:e>
                                </m:nary>
                                <m:r>
                                  <a:rPr lang="en-US" altLang="zh-CN" sz="800" b="0" i="1" smtClean="0">
                                    <a:latin typeface="Cambria Math" panose="02040503050406030204" pitchFamily="18" charset="0"/>
                                  </a:rPr>
                                  <m:t>=11716</m:t>
                                </m:r>
                              </m:oMath>
                            </m:oMathPara>
                          </a14:m>
                          <a:endParaRPr lang="zh-CN" altLang="en-US" sz="1800" dirty="0"/>
                        </a:p>
                      </a:txBody>
                      <a:tcPr/>
                    </a:tc>
                    <a:extLst>
                      <a:ext uri="{0D108BD9-81ED-4DB2-BD59-A6C34878D82A}">
                        <a16:rowId xmlns:a16="http://schemas.microsoft.com/office/drawing/2014/main" val="2293789550"/>
                      </a:ext>
                    </a:extLst>
                  </a:tr>
                </a:tbl>
              </a:graphicData>
            </a:graphic>
          </p:graphicFrame>
        </mc:Choice>
        <mc:Fallback xmlns="">
          <p:graphicFrame>
            <p:nvGraphicFramePr>
              <p:cNvPr id="6" name="表格 6">
                <a:extLst>
                  <a:ext uri="{FF2B5EF4-FFF2-40B4-BE49-F238E27FC236}">
                    <a16:creationId xmlns:a16="http://schemas.microsoft.com/office/drawing/2014/main" id="{6E7166EB-E2F7-4276-A4E0-D8FF0FE877E1}"/>
                  </a:ext>
                </a:extLst>
              </p:cNvPr>
              <p:cNvGraphicFramePr>
                <a:graphicFrameLocks noGrp="1"/>
              </p:cNvGraphicFramePr>
              <p:nvPr>
                <p:extLst>
                  <p:ext uri="{D42A27DB-BD31-4B8C-83A1-F6EECF244321}">
                    <p14:modId xmlns:p14="http://schemas.microsoft.com/office/powerpoint/2010/main" val="3404101004"/>
                  </p:ext>
                </p:extLst>
              </p:nvPr>
            </p:nvGraphicFramePr>
            <p:xfrm>
              <a:off x="609600" y="2757488"/>
              <a:ext cx="11016341" cy="2992081"/>
            </p:xfrm>
            <a:graphic>
              <a:graphicData uri="http://schemas.openxmlformats.org/drawingml/2006/table">
                <a:tbl>
                  <a:tblPr firstRow="1" bandRow="1">
                    <a:tableStyleId>{5940675A-B579-460E-94D1-54222C63F5DA}</a:tableStyleId>
                  </a:tblPr>
                  <a:tblGrid>
                    <a:gridCol w="2269088">
                      <a:extLst>
                        <a:ext uri="{9D8B030D-6E8A-4147-A177-3AD203B41FA5}">
                          <a16:colId xmlns:a16="http://schemas.microsoft.com/office/drawing/2014/main" val="714077248"/>
                        </a:ext>
                      </a:extLst>
                    </a:gridCol>
                    <a:gridCol w="1606225">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gridCol w="1573763">
                      <a:extLst>
                        <a:ext uri="{9D8B030D-6E8A-4147-A177-3AD203B41FA5}">
                          <a16:colId xmlns:a16="http://schemas.microsoft.com/office/drawing/2014/main" val="438287689"/>
                        </a:ext>
                      </a:extLst>
                    </a:gridCol>
                  </a:tblGrid>
                  <a:tr h="481782">
                    <a:tc>
                      <a:txBody>
                        <a:bodyPr/>
                        <a:lstStyle/>
                        <a:p>
                          <a:pPr algn="ctr"/>
                          <a:endParaRPr lang="zh-CN" altLang="en-US" sz="180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pPr algn="ctr"/>
                          <a:r>
                            <a:rPr lang="en-US" altLang="zh-CN" sz="1800" dirty="0"/>
                            <a:t>Count(w)</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3678445059"/>
                      </a:ext>
                    </a:extLst>
                  </a:tr>
                  <a:tr h="481782">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481782">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481782">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481782">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583171">
                    <a:tc>
                      <a:txBody>
                        <a:bodyPr/>
                        <a:lstStyle/>
                        <a:p>
                          <a:pPr algn="ctr"/>
                          <a:r>
                            <a:rPr lang="en-US" altLang="zh-CN" sz="1800" dirty="0"/>
                            <a:t>Count(context)</a:t>
                          </a:r>
                          <a:endParaRPr lang="zh-CN" altLang="en-US" sz="1800" dirty="0"/>
                        </a:p>
                      </a:txBody>
                      <a:tcPr>
                        <a:solidFill>
                          <a:schemeClr val="accent6">
                            <a:lumMod val="20000"/>
                            <a:lumOff val="80000"/>
                          </a:schemeClr>
                        </a:solid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endParaRPr lang="en-CN"/>
                        </a:p>
                      </a:txBody>
                      <a:tcPr>
                        <a:blipFill>
                          <a:blip r:embed="rId4"/>
                          <a:stretch>
                            <a:fillRect l="-600806" t="-417391" r="-806" b="-71739"/>
                          </a:stretch>
                        </a:blipFill>
                      </a:tcPr>
                    </a:tc>
                    <a:extLst>
                      <a:ext uri="{0D108BD9-81ED-4DB2-BD59-A6C34878D82A}">
                        <a16:rowId xmlns:a16="http://schemas.microsoft.com/office/drawing/2014/main" val="2293789550"/>
                      </a:ext>
                    </a:extLst>
                  </a:tr>
                </a:tbl>
              </a:graphicData>
            </a:graphic>
          </p:graphicFrame>
        </mc:Fallback>
      </mc:AlternateContent>
    </p:spTree>
    <p:extLst>
      <p:ext uri="{BB962C8B-B14F-4D97-AF65-F5344CB8AC3E}">
        <p14:creationId xmlns:p14="http://schemas.microsoft.com/office/powerpoint/2010/main" val="2432398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733B9-86EA-4906-8644-6F663A0AEE85}"/>
              </a:ext>
            </a:extLst>
          </p:cNvPr>
          <p:cNvSpPr>
            <a:spLocks noGrp="1"/>
          </p:cNvSpPr>
          <p:nvPr>
            <p:ph type="title"/>
          </p:nvPr>
        </p:nvSpPr>
        <p:spPr/>
        <p:txBody>
          <a:bodyPr/>
          <a:lstStyle/>
          <a:p>
            <a:r>
              <a:rPr lang="en-US" altLang="zh-CN" dirty="0"/>
              <a:t>Computing PPMI (</a:t>
            </a:r>
            <a:r>
              <a:rPr lang="en-US" altLang="zh-CN" dirty="0">
                <a:solidFill>
                  <a:srgbClr val="FF0000"/>
                </a:solidFill>
              </a:rPr>
              <a:t>Quiz,</a:t>
            </a:r>
            <a:r>
              <a:rPr lang="zh-CN" altLang="en-US" dirty="0">
                <a:solidFill>
                  <a:srgbClr val="FF0000"/>
                </a:solidFill>
              </a:rPr>
              <a:t> </a:t>
            </a:r>
            <a:r>
              <a:rPr lang="en-US" altLang="zh-CN" dirty="0">
                <a:solidFill>
                  <a:srgbClr val="FF0000"/>
                </a:solidFill>
              </a:rPr>
              <a:t>10</a:t>
            </a:r>
            <a:r>
              <a:rPr lang="zh-CN" altLang="en-US" dirty="0">
                <a:solidFill>
                  <a:srgbClr val="FF0000"/>
                </a:solidFill>
              </a:rPr>
              <a:t> </a:t>
            </a:r>
            <a:r>
              <a:rPr lang="en-US" altLang="zh-CN" dirty="0">
                <a:solidFill>
                  <a:srgbClr val="FF0000"/>
                </a:solidFill>
              </a:rPr>
              <a:t>minutes</a:t>
            </a:r>
            <a:r>
              <a:rPr lang="en-US" altLang="zh-CN" dirty="0"/>
              <a:t>)</a:t>
            </a:r>
            <a:endParaRPr lang="zh-CN" altLang="en-US" dirty="0"/>
          </a:p>
        </p:txBody>
      </p:sp>
      <p:sp>
        <p:nvSpPr>
          <p:cNvPr id="3" name="灯片编号占位符 2">
            <a:extLst>
              <a:ext uri="{FF2B5EF4-FFF2-40B4-BE49-F238E27FC236}">
                <a16:creationId xmlns:a16="http://schemas.microsoft.com/office/drawing/2014/main" id="{4B122C0E-BADF-441B-B6B3-BC98210E19B1}"/>
              </a:ext>
            </a:extLst>
          </p:cNvPr>
          <p:cNvSpPr>
            <a:spLocks noGrp="1"/>
          </p:cNvSpPr>
          <p:nvPr>
            <p:ph type="sldNum" sz="quarter" idx="12"/>
          </p:nvPr>
        </p:nvSpPr>
        <p:spPr/>
        <p:txBody>
          <a:bodyPr/>
          <a:lstStyle/>
          <a:p>
            <a:fld id="{B0345295-E261-4EC5-88DB-2E3C71302580}" type="slidenum">
              <a:rPr lang="zh-CN" altLang="en-US" smtClean="0"/>
              <a:t>38</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2DBC5D5-3448-4B97-A5AD-A9556EF60749}"/>
                  </a:ext>
                </a:extLst>
              </p:cNvPr>
              <p:cNvSpPr>
                <a:spLocks noGrp="1"/>
              </p:cNvSpPr>
              <p:nvPr>
                <p:ph idx="1"/>
              </p:nvPr>
            </p:nvSpPr>
            <p:spPr/>
            <p:txBody>
              <a:bodyPr>
                <a:norm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𝑖𝑗</m:t>
                        </m:r>
                      </m:sub>
                    </m:sSub>
                  </m:oMath>
                </a14:m>
                <a:r>
                  <a:rPr lang="en-US" altLang="zh-CN" sz="2400" b="0" i="1" dirty="0">
                    <a:latin typeface="Cambria Math" panose="02040503050406030204" pitchFamily="18" charset="0"/>
                  </a:rPr>
                  <a:t> table</a:t>
                </a:r>
              </a:p>
              <a:p>
                <a:endParaRPr lang="en-US" altLang="zh-CN" sz="2400" i="1" dirty="0">
                  <a:latin typeface="Cambria Math" panose="02040503050406030204" pitchFamily="18" charset="0"/>
                </a:endParaRPr>
              </a:p>
              <a:p>
                <a:pPr marL="0" indent="0">
                  <a:buNone/>
                </a:pPr>
                <a:endParaRPr lang="en-US" altLang="zh-CN" sz="2400" i="1" dirty="0">
                  <a:latin typeface="Cambria Math" panose="02040503050406030204" pitchFamily="18" charset="0"/>
                </a:endParaRPr>
              </a:p>
              <a:p>
                <a14:m>
                  <m:oMath xmlns:m="http://schemas.openxmlformats.org/officeDocument/2006/math">
                    <m:r>
                      <a:rPr lang="en-US" altLang="zh-CN" sz="2400" b="0" i="1" smtClean="0">
                        <a:latin typeface="Cambria Math" panose="02040503050406030204" pitchFamily="18" charset="0"/>
                      </a:rPr>
                      <m:t>𝑃𝑀𝐼</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0" smtClean="0">
                                <a:latin typeface="Cambria Math" panose="02040503050406030204" pitchFamily="18" charset="0"/>
                              </a:rPr>
                              <m:t>2</m:t>
                            </m:r>
                          </m:sub>
                        </m:sSub>
                      </m:fName>
                      <m:e>
                        <m:f>
                          <m:fPr>
                            <m:ctrlPr>
                              <a:rPr lang="en-US" altLang="zh-CN" sz="2400" i="1">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𝑖𝑗</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m:t>
                                </m:r>
                                <m:r>
                                  <a:rPr lang="en-US" altLang="zh-CN" sz="2400" i="1">
                                    <a:latin typeface="Cambria Math" panose="02040503050406030204" pitchFamily="18" charset="0"/>
                                  </a:rPr>
                                  <m:t>∗</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m:t>
                                </m:r>
                                <m:r>
                                  <a:rPr lang="en-US" altLang="zh-CN" sz="2400" i="1">
                                    <a:latin typeface="Cambria Math" panose="02040503050406030204" pitchFamily="18" charset="0"/>
                                  </a:rPr>
                                  <m:t>𝑗</m:t>
                                </m:r>
                              </m:sub>
                            </m:sSub>
                          </m:den>
                        </m:f>
                      </m:e>
                    </m:func>
                  </m:oMath>
                </a14:m>
                <a:endParaRPr lang="en-US" altLang="zh-CN" sz="2800" dirty="0"/>
              </a:p>
              <a:p>
                <a:r>
                  <a:rPr lang="en-US" altLang="zh-CN" b="0" dirty="0"/>
                  <a:t>Q:</a:t>
                </a:r>
                <a:r>
                  <a:rPr lang="zh-CN" altLang="en-US" b="0" dirty="0"/>
                  <a:t> </a:t>
                </a:r>
                <a:r>
                  <a:rPr lang="en-US" altLang="zh-CN" b="0" dirty="0"/>
                  <a:t>calculate</a:t>
                </a:r>
                <a:r>
                  <a:rPr lang="zh-CN" altLang="en-US" b="0" dirty="0"/>
                  <a:t> </a:t>
                </a:r>
                <a:r>
                  <a:rPr lang="en-US" altLang="zh-CN" b="0" dirty="0"/>
                  <a:t>the</a:t>
                </a:r>
                <a:r>
                  <a:rPr lang="zh-CN" altLang="en-US" b="0" dirty="0"/>
                  <a:t> </a:t>
                </a:r>
                <a14:m>
                  <m:oMath xmlns:m="http://schemas.openxmlformats.org/officeDocument/2006/math">
                    <m:r>
                      <a:rPr lang="en-US" altLang="zh-CN" b="0" i="1" smtClean="0">
                        <a:latin typeface="Cambria Math" panose="02040503050406030204" pitchFamily="18" charset="0"/>
                      </a:rPr>
                      <m:t>𝑃𝑃𝑀𝐼</m:t>
                    </m:r>
                  </m:oMath>
                </a14:m>
                <a:r>
                  <a:rPr lang="zh-CN" altLang="en-US" dirty="0"/>
                  <a:t> </a:t>
                </a:r>
                <a:r>
                  <a:rPr lang="en-US" altLang="zh-CN" dirty="0"/>
                  <a:t>matrix</a:t>
                </a:r>
                <a:endParaRPr lang="zh-CN" altLang="en-US" dirty="0"/>
              </a:p>
              <a:p>
                <a:pPr marL="0" indent="0">
                  <a:buNone/>
                </a:pPr>
                <a:endParaRPr lang="zh-CN" altLang="en-US" dirty="0"/>
              </a:p>
            </p:txBody>
          </p:sp>
        </mc:Choice>
        <mc:Fallback xmlns="">
          <p:sp>
            <p:nvSpPr>
              <p:cNvPr id="4" name="内容占位符 3">
                <a:extLst>
                  <a:ext uri="{FF2B5EF4-FFF2-40B4-BE49-F238E27FC236}">
                    <a16:creationId xmlns:a16="http://schemas.microsoft.com/office/drawing/2014/main" id="{12DBC5D5-3448-4B97-A5AD-A9556EF60749}"/>
                  </a:ext>
                </a:extLst>
              </p:cNvPr>
              <p:cNvSpPr>
                <a:spLocks noGrp="1" noRot="1" noChangeAspect="1" noMove="1" noResize="1" noEditPoints="1" noAdjustHandles="1" noChangeArrowheads="1" noChangeShapeType="1" noTextEdit="1"/>
              </p:cNvSpPr>
              <p:nvPr>
                <p:ph idx="1"/>
              </p:nvPr>
            </p:nvSpPr>
            <p:spPr>
              <a:blipFill>
                <a:blip r:embed="rId2"/>
                <a:stretch>
                  <a:fillRect l="-916" t="-691"/>
                </a:stretch>
              </a:blipFill>
            </p:spPr>
            <p:txBody>
              <a:bodyPr/>
              <a:lstStyle/>
              <a:p>
                <a:r>
                  <a:rPr lang="zh-CN" altLang="en-US">
                    <a:noFill/>
                  </a:rPr>
                  <a:t> </a:t>
                </a:r>
              </a:p>
            </p:txBody>
          </p:sp>
        </mc:Fallback>
      </mc:AlternateContent>
      <p:graphicFrame>
        <p:nvGraphicFramePr>
          <p:cNvPr id="5" name="表格 6">
            <a:extLst>
              <a:ext uri="{FF2B5EF4-FFF2-40B4-BE49-F238E27FC236}">
                <a16:creationId xmlns:a16="http://schemas.microsoft.com/office/drawing/2014/main" id="{58A8020B-8943-46EF-8E4A-05DAE418E21C}"/>
              </a:ext>
            </a:extLst>
          </p:cNvPr>
          <p:cNvGraphicFramePr>
            <a:graphicFrameLocks noGrp="1"/>
          </p:cNvGraphicFramePr>
          <p:nvPr>
            <p:extLst>
              <p:ext uri="{D42A27DB-BD31-4B8C-83A1-F6EECF244321}">
                <p14:modId xmlns:p14="http://schemas.microsoft.com/office/powerpoint/2010/main" val="102863528"/>
              </p:ext>
            </p:extLst>
          </p:nvPr>
        </p:nvGraphicFramePr>
        <p:xfrm>
          <a:off x="1530224" y="4848229"/>
          <a:ext cx="9442578" cy="1854200"/>
        </p:xfrm>
        <a:graphic>
          <a:graphicData uri="http://schemas.openxmlformats.org/drawingml/2006/table">
            <a:tbl>
              <a:tblPr firstRow="1" bandRow="1">
                <a:tableStyleId>{5C22544A-7EE6-4342-B048-85BDC9FD1C3A}</a:tableStyleId>
              </a:tblPr>
              <a:tblGrid>
                <a:gridCol w="2269088">
                  <a:extLst>
                    <a:ext uri="{9D8B030D-6E8A-4147-A177-3AD203B41FA5}">
                      <a16:colId xmlns:a16="http://schemas.microsoft.com/office/drawing/2014/main" val="714077248"/>
                    </a:ext>
                  </a:extLst>
                </a:gridCol>
                <a:gridCol w="1606225">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tblGrid>
              <a:tr h="370840">
                <a:tc>
                  <a:txBody>
                    <a:bodyPr/>
                    <a:lstStyle/>
                    <a:p>
                      <a:pPr algn="ctr"/>
                      <a:endParaRPr lang="zh-CN" altLang="en-US" sz="180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extLst>
                  <a:ext uri="{0D108BD9-81ED-4DB2-BD59-A6C34878D82A}">
                    <a16:rowId xmlns:a16="http://schemas.microsoft.com/office/drawing/2014/main" val="3678445059"/>
                  </a:ext>
                </a:extLst>
              </a:tr>
              <a:tr h="370840">
                <a:tc>
                  <a:txBody>
                    <a:bodyPr/>
                    <a:lstStyle/>
                    <a:p>
                      <a:pPr algn="ctr"/>
                      <a:r>
                        <a:rPr lang="en-US" altLang="zh-CN" sz="1800" b="1" dirty="0"/>
                        <a:t>cherry</a:t>
                      </a:r>
                      <a:endParaRPr lang="zh-CN" altLang="en-US" sz="1800" b="1"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tc>
                  <a:txBody>
                    <a:bodyPr/>
                    <a:lstStyle/>
                    <a:p>
                      <a:pPr algn="ctr"/>
                      <a:endParaRPr lang="zh-CN" altLang="en-US" sz="1800" dirty="0"/>
                    </a:p>
                  </a:txBody>
                  <a:tcPr/>
                </a:tc>
                <a:tc>
                  <a:txBody>
                    <a:bodyPr/>
                    <a:lstStyle/>
                    <a:p>
                      <a:pPr algn="ctr"/>
                      <a:endParaRPr lang="zh-CN" altLang="en-US" sz="1800" dirty="0"/>
                    </a:p>
                  </a:txBody>
                  <a:tcPr/>
                </a:tc>
                <a:extLst>
                  <a:ext uri="{0D108BD9-81ED-4DB2-BD59-A6C34878D82A}">
                    <a16:rowId xmlns:a16="http://schemas.microsoft.com/office/drawing/2014/main" val="2052698598"/>
                  </a:ext>
                </a:extLst>
              </a:tr>
              <a:tr h="370840">
                <a:tc>
                  <a:txBody>
                    <a:bodyPr/>
                    <a:lstStyle/>
                    <a:p>
                      <a:pPr algn="ctr"/>
                      <a:r>
                        <a:rPr lang="en-US" altLang="zh-CN" sz="1800" b="1" dirty="0"/>
                        <a:t>strawberry</a:t>
                      </a:r>
                      <a:endParaRPr lang="zh-CN" altLang="en-US" sz="1800" b="1"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tc>
                  <a:txBody>
                    <a:bodyPr/>
                    <a:lstStyle/>
                    <a:p>
                      <a:pPr algn="ctr"/>
                      <a:endParaRPr lang="zh-CN" altLang="en-US" sz="1800" dirty="0"/>
                    </a:p>
                  </a:txBody>
                  <a:tcPr/>
                </a:tc>
                <a:tc>
                  <a:txBody>
                    <a:bodyPr/>
                    <a:lstStyle/>
                    <a:p>
                      <a:pPr algn="ctr"/>
                      <a:endParaRPr lang="zh-CN" altLang="en-US" sz="1800" dirty="0"/>
                    </a:p>
                  </a:txBody>
                  <a:tcPr/>
                </a:tc>
                <a:extLst>
                  <a:ext uri="{0D108BD9-81ED-4DB2-BD59-A6C34878D82A}">
                    <a16:rowId xmlns:a16="http://schemas.microsoft.com/office/drawing/2014/main" val="4268412924"/>
                  </a:ext>
                </a:extLst>
              </a:tr>
              <a:tr h="370840">
                <a:tc>
                  <a:txBody>
                    <a:bodyPr/>
                    <a:lstStyle/>
                    <a:p>
                      <a:pPr algn="ctr"/>
                      <a:r>
                        <a:rPr lang="en-US" altLang="zh-CN" sz="1800" b="1" dirty="0"/>
                        <a:t>digital</a:t>
                      </a:r>
                      <a:endParaRPr lang="zh-CN" altLang="en-US" sz="1800" b="1" dirty="0"/>
                    </a:p>
                  </a:txBody>
                  <a:tcPr/>
                </a:tc>
                <a:tc>
                  <a:txBody>
                    <a:bodyPr/>
                    <a:lstStyle/>
                    <a:p>
                      <a:pPr algn="ctr"/>
                      <a:endParaRPr lang="zh-CN" altLang="en-US" sz="1800" dirty="0"/>
                    </a:p>
                  </a:txBody>
                  <a:tcPr/>
                </a:tc>
                <a:tc>
                  <a:txBody>
                    <a:bodyPr/>
                    <a:lstStyle/>
                    <a:p>
                      <a:pPr algn="ctr"/>
                      <a:endParaRPr lang="zh-CN" altLang="en-US" sz="1800" dirty="0"/>
                    </a:p>
                  </a:txBody>
                  <a:tcPr/>
                </a:tc>
                <a:tc>
                  <a:txBody>
                    <a:bodyPr/>
                    <a:lstStyle/>
                    <a:p>
                      <a:pPr algn="ctr"/>
                      <a:endParaRPr lang="zh-CN" altLang="en-US" sz="1800"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extLst>
                  <a:ext uri="{0D108BD9-81ED-4DB2-BD59-A6C34878D82A}">
                    <a16:rowId xmlns:a16="http://schemas.microsoft.com/office/drawing/2014/main" val="1182430005"/>
                  </a:ext>
                </a:extLst>
              </a:tr>
              <a:tr h="370840">
                <a:tc>
                  <a:txBody>
                    <a:bodyPr/>
                    <a:lstStyle/>
                    <a:p>
                      <a:pPr algn="ctr"/>
                      <a:r>
                        <a:rPr lang="en-US" altLang="zh-CN" sz="1800" b="1" dirty="0"/>
                        <a:t>information</a:t>
                      </a:r>
                      <a:endParaRPr lang="zh-CN" altLang="en-US" sz="1800" b="1" dirty="0"/>
                    </a:p>
                  </a:txBody>
                  <a:tcPr/>
                </a:tc>
                <a:tc>
                  <a:txBody>
                    <a:bodyPr/>
                    <a:lstStyle/>
                    <a:p>
                      <a:pPr algn="ctr"/>
                      <a:endParaRPr lang="zh-CN" altLang="en-US" sz="1800" dirty="0"/>
                    </a:p>
                  </a:txBody>
                  <a:tcPr/>
                </a:tc>
                <a:tc>
                  <a:txBody>
                    <a:bodyPr/>
                    <a:lstStyle/>
                    <a:p>
                      <a:pPr algn="ctr"/>
                      <a:endParaRPr lang="zh-CN" altLang="en-US" sz="1800" dirty="0"/>
                    </a:p>
                  </a:txBody>
                  <a:tcPr/>
                </a:tc>
                <a:tc>
                  <a:txBody>
                    <a:bodyPr/>
                    <a:lstStyle/>
                    <a:p>
                      <a:pPr algn="ctr"/>
                      <a:endParaRPr lang="zh-CN" altLang="en-US" sz="1800"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extLst>
                  <a:ext uri="{0D108BD9-81ED-4DB2-BD59-A6C34878D82A}">
                    <a16:rowId xmlns:a16="http://schemas.microsoft.com/office/drawing/2014/main" val="981995987"/>
                  </a:ext>
                </a:extLst>
              </a:tr>
            </a:tbl>
          </a:graphicData>
        </a:graphic>
      </p:graphicFrame>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5933D436-77DC-4DE0-96FA-E5EBDECD8F9F}"/>
                  </a:ext>
                </a:extLst>
              </p:cNvPr>
              <p:cNvGraphicFramePr>
                <a:graphicFrameLocks noGrp="1"/>
              </p:cNvGraphicFramePr>
              <p:nvPr>
                <p:extLst>
                  <p:ext uri="{D42A27DB-BD31-4B8C-83A1-F6EECF244321}">
                    <p14:modId xmlns:p14="http://schemas.microsoft.com/office/powerpoint/2010/main" val="580227465"/>
                  </p:ext>
                </p:extLst>
              </p:nvPr>
            </p:nvGraphicFramePr>
            <p:xfrm>
              <a:off x="2038983" y="1082671"/>
              <a:ext cx="9414824" cy="2194560"/>
            </p:xfrm>
            <a:graphic>
              <a:graphicData uri="http://schemas.openxmlformats.org/drawingml/2006/table">
                <a:tbl>
                  <a:tblPr firstRow="1" bandRow="1">
                    <a:tableStyleId>{5940675A-B579-460E-94D1-54222C63F5DA}</a:tableStyleId>
                  </a:tblPr>
                  <a:tblGrid>
                    <a:gridCol w="1939216">
                      <a:extLst>
                        <a:ext uri="{9D8B030D-6E8A-4147-A177-3AD203B41FA5}">
                          <a16:colId xmlns:a16="http://schemas.microsoft.com/office/drawing/2014/main" val="714077248"/>
                        </a:ext>
                      </a:extLst>
                    </a:gridCol>
                    <a:gridCol w="1372718">
                      <a:extLst>
                        <a:ext uri="{9D8B030D-6E8A-4147-A177-3AD203B41FA5}">
                          <a16:colId xmlns:a16="http://schemas.microsoft.com/office/drawing/2014/main" val="3804509628"/>
                        </a:ext>
                      </a:extLst>
                    </a:gridCol>
                    <a:gridCol w="1033370">
                      <a:extLst>
                        <a:ext uri="{9D8B030D-6E8A-4147-A177-3AD203B41FA5}">
                          <a16:colId xmlns:a16="http://schemas.microsoft.com/office/drawing/2014/main" val="211951377"/>
                        </a:ext>
                      </a:extLst>
                    </a:gridCol>
                    <a:gridCol w="1277257">
                      <a:extLst>
                        <a:ext uri="{9D8B030D-6E8A-4147-A177-3AD203B41FA5}">
                          <a16:colId xmlns:a16="http://schemas.microsoft.com/office/drawing/2014/main" val="560504088"/>
                        </a:ext>
                      </a:extLst>
                    </a:gridCol>
                    <a:gridCol w="1382597">
                      <a:extLst>
                        <a:ext uri="{9D8B030D-6E8A-4147-A177-3AD203B41FA5}">
                          <a16:colId xmlns:a16="http://schemas.microsoft.com/office/drawing/2014/main" val="348760678"/>
                        </a:ext>
                      </a:extLst>
                    </a:gridCol>
                    <a:gridCol w="1064691">
                      <a:extLst>
                        <a:ext uri="{9D8B030D-6E8A-4147-A177-3AD203B41FA5}">
                          <a16:colId xmlns:a16="http://schemas.microsoft.com/office/drawing/2014/main" val="443767995"/>
                        </a:ext>
                      </a:extLst>
                    </a:gridCol>
                    <a:gridCol w="1344975">
                      <a:extLst>
                        <a:ext uri="{9D8B030D-6E8A-4147-A177-3AD203B41FA5}">
                          <a16:colId xmlns:a16="http://schemas.microsoft.com/office/drawing/2014/main" val="438287689"/>
                        </a:ext>
                      </a:extLst>
                    </a:gridCol>
                  </a:tblGrid>
                  <a:tr h="343429">
                    <a:tc>
                      <a:txBody>
                        <a:bodyPr/>
                        <a:lstStyle/>
                        <a:p>
                          <a:pPr algn="ctr"/>
                          <a:endParaRPr lang="zh-CN" altLang="en-US" sz="1800" dirty="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𝑝</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𝑤</m:t>
                                </m:r>
                                <m:r>
                                  <a:rPr lang="en-US" altLang="zh-CN" sz="1800" i="1" dirty="0" smtClean="0">
                                    <a:latin typeface="Cambria Math" panose="02040503050406030204" pitchFamily="18" charset="0"/>
                                  </a:rPr>
                                  <m:t>)</m:t>
                                </m:r>
                              </m:oMath>
                            </m:oMathPara>
                          </a14:m>
                          <a:endParaRPr lang="zh-CN" altLang="en-US" sz="1800" dirty="0"/>
                        </a:p>
                      </a:txBody>
                      <a:tcPr>
                        <a:solidFill>
                          <a:schemeClr val="accent2">
                            <a:lumMod val="20000"/>
                            <a:lumOff val="80000"/>
                          </a:schemeClr>
                        </a:solidFill>
                      </a:tcPr>
                    </a:tc>
                    <a:extLst>
                      <a:ext uri="{0D108BD9-81ED-4DB2-BD59-A6C34878D82A}">
                        <a16:rowId xmlns:a16="http://schemas.microsoft.com/office/drawing/2014/main" val="3678445059"/>
                      </a:ext>
                    </a:extLst>
                  </a:tr>
                  <a:tr h="343429">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43429">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43429">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343429">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343429">
                    <a:tc>
                      <a:txBody>
                        <a:bodyPr/>
                        <a:lstStyle/>
                        <a:p>
                          <a:pPr algn="ctr"/>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𝑝</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𝑐𝑜𝑛𝑡𝑒𝑥𝑡</m:t>
                                </m:r>
                                <m:r>
                                  <a:rPr lang="en-US" altLang="zh-CN" sz="1800" i="1" dirty="0" smtClean="0">
                                    <a:latin typeface="Cambria Math" panose="02040503050406030204" pitchFamily="18" charset="0"/>
                                  </a:rPr>
                                  <m:t>)</m:t>
                                </m:r>
                              </m:oMath>
                            </m:oMathPara>
                          </a14:m>
                          <a:endParaRPr lang="zh-CN" altLang="en-US" sz="1800" dirty="0"/>
                        </a:p>
                      </a:txBody>
                      <a:tcPr>
                        <a:solidFill>
                          <a:schemeClr val="accent6">
                            <a:lumMod val="20000"/>
                            <a:lumOff val="80000"/>
                          </a:schemeClr>
                        </a:solid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endParaRPr lang="zh-CN" altLang="en-US" sz="1800" dirty="0"/>
                        </a:p>
                      </a:txBody>
                      <a:tcPr/>
                    </a:tc>
                    <a:extLst>
                      <a:ext uri="{0D108BD9-81ED-4DB2-BD59-A6C34878D82A}">
                        <a16:rowId xmlns:a16="http://schemas.microsoft.com/office/drawing/2014/main" val="2293789550"/>
                      </a:ext>
                    </a:extLst>
                  </a:tr>
                </a:tbl>
              </a:graphicData>
            </a:graphic>
          </p:graphicFrame>
        </mc:Choice>
        <mc:Fallback xmlns="">
          <p:graphicFrame>
            <p:nvGraphicFramePr>
              <p:cNvPr id="6" name="表格 6">
                <a:extLst>
                  <a:ext uri="{FF2B5EF4-FFF2-40B4-BE49-F238E27FC236}">
                    <a16:creationId xmlns:a16="http://schemas.microsoft.com/office/drawing/2014/main" id="{5933D436-77DC-4DE0-96FA-E5EBDECD8F9F}"/>
                  </a:ext>
                </a:extLst>
              </p:cNvPr>
              <p:cNvGraphicFramePr>
                <a:graphicFrameLocks noGrp="1"/>
              </p:cNvGraphicFramePr>
              <p:nvPr>
                <p:extLst>
                  <p:ext uri="{D42A27DB-BD31-4B8C-83A1-F6EECF244321}">
                    <p14:modId xmlns:p14="http://schemas.microsoft.com/office/powerpoint/2010/main" val="580227465"/>
                  </p:ext>
                </p:extLst>
              </p:nvPr>
            </p:nvGraphicFramePr>
            <p:xfrm>
              <a:off x="2038983" y="1082671"/>
              <a:ext cx="9414824" cy="2194560"/>
            </p:xfrm>
            <a:graphic>
              <a:graphicData uri="http://schemas.openxmlformats.org/drawingml/2006/table">
                <a:tbl>
                  <a:tblPr firstRow="1" bandRow="1">
                    <a:tableStyleId>{5940675A-B579-460E-94D1-54222C63F5DA}</a:tableStyleId>
                  </a:tblPr>
                  <a:tblGrid>
                    <a:gridCol w="1939216">
                      <a:extLst>
                        <a:ext uri="{9D8B030D-6E8A-4147-A177-3AD203B41FA5}">
                          <a16:colId xmlns:a16="http://schemas.microsoft.com/office/drawing/2014/main" val="714077248"/>
                        </a:ext>
                      </a:extLst>
                    </a:gridCol>
                    <a:gridCol w="1372718">
                      <a:extLst>
                        <a:ext uri="{9D8B030D-6E8A-4147-A177-3AD203B41FA5}">
                          <a16:colId xmlns:a16="http://schemas.microsoft.com/office/drawing/2014/main" val="3804509628"/>
                        </a:ext>
                      </a:extLst>
                    </a:gridCol>
                    <a:gridCol w="1033370">
                      <a:extLst>
                        <a:ext uri="{9D8B030D-6E8A-4147-A177-3AD203B41FA5}">
                          <a16:colId xmlns:a16="http://schemas.microsoft.com/office/drawing/2014/main" val="211951377"/>
                        </a:ext>
                      </a:extLst>
                    </a:gridCol>
                    <a:gridCol w="1277257">
                      <a:extLst>
                        <a:ext uri="{9D8B030D-6E8A-4147-A177-3AD203B41FA5}">
                          <a16:colId xmlns:a16="http://schemas.microsoft.com/office/drawing/2014/main" val="560504088"/>
                        </a:ext>
                      </a:extLst>
                    </a:gridCol>
                    <a:gridCol w="1382597">
                      <a:extLst>
                        <a:ext uri="{9D8B030D-6E8A-4147-A177-3AD203B41FA5}">
                          <a16:colId xmlns:a16="http://schemas.microsoft.com/office/drawing/2014/main" val="348760678"/>
                        </a:ext>
                      </a:extLst>
                    </a:gridCol>
                    <a:gridCol w="1064691">
                      <a:extLst>
                        <a:ext uri="{9D8B030D-6E8A-4147-A177-3AD203B41FA5}">
                          <a16:colId xmlns:a16="http://schemas.microsoft.com/office/drawing/2014/main" val="443767995"/>
                        </a:ext>
                      </a:extLst>
                    </a:gridCol>
                    <a:gridCol w="1344975">
                      <a:extLst>
                        <a:ext uri="{9D8B030D-6E8A-4147-A177-3AD203B41FA5}">
                          <a16:colId xmlns:a16="http://schemas.microsoft.com/office/drawing/2014/main" val="438287689"/>
                        </a:ext>
                      </a:extLst>
                    </a:gridCol>
                  </a:tblGrid>
                  <a:tr h="365760">
                    <a:tc>
                      <a:txBody>
                        <a:bodyPr/>
                        <a:lstStyle/>
                        <a:p>
                          <a:pPr algn="ctr"/>
                          <a:endParaRPr lang="zh-CN" altLang="en-US" sz="1800" dirty="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endParaRPr lang="en-CN"/>
                        </a:p>
                      </a:txBody>
                      <a:tcPr>
                        <a:blipFill>
                          <a:blip r:embed="rId3"/>
                          <a:stretch>
                            <a:fillRect l="-600943" t="-6897" r="-943" b="-524138"/>
                          </a:stretch>
                        </a:blipFill>
                      </a:tcPr>
                    </a:tc>
                    <a:extLst>
                      <a:ext uri="{0D108BD9-81ED-4DB2-BD59-A6C34878D82A}">
                        <a16:rowId xmlns:a16="http://schemas.microsoft.com/office/drawing/2014/main" val="3678445059"/>
                      </a:ext>
                    </a:extLst>
                  </a:tr>
                  <a:tr h="365760">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65760">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65760">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365760">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365760">
                    <a:tc>
                      <a:txBody>
                        <a:bodyPr/>
                        <a:lstStyle/>
                        <a:p>
                          <a:endParaRPr lang="en-CN"/>
                        </a:p>
                      </a:txBody>
                      <a:tcPr>
                        <a:blipFill>
                          <a:blip r:embed="rId3"/>
                          <a:stretch>
                            <a:fillRect l="-654" t="-506897" r="-385621" b="-24138"/>
                          </a:stretch>
                        </a:blip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endParaRPr lang="zh-CN" altLang="en-US" sz="1800" dirty="0"/>
                        </a:p>
                      </a:txBody>
                      <a:tcPr/>
                    </a:tc>
                    <a:extLst>
                      <a:ext uri="{0D108BD9-81ED-4DB2-BD59-A6C34878D82A}">
                        <a16:rowId xmlns:a16="http://schemas.microsoft.com/office/drawing/2014/main" val="2293789550"/>
                      </a:ext>
                    </a:extLst>
                  </a:tr>
                </a:tbl>
              </a:graphicData>
            </a:graphic>
          </p:graphicFrame>
        </mc:Fallback>
      </mc:AlternateContent>
    </p:spTree>
    <p:extLst>
      <p:ext uri="{BB962C8B-B14F-4D97-AF65-F5344CB8AC3E}">
        <p14:creationId xmlns:p14="http://schemas.microsoft.com/office/powerpoint/2010/main" val="3036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733B9-86EA-4906-8644-6F663A0AEE85}"/>
              </a:ext>
            </a:extLst>
          </p:cNvPr>
          <p:cNvSpPr>
            <a:spLocks noGrp="1"/>
          </p:cNvSpPr>
          <p:nvPr>
            <p:ph type="title"/>
          </p:nvPr>
        </p:nvSpPr>
        <p:spPr/>
        <p:txBody>
          <a:bodyPr/>
          <a:lstStyle/>
          <a:p>
            <a:r>
              <a:rPr lang="en-US" altLang="zh-CN" dirty="0"/>
              <a:t>Computing PPMI (</a:t>
            </a:r>
            <a:r>
              <a:rPr lang="en-US" altLang="zh-CN" dirty="0">
                <a:solidFill>
                  <a:srgbClr val="FF0000"/>
                </a:solidFill>
              </a:rPr>
              <a:t>Quiz,</a:t>
            </a:r>
            <a:r>
              <a:rPr lang="zh-CN" altLang="en-US" dirty="0">
                <a:solidFill>
                  <a:srgbClr val="FF0000"/>
                </a:solidFill>
              </a:rPr>
              <a:t> </a:t>
            </a:r>
            <a:r>
              <a:rPr lang="en-US" altLang="zh-CN" dirty="0">
                <a:solidFill>
                  <a:srgbClr val="FF0000"/>
                </a:solidFill>
              </a:rPr>
              <a:t>Solution</a:t>
            </a:r>
            <a:r>
              <a:rPr lang="en-US" altLang="zh-CN" dirty="0"/>
              <a:t>)</a:t>
            </a:r>
            <a:endParaRPr lang="zh-CN" altLang="en-US" dirty="0"/>
          </a:p>
        </p:txBody>
      </p:sp>
      <p:sp>
        <p:nvSpPr>
          <p:cNvPr id="3" name="灯片编号占位符 2">
            <a:extLst>
              <a:ext uri="{FF2B5EF4-FFF2-40B4-BE49-F238E27FC236}">
                <a16:creationId xmlns:a16="http://schemas.microsoft.com/office/drawing/2014/main" id="{4B122C0E-BADF-441B-B6B3-BC98210E19B1}"/>
              </a:ext>
            </a:extLst>
          </p:cNvPr>
          <p:cNvSpPr>
            <a:spLocks noGrp="1"/>
          </p:cNvSpPr>
          <p:nvPr>
            <p:ph type="sldNum" sz="quarter" idx="12"/>
          </p:nvPr>
        </p:nvSpPr>
        <p:spPr/>
        <p:txBody>
          <a:bodyPr/>
          <a:lstStyle/>
          <a:p>
            <a:fld id="{B0345295-E261-4EC5-88DB-2E3C71302580}" type="slidenum">
              <a:rPr lang="zh-CN" altLang="en-US" smtClean="0"/>
              <a:t>39</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2DBC5D5-3448-4B97-A5AD-A9556EF60749}"/>
                  </a:ext>
                </a:extLst>
              </p:cNvPr>
              <p:cNvSpPr>
                <a:spLocks noGrp="1"/>
              </p:cNvSpPr>
              <p:nvPr>
                <p:ph idx="1"/>
              </p:nvPr>
            </p:nvSpPr>
            <p:spPr/>
            <p:txBody>
              <a:bodyPr>
                <a:norm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𝑖𝑗</m:t>
                        </m:r>
                      </m:sub>
                    </m:sSub>
                  </m:oMath>
                </a14:m>
                <a:r>
                  <a:rPr lang="en-US" altLang="zh-CN" sz="2400" b="0" i="1" dirty="0">
                    <a:latin typeface="Cambria Math" panose="02040503050406030204" pitchFamily="18" charset="0"/>
                  </a:rPr>
                  <a:t> table</a:t>
                </a:r>
              </a:p>
              <a:p>
                <a:endParaRPr lang="en-US" altLang="zh-CN" sz="2400" i="1" dirty="0">
                  <a:latin typeface="Cambria Math" panose="02040503050406030204" pitchFamily="18" charset="0"/>
                </a:endParaRPr>
              </a:p>
              <a:p>
                <a:pPr marL="0" indent="0">
                  <a:buNone/>
                </a:pPr>
                <a:endParaRPr lang="en-US" altLang="zh-CN" sz="2400" i="1" dirty="0">
                  <a:latin typeface="Cambria Math" panose="02040503050406030204" pitchFamily="18" charset="0"/>
                </a:endParaRPr>
              </a:p>
              <a:p>
                <a14:m>
                  <m:oMath xmlns:m="http://schemas.openxmlformats.org/officeDocument/2006/math">
                    <m:r>
                      <a:rPr lang="en-US" altLang="zh-CN" sz="2400" b="0" i="1" smtClean="0">
                        <a:latin typeface="Cambria Math" panose="02040503050406030204" pitchFamily="18" charset="0"/>
                      </a:rPr>
                      <m:t>𝑃𝑀𝐼</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0" smtClean="0">
                                <a:latin typeface="Cambria Math" panose="02040503050406030204" pitchFamily="18" charset="0"/>
                              </a:rPr>
                              <m:t>2</m:t>
                            </m:r>
                          </m:sub>
                        </m:sSub>
                      </m:fName>
                      <m:e>
                        <m:f>
                          <m:fPr>
                            <m:ctrlPr>
                              <a:rPr lang="en-US" altLang="zh-CN" sz="2400" i="1">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𝑖𝑗</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m:t>
                                </m:r>
                                <m:r>
                                  <a:rPr lang="en-US" altLang="zh-CN" sz="2400" i="1">
                                    <a:latin typeface="Cambria Math" panose="02040503050406030204" pitchFamily="18" charset="0"/>
                                  </a:rPr>
                                  <m:t>∗</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m:t>
                                </m:r>
                                <m:r>
                                  <a:rPr lang="en-US" altLang="zh-CN" sz="2400" i="1">
                                    <a:latin typeface="Cambria Math" panose="02040503050406030204" pitchFamily="18" charset="0"/>
                                  </a:rPr>
                                  <m:t>𝑗</m:t>
                                </m:r>
                              </m:sub>
                            </m:sSub>
                          </m:den>
                        </m:f>
                      </m:e>
                    </m:func>
                  </m:oMath>
                </a14:m>
                <a:endParaRPr lang="en-US" altLang="zh-CN" sz="2800" dirty="0"/>
              </a:p>
              <a:p>
                <a:r>
                  <a:rPr lang="en-US" altLang="zh-CN" b="0" dirty="0"/>
                  <a:t>Q:</a:t>
                </a:r>
                <a:r>
                  <a:rPr lang="zh-CN" altLang="en-US" b="0" dirty="0"/>
                  <a:t> </a:t>
                </a:r>
                <a:r>
                  <a:rPr lang="en-US" altLang="zh-CN" b="0" dirty="0"/>
                  <a:t>calculate</a:t>
                </a:r>
                <a:r>
                  <a:rPr lang="zh-CN" altLang="en-US" b="0" dirty="0"/>
                  <a:t> </a:t>
                </a:r>
                <a:r>
                  <a:rPr lang="en-US" altLang="zh-CN" b="0" dirty="0"/>
                  <a:t>the</a:t>
                </a:r>
                <a:r>
                  <a:rPr lang="zh-CN" altLang="en-US" b="0" dirty="0"/>
                  <a:t> </a:t>
                </a:r>
                <a14:m>
                  <m:oMath xmlns:m="http://schemas.openxmlformats.org/officeDocument/2006/math">
                    <m:r>
                      <a:rPr lang="en-US" altLang="zh-CN" b="0" i="1" smtClean="0">
                        <a:latin typeface="Cambria Math" panose="02040503050406030204" pitchFamily="18" charset="0"/>
                      </a:rPr>
                      <m:t>𝑃𝑃𝑀𝐼</m:t>
                    </m:r>
                  </m:oMath>
                </a14:m>
                <a:r>
                  <a:rPr lang="zh-CN" altLang="en-US" dirty="0"/>
                  <a:t> </a:t>
                </a:r>
                <a:r>
                  <a:rPr lang="en-US" altLang="zh-CN" dirty="0"/>
                  <a:t>matrix</a:t>
                </a:r>
                <a:endParaRPr lang="zh-CN" altLang="en-US" dirty="0"/>
              </a:p>
              <a:p>
                <a:pPr marL="0" indent="0">
                  <a:buNone/>
                </a:pPr>
                <a:endParaRPr lang="zh-CN" altLang="en-US" dirty="0"/>
              </a:p>
            </p:txBody>
          </p:sp>
        </mc:Choice>
        <mc:Fallback xmlns="">
          <p:sp>
            <p:nvSpPr>
              <p:cNvPr id="4" name="内容占位符 3">
                <a:extLst>
                  <a:ext uri="{FF2B5EF4-FFF2-40B4-BE49-F238E27FC236}">
                    <a16:creationId xmlns:a16="http://schemas.microsoft.com/office/drawing/2014/main" id="{12DBC5D5-3448-4B97-A5AD-A9556EF60749}"/>
                  </a:ext>
                </a:extLst>
              </p:cNvPr>
              <p:cNvSpPr>
                <a:spLocks noGrp="1" noRot="1" noChangeAspect="1" noMove="1" noResize="1" noEditPoints="1" noAdjustHandles="1" noChangeArrowheads="1" noChangeShapeType="1" noTextEdit="1"/>
              </p:cNvSpPr>
              <p:nvPr>
                <p:ph idx="1"/>
              </p:nvPr>
            </p:nvSpPr>
            <p:spPr>
              <a:blipFill>
                <a:blip r:embed="rId2"/>
                <a:stretch>
                  <a:fillRect l="-916" t="-6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5933D436-77DC-4DE0-96FA-E5EBDECD8F9F}"/>
                  </a:ext>
                </a:extLst>
              </p:cNvPr>
              <p:cNvGraphicFramePr>
                <a:graphicFrameLocks noGrp="1"/>
              </p:cNvGraphicFramePr>
              <p:nvPr/>
            </p:nvGraphicFramePr>
            <p:xfrm>
              <a:off x="2038983" y="1082671"/>
              <a:ext cx="9414824" cy="2194560"/>
            </p:xfrm>
            <a:graphic>
              <a:graphicData uri="http://schemas.openxmlformats.org/drawingml/2006/table">
                <a:tbl>
                  <a:tblPr firstRow="1" bandRow="1">
                    <a:tableStyleId>{5940675A-B579-460E-94D1-54222C63F5DA}</a:tableStyleId>
                  </a:tblPr>
                  <a:tblGrid>
                    <a:gridCol w="1939216">
                      <a:extLst>
                        <a:ext uri="{9D8B030D-6E8A-4147-A177-3AD203B41FA5}">
                          <a16:colId xmlns:a16="http://schemas.microsoft.com/office/drawing/2014/main" val="714077248"/>
                        </a:ext>
                      </a:extLst>
                    </a:gridCol>
                    <a:gridCol w="1372718">
                      <a:extLst>
                        <a:ext uri="{9D8B030D-6E8A-4147-A177-3AD203B41FA5}">
                          <a16:colId xmlns:a16="http://schemas.microsoft.com/office/drawing/2014/main" val="3804509628"/>
                        </a:ext>
                      </a:extLst>
                    </a:gridCol>
                    <a:gridCol w="1033370">
                      <a:extLst>
                        <a:ext uri="{9D8B030D-6E8A-4147-A177-3AD203B41FA5}">
                          <a16:colId xmlns:a16="http://schemas.microsoft.com/office/drawing/2014/main" val="211951377"/>
                        </a:ext>
                      </a:extLst>
                    </a:gridCol>
                    <a:gridCol w="1277257">
                      <a:extLst>
                        <a:ext uri="{9D8B030D-6E8A-4147-A177-3AD203B41FA5}">
                          <a16:colId xmlns:a16="http://schemas.microsoft.com/office/drawing/2014/main" val="560504088"/>
                        </a:ext>
                      </a:extLst>
                    </a:gridCol>
                    <a:gridCol w="1382597">
                      <a:extLst>
                        <a:ext uri="{9D8B030D-6E8A-4147-A177-3AD203B41FA5}">
                          <a16:colId xmlns:a16="http://schemas.microsoft.com/office/drawing/2014/main" val="348760678"/>
                        </a:ext>
                      </a:extLst>
                    </a:gridCol>
                    <a:gridCol w="1064691">
                      <a:extLst>
                        <a:ext uri="{9D8B030D-6E8A-4147-A177-3AD203B41FA5}">
                          <a16:colId xmlns:a16="http://schemas.microsoft.com/office/drawing/2014/main" val="443767995"/>
                        </a:ext>
                      </a:extLst>
                    </a:gridCol>
                    <a:gridCol w="1344975">
                      <a:extLst>
                        <a:ext uri="{9D8B030D-6E8A-4147-A177-3AD203B41FA5}">
                          <a16:colId xmlns:a16="http://schemas.microsoft.com/office/drawing/2014/main" val="438287689"/>
                        </a:ext>
                      </a:extLst>
                    </a:gridCol>
                  </a:tblGrid>
                  <a:tr h="343429">
                    <a:tc>
                      <a:txBody>
                        <a:bodyPr/>
                        <a:lstStyle/>
                        <a:p>
                          <a:pPr algn="ctr"/>
                          <a:endParaRPr lang="zh-CN" altLang="en-US" sz="1800" dirty="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𝑝</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𝑤</m:t>
                                </m:r>
                                <m:r>
                                  <a:rPr lang="en-US" altLang="zh-CN" sz="1800" i="1" dirty="0" smtClean="0">
                                    <a:latin typeface="Cambria Math" panose="02040503050406030204" pitchFamily="18" charset="0"/>
                                  </a:rPr>
                                  <m:t>)</m:t>
                                </m:r>
                              </m:oMath>
                            </m:oMathPara>
                          </a14:m>
                          <a:endParaRPr lang="zh-CN" altLang="en-US" sz="1800" dirty="0"/>
                        </a:p>
                      </a:txBody>
                      <a:tcPr>
                        <a:solidFill>
                          <a:schemeClr val="accent2">
                            <a:lumMod val="20000"/>
                            <a:lumOff val="80000"/>
                          </a:schemeClr>
                        </a:solidFill>
                      </a:tcPr>
                    </a:tc>
                    <a:extLst>
                      <a:ext uri="{0D108BD9-81ED-4DB2-BD59-A6C34878D82A}">
                        <a16:rowId xmlns:a16="http://schemas.microsoft.com/office/drawing/2014/main" val="3678445059"/>
                      </a:ext>
                    </a:extLst>
                  </a:tr>
                  <a:tr h="343429">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43429">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43429">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343429">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343429">
                    <a:tc>
                      <a:txBody>
                        <a:bodyPr/>
                        <a:lstStyle/>
                        <a:p>
                          <a:pPr algn="ctr"/>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𝑝</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𝑐𝑜𝑛𝑡𝑒𝑥𝑡</m:t>
                                </m:r>
                                <m:r>
                                  <a:rPr lang="en-US" altLang="zh-CN" sz="1800" i="1" dirty="0" smtClean="0">
                                    <a:latin typeface="Cambria Math" panose="02040503050406030204" pitchFamily="18" charset="0"/>
                                  </a:rPr>
                                  <m:t>)</m:t>
                                </m:r>
                              </m:oMath>
                            </m:oMathPara>
                          </a14:m>
                          <a:endParaRPr lang="zh-CN" altLang="en-US" sz="1800" dirty="0"/>
                        </a:p>
                      </a:txBody>
                      <a:tcPr>
                        <a:solidFill>
                          <a:schemeClr val="accent6">
                            <a:lumMod val="20000"/>
                            <a:lumOff val="80000"/>
                          </a:schemeClr>
                        </a:solid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endParaRPr lang="zh-CN" altLang="en-US" sz="1800" dirty="0"/>
                        </a:p>
                      </a:txBody>
                      <a:tcPr/>
                    </a:tc>
                    <a:extLst>
                      <a:ext uri="{0D108BD9-81ED-4DB2-BD59-A6C34878D82A}">
                        <a16:rowId xmlns:a16="http://schemas.microsoft.com/office/drawing/2014/main" val="2293789550"/>
                      </a:ext>
                    </a:extLst>
                  </a:tr>
                </a:tbl>
              </a:graphicData>
            </a:graphic>
          </p:graphicFrame>
        </mc:Choice>
        <mc:Fallback xmlns="">
          <p:graphicFrame>
            <p:nvGraphicFramePr>
              <p:cNvPr id="6" name="表格 6">
                <a:extLst>
                  <a:ext uri="{FF2B5EF4-FFF2-40B4-BE49-F238E27FC236}">
                    <a16:creationId xmlns:a16="http://schemas.microsoft.com/office/drawing/2014/main" id="{5933D436-77DC-4DE0-96FA-E5EBDECD8F9F}"/>
                  </a:ext>
                </a:extLst>
              </p:cNvPr>
              <p:cNvGraphicFramePr>
                <a:graphicFrameLocks noGrp="1"/>
              </p:cNvGraphicFramePr>
              <p:nvPr/>
            </p:nvGraphicFramePr>
            <p:xfrm>
              <a:off x="2038983" y="1082671"/>
              <a:ext cx="9414824" cy="2194560"/>
            </p:xfrm>
            <a:graphic>
              <a:graphicData uri="http://schemas.openxmlformats.org/drawingml/2006/table">
                <a:tbl>
                  <a:tblPr firstRow="1" bandRow="1">
                    <a:tableStyleId>{5940675A-B579-460E-94D1-54222C63F5DA}</a:tableStyleId>
                  </a:tblPr>
                  <a:tblGrid>
                    <a:gridCol w="1939216">
                      <a:extLst>
                        <a:ext uri="{9D8B030D-6E8A-4147-A177-3AD203B41FA5}">
                          <a16:colId xmlns:a16="http://schemas.microsoft.com/office/drawing/2014/main" val="714077248"/>
                        </a:ext>
                      </a:extLst>
                    </a:gridCol>
                    <a:gridCol w="1372718">
                      <a:extLst>
                        <a:ext uri="{9D8B030D-6E8A-4147-A177-3AD203B41FA5}">
                          <a16:colId xmlns:a16="http://schemas.microsoft.com/office/drawing/2014/main" val="3804509628"/>
                        </a:ext>
                      </a:extLst>
                    </a:gridCol>
                    <a:gridCol w="1033370">
                      <a:extLst>
                        <a:ext uri="{9D8B030D-6E8A-4147-A177-3AD203B41FA5}">
                          <a16:colId xmlns:a16="http://schemas.microsoft.com/office/drawing/2014/main" val="211951377"/>
                        </a:ext>
                      </a:extLst>
                    </a:gridCol>
                    <a:gridCol w="1277257">
                      <a:extLst>
                        <a:ext uri="{9D8B030D-6E8A-4147-A177-3AD203B41FA5}">
                          <a16:colId xmlns:a16="http://schemas.microsoft.com/office/drawing/2014/main" val="560504088"/>
                        </a:ext>
                      </a:extLst>
                    </a:gridCol>
                    <a:gridCol w="1382597">
                      <a:extLst>
                        <a:ext uri="{9D8B030D-6E8A-4147-A177-3AD203B41FA5}">
                          <a16:colId xmlns:a16="http://schemas.microsoft.com/office/drawing/2014/main" val="348760678"/>
                        </a:ext>
                      </a:extLst>
                    </a:gridCol>
                    <a:gridCol w="1064691">
                      <a:extLst>
                        <a:ext uri="{9D8B030D-6E8A-4147-A177-3AD203B41FA5}">
                          <a16:colId xmlns:a16="http://schemas.microsoft.com/office/drawing/2014/main" val="443767995"/>
                        </a:ext>
                      </a:extLst>
                    </a:gridCol>
                    <a:gridCol w="1344975">
                      <a:extLst>
                        <a:ext uri="{9D8B030D-6E8A-4147-A177-3AD203B41FA5}">
                          <a16:colId xmlns:a16="http://schemas.microsoft.com/office/drawing/2014/main" val="438287689"/>
                        </a:ext>
                      </a:extLst>
                    </a:gridCol>
                  </a:tblGrid>
                  <a:tr h="365760">
                    <a:tc>
                      <a:txBody>
                        <a:bodyPr/>
                        <a:lstStyle/>
                        <a:p>
                          <a:pPr algn="ctr"/>
                          <a:endParaRPr lang="zh-CN" altLang="en-US" sz="1800" dirty="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endParaRPr lang="en-CN"/>
                        </a:p>
                      </a:txBody>
                      <a:tcPr>
                        <a:blipFill>
                          <a:blip r:embed="rId3"/>
                          <a:stretch>
                            <a:fillRect l="-600943" t="-6897" r="-943" b="-524138"/>
                          </a:stretch>
                        </a:blipFill>
                      </a:tcPr>
                    </a:tc>
                    <a:extLst>
                      <a:ext uri="{0D108BD9-81ED-4DB2-BD59-A6C34878D82A}">
                        <a16:rowId xmlns:a16="http://schemas.microsoft.com/office/drawing/2014/main" val="3678445059"/>
                      </a:ext>
                    </a:extLst>
                  </a:tr>
                  <a:tr h="365760">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65760">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65760">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365760">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365760">
                    <a:tc>
                      <a:txBody>
                        <a:bodyPr/>
                        <a:lstStyle/>
                        <a:p>
                          <a:endParaRPr lang="en-CN"/>
                        </a:p>
                      </a:txBody>
                      <a:tcPr>
                        <a:blipFill>
                          <a:blip r:embed="rId3"/>
                          <a:stretch>
                            <a:fillRect l="-654" t="-506897" r="-385621" b="-24138"/>
                          </a:stretch>
                        </a:blip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endParaRPr lang="zh-CN" altLang="en-US" sz="1800" dirty="0"/>
                        </a:p>
                      </a:txBody>
                      <a:tcPr/>
                    </a:tc>
                    <a:extLst>
                      <a:ext uri="{0D108BD9-81ED-4DB2-BD59-A6C34878D82A}">
                        <a16:rowId xmlns:a16="http://schemas.microsoft.com/office/drawing/2014/main" val="2293789550"/>
                      </a:ext>
                    </a:extLst>
                  </a:tr>
                </a:tbl>
              </a:graphicData>
            </a:graphic>
          </p:graphicFrame>
        </mc:Fallback>
      </mc:AlternateContent>
      <p:graphicFrame>
        <p:nvGraphicFramePr>
          <p:cNvPr id="7" name="表格 6">
            <a:extLst>
              <a:ext uri="{FF2B5EF4-FFF2-40B4-BE49-F238E27FC236}">
                <a16:creationId xmlns:a16="http://schemas.microsoft.com/office/drawing/2014/main" id="{D7EF5086-EE1C-CB40-B170-D7266891B228}"/>
              </a:ext>
            </a:extLst>
          </p:cNvPr>
          <p:cNvGraphicFramePr>
            <a:graphicFrameLocks noGrp="1"/>
          </p:cNvGraphicFramePr>
          <p:nvPr>
            <p:extLst>
              <p:ext uri="{D42A27DB-BD31-4B8C-83A1-F6EECF244321}">
                <p14:modId xmlns:p14="http://schemas.microsoft.com/office/powerpoint/2010/main" val="2795580909"/>
              </p:ext>
            </p:extLst>
          </p:nvPr>
        </p:nvGraphicFramePr>
        <p:xfrm>
          <a:off x="1369950" y="4848229"/>
          <a:ext cx="9442578" cy="1854200"/>
        </p:xfrm>
        <a:graphic>
          <a:graphicData uri="http://schemas.openxmlformats.org/drawingml/2006/table">
            <a:tbl>
              <a:tblPr firstRow="1" bandRow="1">
                <a:tableStyleId>{5940675A-B579-460E-94D1-54222C63F5DA}</a:tableStyleId>
              </a:tblPr>
              <a:tblGrid>
                <a:gridCol w="2269088">
                  <a:extLst>
                    <a:ext uri="{9D8B030D-6E8A-4147-A177-3AD203B41FA5}">
                      <a16:colId xmlns:a16="http://schemas.microsoft.com/office/drawing/2014/main" val="714077248"/>
                    </a:ext>
                  </a:extLst>
                </a:gridCol>
                <a:gridCol w="1606225">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tblGrid>
              <a:tr h="370840">
                <a:tc>
                  <a:txBody>
                    <a:bodyPr/>
                    <a:lstStyle/>
                    <a:p>
                      <a:pPr algn="ctr"/>
                      <a:endParaRPr lang="zh-CN" altLang="en-US" sz="180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extLst>
                  <a:ext uri="{0D108BD9-81ED-4DB2-BD59-A6C34878D82A}">
                    <a16:rowId xmlns:a16="http://schemas.microsoft.com/office/drawing/2014/main" val="3678445059"/>
                  </a:ext>
                </a:extLst>
              </a:tr>
              <a:tr h="370840">
                <a:tc>
                  <a:txBody>
                    <a:bodyPr/>
                    <a:lstStyle/>
                    <a:p>
                      <a:pPr algn="ctr"/>
                      <a:r>
                        <a:rPr lang="en-US" altLang="zh-CN" sz="1800" b="1" dirty="0"/>
                        <a:t>cherry</a:t>
                      </a:r>
                      <a:endParaRPr lang="zh-CN" altLang="en-US" sz="1800" b="1"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4.38</a:t>
                      </a:r>
                      <a:endParaRPr lang="zh-CN" altLang="en-US" sz="1800" dirty="0"/>
                    </a:p>
                  </a:txBody>
                  <a:tcPr>
                    <a:solidFill>
                      <a:schemeClr val="accent2">
                        <a:lumMod val="20000"/>
                        <a:lumOff val="80000"/>
                      </a:schemeClr>
                    </a:solidFill>
                  </a:tcPr>
                </a:tc>
                <a:tc>
                  <a:txBody>
                    <a:bodyPr/>
                    <a:lstStyle/>
                    <a:p>
                      <a:pPr algn="ctr"/>
                      <a:r>
                        <a:rPr lang="en-US" altLang="zh-CN" dirty="0"/>
                        <a:t>3.30</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70840">
                <a:tc>
                  <a:txBody>
                    <a:bodyPr/>
                    <a:lstStyle/>
                    <a:p>
                      <a:pPr algn="ctr"/>
                      <a:r>
                        <a:rPr lang="en-US" altLang="zh-CN" sz="1800" b="1" dirty="0"/>
                        <a:t>strawberry</a:t>
                      </a:r>
                      <a:endParaRPr lang="zh-CN" altLang="en-US" sz="1800" b="1"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4.10</a:t>
                      </a:r>
                      <a:endParaRPr lang="zh-CN" altLang="en-US" sz="1800" dirty="0"/>
                    </a:p>
                  </a:txBody>
                  <a:tcPr>
                    <a:solidFill>
                      <a:schemeClr val="accent2">
                        <a:lumMod val="20000"/>
                        <a:lumOff val="80000"/>
                      </a:schemeClr>
                    </a:solidFill>
                  </a:tcPr>
                </a:tc>
                <a:tc>
                  <a:txBody>
                    <a:bodyPr/>
                    <a:lstStyle/>
                    <a:p>
                      <a:pPr algn="ctr"/>
                      <a:r>
                        <a:rPr lang="en-US" altLang="zh-CN" dirty="0"/>
                        <a:t>5.51</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70840">
                <a:tc>
                  <a:txBody>
                    <a:bodyPr/>
                    <a:lstStyle/>
                    <a:p>
                      <a:pPr algn="ctr"/>
                      <a:r>
                        <a:rPr lang="en-US" altLang="zh-CN" sz="1800" b="1" dirty="0"/>
                        <a:t>digital</a:t>
                      </a:r>
                      <a:endParaRPr lang="zh-CN" altLang="en-US" sz="1800" b="1" dirty="0"/>
                    </a:p>
                  </a:txBody>
                  <a:tcPr/>
                </a:tc>
                <a:tc>
                  <a:txBody>
                    <a:bodyPr/>
                    <a:lstStyle/>
                    <a:p>
                      <a:pPr algn="ctr"/>
                      <a:r>
                        <a:rPr lang="en-US" altLang="zh-CN" dirty="0"/>
                        <a:t>0.18</a:t>
                      </a:r>
                      <a:endParaRPr lang="zh-CN" altLang="en-US" sz="1800" dirty="0"/>
                    </a:p>
                  </a:txBody>
                  <a:tcPr>
                    <a:solidFill>
                      <a:schemeClr val="accent4">
                        <a:lumMod val="20000"/>
                        <a:lumOff val="80000"/>
                      </a:schemeClr>
                    </a:solidFill>
                  </a:tcPr>
                </a:tc>
                <a:tc>
                  <a:txBody>
                    <a:bodyPr/>
                    <a:lstStyle/>
                    <a:p>
                      <a:pPr algn="ctr"/>
                      <a:r>
                        <a:rPr lang="en-US" altLang="zh-CN" dirty="0"/>
                        <a:t>0.01</a:t>
                      </a:r>
                      <a:endParaRPr lang="zh-CN" altLang="en-US" sz="1800" dirty="0"/>
                    </a:p>
                  </a:txBody>
                  <a:tcPr>
                    <a:solidFill>
                      <a:schemeClr val="accent4">
                        <a:lumMod val="20000"/>
                        <a:lumOff val="80000"/>
                      </a:schemeClr>
                    </a:solidFill>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extLst>
                  <a:ext uri="{0D108BD9-81ED-4DB2-BD59-A6C34878D82A}">
                    <a16:rowId xmlns:a16="http://schemas.microsoft.com/office/drawing/2014/main" val="1182430005"/>
                  </a:ext>
                </a:extLst>
              </a:tr>
              <a:tr h="370840">
                <a:tc>
                  <a:txBody>
                    <a:bodyPr/>
                    <a:lstStyle/>
                    <a:p>
                      <a:pPr algn="ctr"/>
                      <a:r>
                        <a:rPr lang="en-US" altLang="zh-CN" sz="1800" b="1" dirty="0"/>
                        <a:t>information</a:t>
                      </a:r>
                      <a:endParaRPr lang="zh-CN" altLang="en-US" sz="1800" b="1" dirty="0"/>
                    </a:p>
                  </a:txBody>
                  <a:tcPr/>
                </a:tc>
                <a:tc>
                  <a:txBody>
                    <a:bodyPr/>
                    <a:lstStyle/>
                    <a:p>
                      <a:pPr algn="ctr"/>
                      <a:r>
                        <a:rPr lang="en-US" altLang="zh-CN" dirty="0"/>
                        <a:t>0.02</a:t>
                      </a:r>
                      <a:endParaRPr lang="zh-CN" altLang="en-US" sz="1800" dirty="0"/>
                    </a:p>
                  </a:txBody>
                  <a:tcPr>
                    <a:solidFill>
                      <a:schemeClr val="accent4">
                        <a:lumMod val="20000"/>
                        <a:lumOff val="80000"/>
                      </a:schemeClr>
                    </a:solidFill>
                  </a:tcPr>
                </a:tc>
                <a:tc>
                  <a:txBody>
                    <a:bodyPr/>
                    <a:lstStyle/>
                    <a:p>
                      <a:pPr algn="ctr"/>
                      <a:r>
                        <a:rPr lang="en-US" altLang="zh-CN" dirty="0"/>
                        <a:t>0.09</a:t>
                      </a:r>
                      <a:endParaRPr lang="zh-CN" altLang="en-US" sz="1800" dirty="0"/>
                    </a:p>
                  </a:txBody>
                  <a:tcPr>
                    <a:solidFill>
                      <a:schemeClr val="accent4">
                        <a:lumMod val="20000"/>
                        <a:lumOff val="80000"/>
                      </a:schemeClr>
                    </a:solidFill>
                  </a:tcPr>
                </a:tc>
                <a:tc>
                  <a:txBody>
                    <a:bodyPr/>
                    <a:lstStyle/>
                    <a:p>
                      <a:pPr algn="ctr"/>
                      <a:r>
                        <a:rPr lang="en-US" altLang="zh-CN" dirty="0"/>
                        <a:t>0.28</a:t>
                      </a:r>
                      <a:endParaRPr lang="zh-CN" altLang="en-US" sz="1800" dirty="0"/>
                    </a:p>
                  </a:txBody>
                  <a:tcPr>
                    <a:solidFill>
                      <a:schemeClr val="accent4">
                        <a:lumMod val="20000"/>
                        <a:lumOff val="80000"/>
                      </a:schemeClr>
                    </a:solidFill>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extLst>
                  <a:ext uri="{0D108BD9-81ED-4DB2-BD59-A6C34878D82A}">
                    <a16:rowId xmlns:a16="http://schemas.microsoft.com/office/drawing/2014/main" val="981995987"/>
                  </a:ext>
                </a:extLst>
              </a:tr>
            </a:tbl>
          </a:graphicData>
        </a:graphic>
      </p:graphicFrame>
    </p:spTree>
    <p:extLst>
      <p:ext uri="{BB962C8B-B14F-4D97-AF65-F5344CB8AC3E}">
        <p14:creationId xmlns:p14="http://schemas.microsoft.com/office/powerpoint/2010/main" val="120189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25BE-77D6-F34A-BD1C-3F5B73452828}"/>
              </a:ext>
            </a:extLst>
          </p:cNvPr>
          <p:cNvSpPr>
            <a:spLocks noGrp="1"/>
          </p:cNvSpPr>
          <p:nvPr>
            <p:ph type="title"/>
          </p:nvPr>
        </p:nvSpPr>
        <p:spPr/>
        <p:txBody>
          <a:bodyPr/>
          <a:lstStyle/>
          <a:p>
            <a:r>
              <a:rPr lang="en-US" altLang="zh-CN" dirty="0"/>
              <a:t>Represent the meaning of a word</a:t>
            </a:r>
            <a:endParaRPr lang="en-CN" dirty="0"/>
          </a:p>
        </p:txBody>
      </p:sp>
      <p:sp>
        <p:nvSpPr>
          <p:cNvPr id="4" name="Slide Number Placeholder 3">
            <a:extLst>
              <a:ext uri="{FF2B5EF4-FFF2-40B4-BE49-F238E27FC236}">
                <a16:creationId xmlns:a16="http://schemas.microsoft.com/office/drawing/2014/main" id="{9FE0CE24-17ED-E44E-A214-753253BB8FE4}"/>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mc:AlternateContent xmlns:mc="http://schemas.openxmlformats.org/markup-compatibility/2006" xmlns:a14="http://schemas.microsoft.com/office/drawing/2010/main">
        <mc:Choice Requires="a14">
          <p:sp>
            <p:nvSpPr>
              <p:cNvPr id="5" name="内容占位符 3">
                <a:extLst>
                  <a:ext uri="{FF2B5EF4-FFF2-40B4-BE49-F238E27FC236}">
                    <a16:creationId xmlns:a16="http://schemas.microsoft.com/office/drawing/2014/main" id="{AE103C0E-B969-C443-AA1A-227C10A30B60}"/>
                  </a:ext>
                </a:extLst>
              </p:cNvPr>
              <p:cNvSpPr>
                <a:spLocks noGrp="1"/>
              </p:cNvSpPr>
              <p:nvPr>
                <p:ph idx="1"/>
              </p:nvPr>
            </p:nvSpPr>
            <p:spPr>
              <a:xfrm>
                <a:off x="520224" y="1084639"/>
                <a:ext cx="9309576" cy="5408235"/>
              </a:xfrm>
            </p:spPr>
            <p:txBody>
              <a:bodyPr>
                <a:noAutofit/>
              </a:bodyPr>
              <a:lstStyle/>
              <a:p>
                <a:pPr>
                  <a:spcBef>
                    <a:spcPts val="1200"/>
                  </a:spcBef>
                  <a:spcAft>
                    <a:spcPts val="1200"/>
                  </a:spcAft>
                </a:pPr>
                <a:r>
                  <a:rPr lang="en-US" altLang="zh-CN" b="1" dirty="0"/>
                  <a:t>How should we represent the meaning of a word?</a:t>
                </a:r>
              </a:p>
              <a:p>
                <a:pPr>
                  <a:spcBef>
                    <a:spcPts val="1200"/>
                  </a:spcBef>
                  <a:spcAft>
                    <a:spcPts val="1200"/>
                  </a:spcAft>
                </a:pPr>
                <a:r>
                  <a:rPr lang="en-US" altLang="zh-CN" dirty="0"/>
                  <a:t>In </a:t>
                </a:r>
                <a14:m>
                  <m:oMath xmlns:m="http://schemas.openxmlformats.org/officeDocument/2006/math">
                    <m:r>
                      <a:rPr lang="en-US" altLang="zh-CN" i="1" dirty="0" smtClean="0">
                        <a:latin typeface="Cambria Math" panose="02040503050406030204" pitchFamily="18" charset="0"/>
                      </a:rPr>
                      <m:t>𝑛</m:t>
                    </m:r>
                  </m:oMath>
                </a14:m>
                <a:r>
                  <a:rPr lang="en-US" altLang="zh-CN" dirty="0"/>
                  <a:t>-gram models, the word</a:t>
                </a:r>
                <a:r>
                  <a:rPr lang="zh-CN" altLang="en-US" dirty="0"/>
                  <a:t> </a:t>
                </a:r>
                <a:r>
                  <a:rPr lang="en-US" altLang="zh-CN" dirty="0"/>
                  <a:t>representation</a:t>
                </a:r>
                <a:r>
                  <a:rPr lang="zh-CN" altLang="en-US" dirty="0"/>
                  <a:t> </a:t>
                </a:r>
                <a:r>
                  <a:rPr lang="en-US" altLang="zh-CN" dirty="0"/>
                  <a:t>is as a string of letters, or an index in a vocabulary list </a:t>
                </a:r>
              </a:p>
              <a:p>
                <a:pPr lvl="1">
                  <a:spcBef>
                    <a:spcPts val="1200"/>
                  </a:spcBef>
                  <a:spcAft>
                    <a:spcPts val="1200"/>
                  </a:spcAft>
                </a:pPr>
                <a:r>
                  <a:rPr lang="en-US" altLang="zh-CN" dirty="0"/>
                  <a:t>Each word/gram with some probability associated with it</a:t>
                </a:r>
              </a:p>
              <a:p>
                <a:pPr lvl="1">
                  <a:spcBef>
                    <a:spcPts val="1200"/>
                  </a:spcBef>
                  <a:spcAft>
                    <a:spcPts val="1200"/>
                  </a:spcAft>
                </a:pPr>
                <a:r>
                  <a:rPr lang="en-US" altLang="zh-CN" sz="2400" dirty="0"/>
                  <a:t>H</a:t>
                </a:r>
                <a:r>
                  <a:rPr lang="en-US" sz="2400" dirty="0"/>
                  <a:t>ardly </a:t>
                </a:r>
                <a:r>
                  <a:rPr lang="en-US" altLang="zh-CN" sz="2400" dirty="0"/>
                  <a:t>to</a:t>
                </a:r>
                <a:r>
                  <a:rPr lang="zh-CN" altLang="en-US" sz="2400" dirty="0"/>
                  <a:t> </a:t>
                </a:r>
                <a:r>
                  <a:rPr lang="en-US" altLang="zh-CN" sz="2400" dirty="0"/>
                  <a:t>get</a:t>
                </a:r>
                <a:r>
                  <a:rPr lang="zh-CN" altLang="en-US" sz="2400" dirty="0"/>
                  <a:t> </a:t>
                </a:r>
                <a:r>
                  <a:rPr lang="en-US" sz="2400" dirty="0"/>
                  <a:t>better</a:t>
                </a:r>
                <a:r>
                  <a:rPr lang="zh-CN" altLang="en-US" sz="2400" dirty="0"/>
                  <a:t> </a:t>
                </a:r>
                <a:r>
                  <a:rPr lang="en-US" altLang="zh-CN" sz="2400" dirty="0"/>
                  <a:t>performance</a:t>
                </a:r>
                <a:endParaRPr lang="en-US" altLang="zh-CN" dirty="0"/>
              </a:p>
              <a:p>
                <a:pPr>
                  <a:spcBef>
                    <a:spcPts val="1200"/>
                  </a:spcBef>
                  <a:spcAft>
                    <a:spcPts val="1200"/>
                  </a:spcAft>
                </a:pPr>
                <a:r>
                  <a:rPr lang="en-US" altLang="zh-CN" dirty="0"/>
                  <a:t>A model of word meaning should at</a:t>
                </a:r>
                <a:r>
                  <a:rPr lang="zh-CN" altLang="en-US" dirty="0"/>
                  <a:t> </a:t>
                </a:r>
                <a:r>
                  <a:rPr lang="en-US" altLang="zh-CN" dirty="0"/>
                  <a:t>least</a:t>
                </a:r>
                <a:r>
                  <a:rPr lang="zh-CN" altLang="en-US" dirty="0"/>
                  <a:t> </a:t>
                </a:r>
                <a:r>
                  <a:rPr lang="en-US" altLang="zh-CN" dirty="0"/>
                  <a:t>allow us to draw inferences to address meaning-related tasks like question-answering or dialogue</a:t>
                </a:r>
              </a:p>
            </p:txBody>
          </p:sp>
        </mc:Choice>
        <mc:Fallback xmlns="">
          <p:sp>
            <p:nvSpPr>
              <p:cNvPr id="5" name="内容占位符 3">
                <a:extLst>
                  <a:ext uri="{FF2B5EF4-FFF2-40B4-BE49-F238E27FC236}">
                    <a16:creationId xmlns:a16="http://schemas.microsoft.com/office/drawing/2014/main" id="{AE103C0E-B969-C443-AA1A-227C10A30B60}"/>
                  </a:ext>
                </a:extLst>
              </p:cNvPr>
              <p:cNvSpPr>
                <a:spLocks noGrp="1" noRot="1" noChangeAspect="1" noMove="1" noResize="1" noEditPoints="1" noAdjustHandles="1" noChangeArrowheads="1" noChangeShapeType="1" noTextEdit="1"/>
              </p:cNvSpPr>
              <p:nvPr>
                <p:ph idx="1"/>
              </p:nvPr>
            </p:nvSpPr>
            <p:spPr>
              <a:xfrm>
                <a:off x="520224" y="1084639"/>
                <a:ext cx="9309576" cy="5408235"/>
              </a:xfrm>
              <a:blipFill>
                <a:blip r:embed="rId3"/>
                <a:stretch>
                  <a:fillRect l="-1088" t="-1171" r="-1361"/>
                </a:stretch>
              </a:blipFill>
            </p:spPr>
            <p:txBody>
              <a:bodyPr/>
              <a:lstStyle/>
              <a:p>
                <a:r>
                  <a:rPr lang="zh-CN" altLang="en-US">
                    <a:noFill/>
                  </a:rPr>
                  <a:t> </a:t>
                </a:r>
              </a:p>
            </p:txBody>
          </p:sp>
        </mc:Fallback>
      </mc:AlternateContent>
      <p:pic>
        <p:nvPicPr>
          <p:cNvPr id="6" name="Picture 2" descr="Brown-headed Thrush - eBird">
            <a:extLst>
              <a:ext uri="{FF2B5EF4-FFF2-40B4-BE49-F238E27FC236}">
                <a16:creationId xmlns:a16="http://schemas.microsoft.com/office/drawing/2014/main" id="{68DA97DD-69FD-4C53-CB6F-8700D3070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1084639"/>
            <a:ext cx="1912317" cy="143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9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40</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Word Meaning</a:t>
            </a:r>
          </a:p>
          <a:p>
            <a:r>
              <a:rPr lang="en-US" altLang="zh-CN" dirty="0"/>
              <a:t>Vector Semantics</a:t>
            </a:r>
          </a:p>
          <a:p>
            <a:r>
              <a:rPr lang="en-US" altLang="zh-CN" dirty="0"/>
              <a:t>Counting-based methods</a:t>
            </a:r>
          </a:p>
          <a:p>
            <a:pPr lvl="1"/>
            <a:r>
              <a:rPr lang="en-US" altLang="zh-CN" dirty="0"/>
              <a:t>Words and Vectors</a:t>
            </a:r>
          </a:p>
          <a:p>
            <a:pPr lvl="1"/>
            <a:r>
              <a:rPr lang="en-US" altLang="zh-CN" dirty="0"/>
              <a:t>TF-IDF/PPMI</a:t>
            </a:r>
          </a:p>
          <a:p>
            <a:r>
              <a:rPr lang="en-US" altLang="zh-CN" dirty="0"/>
              <a:t>Learning-based methods</a:t>
            </a:r>
          </a:p>
          <a:p>
            <a:pPr lvl="1"/>
            <a:r>
              <a:rPr lang="en-US" altLang="zh-CN" b="1" dirty="0"/>
              <a:t>word2vec</a:t>
            </a:r>
          </a:p>
          <a:p>
            <a:endParaRPr lang="en-US" altLang="zh-CN" b="1" dirty="0"/>
          </a:p>
        </p:txBody>
      </p:sp>
    </p:spTree>
    <p:extLst>
      <p:ext uri="{BB962C8B-B14F-4D97-AF65-F5344CB8AC3E}">
        <p14:creationId xmlns:p14="http://schemas.microsoft.com/office/powerpoint/2010/main" val="1213877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B464-A8FC-7743-B03A-97D57B5FDE84}"/>
              </a:ext>
            </a:extLst>
          </p:cNvPr>
          <p:cNvSpPr>
            <a:spLocks noGrp="1"/>
          </p:cNvSpPr>
          <p:nvPr>
            <p:ph type="title"/>
          </p:nvPr>
        </p:nvSpPr>
        <p:spPr/>
        <p:txBody>
          <a:bodyPr/>
          <a:lstStyle/>
          <a:p>
            <a:r>
              <a:rPr lang="en-CN" dirty="0"/>
              <a:t>word2vec</a:t>
            </a:r>
          </a:p>
        </p:txBody>
      </p:sp>
      <p:sp>
        <p:nvSpPr>
          <p:cNvPr id="3" name="Content Placeholder 2">
            <a:extLst>
              <a:ext uri="{FF2B5EF4-FFF2-40B4-BE49-F238E27FC236}">
                <a16:creationId xmlns:a16="http://schemas.microsoft.com/office/drawing/2014/main" id="{DB17DFFD-1036-BA4D-AC9B-8CFE1E65EB17}"/>
              </a:ext>
            </a:extLst>
          </p:cNvPr>
          <p:cNvSpPr>
            <a:spLocks noGrp="1"/>
          </p:cNvSpPr>
          <p:nvPr>
            <p:ph idx="1"/>
          </p:nvPr>
        </p:nvSpPr>
        <p:spPr>
          <a:xfrm>
            <a:off x="517525" y="1108433"/>
            <a:ext cx="11350627" cy="5508233"/>
          </a:xfrm>
        </p:spPr>
        <p:txBody>
          <a:bodyPr/>
          <a:lstStyle/>
          <a:p>
            <a:r>
              <a:rPr lang="en-US" altLang="zh-CN" sz="2800" dirty="0"/>
              <a:t>Two papers published in 2013 by Mikolov et al.</a:t>
            </a:r>
          </a:p>
          <a:p>
            <a:r>
              <a:rPr lang="en-US" b="0" i="0" dirty="0">
                <a:solidFill>
                  <a:srgbClr val="222222"/>
                </a:solidFill>
                <a:effectLst/>
                <a:latin typeface="Arial" panose="020B0604020202020204" pitchFamily="34" charset="0"/>
              </a:rPr>
              <a:t>Mikolov, Tomas, Kai Chen, Greg Corrado, and Jeffrey Dean. "</a:t>
            </a:r>
            <a:r>
              <a:rPr lang="en-US" b="0" i="0" dirty="0">
                <a:solidFill>
                  <a:srgbClr val="222222"/>
                </a:solidFill>
                <a:effectLst/>
                <a:latin typeface="Arial" panose="020B0604020202020204" pitchFamily="34" charset="0"/>
                <a:hlinkClick r:id="rId2"/>
              </a:rPr>
              <a:t>Efficient estimation of word representations in vector space.</a:t>
            </a:r>
            <a:r>
              <a:rPr lang="en-US"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2013.</a:t>
            </a:r>
          </a:p>
          <a:p>
            <a:r>
              <a:rPr lang="en-US" b="0" i="0" dirty="0">
                <a:solidFill>
                  <a:srgbClr val="222222"/>
                </a:solidFill>
                <a:effectLst/>
                <a:latin typeface="Arial" panose="020B0604020202020204" pitchFamily="34" charset="0"/>
              </a:rPr>
              <a:t>Mikolov, Tomas, Ilya Sutskever, Kai Chen, Greg S. Corrado, and Jeff Dean. "</a:t>
            </a:r>
            <a:r>
              <a:rPr lang="en-US" b="0" i="0" dirty="0">
                <a:solidFill>
                  <a:srgbClr val="222222"/>
                </a:solidFill>
                <a:effectLst/>
                <a:latin typeface="Arial" panose="020B0604020202020204" pitchFamily="34" charset="0"/>
                <a:hlinkClick r:id="rId3"/>
              </a:rPr>
              <a:t>Distributed representations of words and phrases and their compositionality.</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NeurIPS,</a:t>
            </a:r>
            <a:r>
              <a:rPr lang="en-US" b="0" i="0" dirty="0">
                <a:solidFill>
                  <a:srgbClr val="222222"/>
                </a:solidFill>
                <a:effectLst/>
                <a:latin typeface="Arial" panose="020B0604020202020204" pitchFamily="34" charset="0"/>
              </a:rPr>
              <a:t> 2013.</a:t>
            </a:r>
          </a:p>
          <a:p>
            <a:r>
              <a:rPr lang="en-US" altLang="zh-CN" sz="2800" dirty="0">
                <a:solidFill>
                  <a:srgbClr val="222222"/>
                </a:solidFill>
                <a:latin typeface="Arial" panose="020B0604020202020204" pitchFamily="34" charset="0"/>
              </a:rPr>
              <a:t>Code: </a:t>
            </a:r>
            <a:r>
              <a:rPr lang="en-US" altLang="zh-CN" sz="2800" dirty="0">
                <a:solidFill>
                  <a:srgbClr val="222222"/>
                </a:solidFill>
                <a:latin typeface="Arial" panose="020B0604020202020204" pitchFamily="34" charset="0"/>
                <a:hlinkClick r:id="rId4"/>
              </a:rPr>
              <a:t>https://code.google.com/archive/p/word2vec/</a:t>
            </a:r>
            <a:r>
              <a:rPr lang="en-US" altLang="zh-CN" sz="2800" dirty="0">
                <a:solidFill>
                  <a:srgbClr val="222222"/>
                </a:solidFill>
                <a:latin typeface="Arial" panose="020B0604020202020204" pitchFamily="34" charset="0"/>
              </a:rPr>
              <a:t> </a:t>
            </a:r>
            <a:endParaRPr lang="zh-CN" altLang="en-US" sz="2800" dirty="0"/>
          </a:p>
          <a:p>
            <a:endParaRPr lang="en-CN" dirty="0"/>
          </a:p>
        </p:txBody>
      </p:sp>
      <p:sp>
        <p:nvSpPr>
          <p:cNvPr id="4" name="Slide Number Placeholder 3">
            <a:extLst>
              <a:ext uri="{FF2B5EF4-FFF2-40B4-BE49-F238E27FC236}">
                <a16:creationId xmlns:a16="http://schemas.microsoft.com/office/drawing/2014/main" id="{EC5BB8BE-77A6-1741-9DE1-376E740A0EEF}"/>
              </a:ext>
            </a:extLst>
          </p:cNvPr>
          <p:cNvSpPr>
            <a:spLocks noGrp="1"/>
          </p:cNvSpPr>
          <p:nvPr>
            <p:ph type="sldNum" sz="quarter" idx="12"/>
          </p:nvPr>
        </p:nvSpPr>
        <p:spPr/>
        <p:txBody>
          <a:bodyPr/>
          <a:lstStyle/>
          <a:p>
            <a:fld id="{DC8BB421-126E-41CB-B73A-69D52E98CAE3}" type="slidenum">
              <a:rPr lang="zh-CN" altLang="en-US" smtClean="0"/>
              <a:t>41</a:t>
            </a:fld>
            <a:endParaRPr lang="zh-CN" altLang="en-US" dirty="0"/>
          </a:p>
        </p:txBody>
      </p:sp>
      <p:pic>
        <p:nvPicPr>
          <p:cNvPr id="11" name="Picture 10">
            <a:extLst>
              <a:ext uri="{FF2B5EF4-FFF2-40B4-BE49-F238E27FC236}">
                <a16:creationId xmlns:a16="http://schemas.microsoft.com/office/drawing/2014/main" id="{CC059FD0-3AED-224B-9045-11E65A81289C}"/>
              </a:ext>
            </a:extLst>
          </p:cNvPr>
          <p:cNvPicPr>
            <a:picLocks noChangeAspect="1"/>
          </p:cNvPicPr>
          <p:nvPr/>
        </p:nvPicPr>
        <p:blipFill rotWithShape="1">
          <a:blip r:embed="rId5">
            <a:extLst>
              <a:ext uri="{28A0092B-C50C-407E-A947-70E740481C1C}">
                <a14:useLocalDpi xmlns:a14="http://schemas.microsoft.com/office/drawing/2010/main" val="0"/>
              </a:ext>
            </a:extLst>
          </a:blip>
          <a:srcRect r="4829"/>
          <a:stretch/>
        </p:blipFill>
        <p:spPr>
          <a:xfrm>
            <a:off x="6989736" y="5326584"/>
            <a:ext cx="4887132" cy="1348853"/>
          </a:xfrm>
          <a:prstGeom prst="rect">
            <a:avLst/>
          </a:prstGeom>
        </p:spPr>
      </p:pic>
    </p:spTree>
    <p:extLst>
      <p:ext uri="{BB962C8B-B14F-4D97-AF65-F5344CB8AC3E}">
        <p14:creationId xmlns:p14="http://schemas.microsoft.com/office/powerpoint/2010/main" val="2852824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07C7-D904-DC4C-B072-58277DA4A587}"/>
              </a:ext>
            </a:extLst>
          </p:cNvPr>
          <p:cNvSpPr>
            <a:spLocks noGrp="1"/>
          </p:cNvSpPr>
          <p:nvPr>
            <p:ph type="title"/>
          </p:nvPr>
        </p:nvSpPr>
        <p:spPr/>
        <p:txBody>
          <a:bodyPr/>
          <a:lstStyle/>
          <a:p>
            <a:r>
              <a:rPr lang="en-US" altLang="zh-CN" dirty="0"/>
              <a:t>word2vec</a:t>
            </a:r>
            <a:endParaRPr lang="en-CN" dirty="0"/>
          </a:p>
        </p:txBody>
      </p:sp>
      <p:sp>
        <p:nvSpPr>
          <p:cNvPr id="3" name="Content Placeholder 2">
            <a:extLst>
              <a:ext uri="{FF2B5EF4-FFF2-40B4-BE49-F238E27FC236}">
                <a16:creationId xmlns:a16="http://schemas.microsoft.com/office/drawing/2014/main" id="{5E7966AC-B334-3D4E-9B54-0734E8F99CA7}"/>
              </a:ext>
            </a:extLst>
          </p:cNvPr>
          <p:cNvSpPr>
            <a:spLocks noGrp="1"/>
          </p:cNvSpPr>
          <p:nvPr>
            <p:ph idx="1"/>
          </p:nvPr>
        </p:nvSpPr>
        <p:spPr>
          <a:xfrm>
            <a:off x="517525" y="1108433"/>
            <a:ext cx="8270319" cy="5508233"/>
          </a:xfrm>
        </p:spPr>
        <p:txBody>
          <a:bodyPr>
            <a:normAutofit lnSpcReduction="10000"/>
          </a:bodyPr>
          <a:lstStyle/>
          <a:p>
            <a:pPr>
              <a:spcAft>
                <a:spcPts val="0"/>
              </a:spcAft>
            </a:pPr>
            <a:r>
              <a:rPr lang="en-US" altLang="zh-CN" dirty="0"/>
              <a:t>Tomáš Mikolov</a:t>
            </a:r>
          </a:p>
          <a:p>
            <a:pPr lvl="1">
              <a:spcAft>
                <a:spcPts val="600"/>
              </a:spcAft>
            </a:pPr>
            <a:r>
              <a:rPr lang="en-US" altLang="zh-CN" dirty="0"/>
              <a:t>Czech computer scientist</a:t>
            </a:r>
          </a:p>
          <a:p>
            <a:pPr lvl="1">
              <a:spcAft>
                <a:spcPts val="600"/>
              </a:spcAft>
            </a:pPr>
            <a:r>
              <a:rPr lang="en-US" altLang="zh-CN" dirty="0"/>
              <a:t>Czech Institute of Informatics, Robotics and Cybernetics.</a:t>
            </a:r>
            <a:r>
              <a:rPr lang="zh-CN" altLang="en-US" dirty="0"/>
              <a:t> </a:t>
            </a:r>
            <a:endParaRPr lang="en-US" altLang="zh-CN" dirty="0"/>
          </a:p>
          <a:p>
            <a:pPr lvl="1">
              <a:spcAft>
                <a:spcPts val="600"/>
              </a:spcAft>
            </a:pPr>
            <a:r>
              <a:rPr lang="en-US" altLang="zh-CN" dirty="0"/>
              <a:t>Obtained his PhD from Brno University of Technology </a:t>
            </a:r>
          </a:p>
          <a:p>
            <a:pPr lvl="1">
              <a:spcAft>
                <a:spcPts val="600"/>
              </a:spcAft>
            </a:pPr>
            <a:r>
              <a:rPr lang="en-US" altLang="zh-CN" dirty="0"/>
              <a:t>Author of </a:t>
            </a:r>
            <a:r>
              <a:rPr lang="en-US" altLang="zh-CN" b="1" dirty="0"/>
              <a:t>word2vec</a:t>
            </a:r>
            <a:r>
              <a:rPr lang="en-US" altLang="zh-CN" dirty="0"/>
              <a:t> and </a:t>
            </a:r>
            <a:r>
              <a:rPr lang="en-US" altLang="zh-CN" b="1" dirty="0">
                <a:solidFill>
                  <a:srgbClr val="FF0000"/>
                </a:solidFill>
                <a:hlinkClick r:id="rId3"/>
              </a:rPr>
              <a:t>fastText</a:t>
            </a:r>
            <a:endParaRPr lang="en-US" altLang="zh-CN" b="1" dirty="0">
              <a:solidFill>
                <a:srgbClr val="FF0000"/>
              </a:solidFill>
            </a:endParaRPr>
          </a:p>
          <a:p>
            <a:pPr marL="457200" lvl="1" indent="0">
              <a:spcAft>
                <a:spcPts val="0"/>
              </a:spcAft>
              <a:buNone/>
            </a:pPr>
            <a:endParaRPr lang="en-US" altLang="zh-CN" b="1" dirty="0">
              <a:solidFill>
                <a:srgbClr val="FF0000"/>
              </a:solidFill>
            </a:endParaRPr>
          </a:p>
          <a:p>
            <a:pPr>
              <a:spcAft>
                <a:spcPts val="0"/>
              </a:spcAft>
            </a:pPr>
            <a:r>
              <a:rPr lang="en-US" altLang="zh-CN" b="1" dirty="0"/>
              <a:t>Facts</a:t>
            </a:r>
            <a:r>
              <a:rPr lang="zh-CN" altLang="en-US" b="1" dirty="0"/>
              <a:t> </a:t>
            </a:r>
            <a:r>
              <a:rPr lang="en-US" altLang="zh-CN" b="1" dirty="0"/>
              <a:t>of</a:t>
            </a:r>
            <a:r>
              <a:rPr lang="zh-CN" altLang="en-US" b="1" dirty="0"/>
              <a:t> </a:t>
            </a:r>
            <a:r>
              <a:rPr lang="en-US" altLang="zh-CN" b="1" dirty="0"/>
              <a:t>word2vec</a:t>
            </a:r>
          </a:p>
          <a:p>
            <a:pPr lvl="1">
              <a:spcAft>
                <a:spcPts val="600"/>
              </a:spcAft>
            </a:pPr>
            <a:r>
              <a:rPr lang="en-US" altLang="zh-CN" dirty="0"/>
              <a:t>Popular embedding method</a:t>
            </a:r>
          </a:p>
          <a:p>
            <a:pPr lvl="1">
              <a:spcAft>
                <a:spcPts val="600"/>
              </a:spcAft>
            </a:pPr>
            <a:r>
              <a:rPr lang="en-US" altLang="zh-CN" dirty="0"/>
              <a:t>Fast to train with various options</a:t>
            </a:r>
          </a:p>
          <a:p>
            <a:pPr lvl="1">
              <a:spcAft>
                <a:spcPts val="600"/>
              </a:spcAft>
            </a:pPr>
            <a:r>
              <a:rPr lang="en-US" altLang="zh-CN" b="1" dirty="0">
                <a:solidFill>
                  <a:srgbClr val="FF0000"/>
                </a:solidFill>
              </a:rPr>
              <a:t>Predict rather than count</a:t>
            </a:r>
          </a:p>
          <a:p>
            <a:pPr lvl="1">
              <a:spcAft>
                <a:spcPts val="600"/>
              </a:spcAft>
            </a:pPr>
            <a:r>
              <a:rPr lang="en-US" altLang="zh-CN" sz="2000" b="1" dirty="0">
                <a:solidFill>
                  <a:srgbClr val="00B050"/>
                </a:solidFill>
              </a:rPr>
              <a:t>New</a:t>
            </a:r>
            <a:r>
              <a:rPr lang="zh-CN" altLang="en-US" sz="2000" b="1" dirty="0">
                <a:solidFill>
                  <a:srgbClr val="00B050"/>
                </a:solidFill>
              </a:rPr>
              <a:t> </a:t>
            </a:r>
            <a:r>
              <a:rPr lang="en-US" altLang="zh-CN" sz="2000" b="1" dirty="0">
                <a:solidFill>
                  <a:srgbClr val="00B050"/>
                </a:solidFill>
              </a:rPr>
              <a:t>learning</a:t>
            </a:r>
            <a:r>
              <a:rPr lang="zh-CN" altLang="en-US" sz="2000" b="1" dirty="0">
                <a:solidFill>
                  <a:srgbClr val="00B050"/>
                </a:solidFill>
              </a:rPr>
              <a:t> </a:t>
            </a:r>
            <a:r>
              <a:rPr lang="en-US" altLang="zh-CN" sz="2000" b="1" dirty="0">
                <a:solidFill>
                  <a:srgbClr val="00B050"/>
                </a:solidFill>
              </a:rPr>
              <a:t>framework</a:t>
            </a:r>
            <a:r>
              <a:rPr lang="zh-CN" altLang="en-US" sz="2000" b="1" dirty="0">
                <a:solidFill>
                  <a:srgbClr val="00B050"/>
                </a:solidFill>
              </a:rPr>
              <a:t> </a:t>
            </a:r>
            <a:r>
              <a:rPr lang="en-US" altLang="zh-CN" sz="2000" b="1" dirty="0">
                <a:solidFill>
                  <a:srgbClr val="00B050"/>
                </a:solidFill>
              </a:rPr>
              <a:t>-</a:t>
            </a:r>
            <a:r>
              <a:rPr lang="zh-CN" altLang="en-US" sz="2000" b="1" dirty="0">
                <a:solidFill>
                  <a:srgbClr val="00B050"/>
                </a:solidFill>
              </a:rPr>
              <a:t> </a:t>
            </a:r>
            <a:r>
              <a:rPr lang="en-US" altLang="zh-CN" sz="2000" b="1" dirty="0">
                <a:solidFill>
                  <a:srgbClr val="00B050"/>
                </a:solidFill>
              </a:rPr>
              <a:t>Skip-Gram</a:t>
            </a:r>
          </a:p>
        </p:txBody>
      </p:sp>
      <p:sp>
        <p:nvSpPr>
          <p:cNvPr id="4" name="Slide Number Placeholder 3">
            <a:extLst>
              <a:ext uri="{FF2B5EF4-FFF2-40B4-BE49-F238E27FC236}">
                <a16:creationId xmlns:a16="http://schemas.microsoft.com/office/drawing/2014/main" id="{8FA42817-5C9E-AC4E-AB76-7C543F356824}"/>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pic>
        <p:nvPicPr>
          <p:cNvPr id="5" name="Picture 2" descr="RICAIP | Tomáš Mikolov | Mikolov">
            <a:extLst>
              <a:ext uri="{FF2B5EF4-FFF2-40B4-BE49-F238E27FC236}">
                <a16:creationId xmlns:a16="http://schemas.microsoft.com/office/drawing/2014/main" id="{CCDF1B53-5243-0A47-A910-B6401DBA4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7844" y="1108433"/>
            <a:ext cx="2979222" cy="297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710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4F5D-40DA-E548-A2B4-02764CF10B7D}"/>
              </a:ext>
            </a:extLst>
          </p:cNvPr>
          <p:cNvSpPr>
            <a:spLocks noGrp="1"/>
          </p:cNvSpPr>
          <p:nvPr>
            <p:ph type="title"/>
          </p:nvPr>
        </p:nvSpPr>
        <p:spPr/>
        <p:txBody>
          <a:bodyPr/>
          <a:lstStyle/>
          <a:p>
            <a:r>
              <a:rPr lang="en-US" altLang="zh-CN" dirty="0"/>
              <a:t>Idea</a:t>
            </a:r>
            <a:r>
              <a:rPr lang="zh-CN" altLang="en-US" dirty="0"/>
              <a:t> </a:t>
            </a:r>
            <a:r>
              <a:rPr lang="en-US" altLang="zh-CN" dirty="0"/>
              <a:t>of</a:t>
            </a:r>
            <a:r>
              <a:rPr lang="zh-CN" altLang="en-US" dirty="0"/>
              <a:t> </a:t>
            </a:r>
            <a:r>
              <a:rPr lang="en-US" altLang="zh-CN" dirty="0"/>
              <a:t>word2vec</a:t>
            </a:r>
            <a:r>
              <a:rPr lang="zh-CN" altLang="en-US" dirty="0"/>
              <a:t> </a:t>
            </a:r>
            <a:endParaRPr lang="en-CN" dirty="0"/>
          </a:p>
        </p:txBody>
      </p:sp>
      <p:sp>
        <p:nvSpPr>
          <p:cNvPr id="4" name="Slide Number Placeholder 3">
            <a:extLst>
              <a:ext uri="{FF2B5EF4-FFF2-40B4-BE49-F238E27FC236}">
                <a16:creationId xmlns:a16="http://schemas.microsoft.com/office/drawing/2014/main" id="{05B45CB0-5F47-AA44-8BA1-0B8D1F29EDEA}"/>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sp>
        <p:nvSpPr>
          <p:cNvPr id="5" name="文本框 23">
            <a:extLst>
              <a:ext uri="{FF2B5EF4-FFF2-40B4-BE49-F238E27FC236}">
                <a16:creationId xmlns:a16="http://schemas.microsoft.com/office/drawing/2014/main" id="{8D216C76-A479-5440-9A61-AE8F2319FB1B}"/>
              </a:ext>
            </a:extLst>
          </p:cNvPr>
          <p:cNvSpPr txBox="1"/>
          <p:nvPr/>
        </p:nvSpPr>
        <p:spPr>
          <a:xfrm>
            <a:off x="1010658" y="2615027"/>
            <a:ext cx="2093144" cy="461665"/>
          </a:xfrm>
          <a:prstGeom prst="rect">
            <a:avLst/>
          </a:prstGeom>
          <a:noFill/>
        </p:spPr>
        <p:txBody>
          <a:bodyPr wrap="square" rtlCol="0">
            <a:spAutoFit/>
          </a:bodyPr>
          <a:lstStyle/>
          <a:p>
            <a:pPr algn="r"/>
            <a:r>
              <a:rPr lang="en-US" altLang="zh-CN" sz="2400" dirty="0"/>
              <a:t>Training data</a:t>
            </a:r>
            <a:endParaRPr lang="zh-CN" altLang="en-US" sz="2400" dirty="0"/>
          </a:p>
        </p:txBody>
      </p:sp>
      <p:sp>
        <p:nvSpPr>
          <p:cNvPr id="6" name="文本框 25">
            <a:extLst>
              <a:ext uri="{FF2B5EF4-FFF2-40B4-BE49-F238E27FC236}">
                <a16:creationId xmlns:a16="http://schemas.microsoft.com/office/drawing/2014/main" id="{2B8185A5-353B-A64B-A0FB-065D5B65B10B}"/>
              </a:ext>
            </a:extLst>
          </p:cNvPr>
          <p:cNvSpPr txBox="1"/>
          <p:nvPr/>
        </p:nvSpPr>
        <p:spPr>
          <a:xfrm>
            <a:off x="1111390" y="4620510"/>
            <a:ext cx="1953671" cy="830997"/>
          </a:xfrm>
          <a:prstGeom prst="rect">
            <a:avLst/>
          </a:prstGeom>
          <a:noFill/>
        </p:spPr>
        <p:txBody>
          <a:bodyPr wrap="square" rtlCol="0">
            <a:spAutoFit/>
          </a:bodyPr>
          <a:lstStyle/>
          <a:p>
            <a:pPr algn="r"/>
            <a:r>
              <a:rPr lang="en-US" altLang="zh-CN" sz="2400" dirty="0"/>
              <a:t>Design loss and model</a:t>
            </a:r>
            <a:endParaRPr lang="zh-CN" altLang="en-US" sz="2400" dirty="0"/>
          </a:p>
        </p:txBody>
      </p:sp>
      <p:sp>
        <p:nvSpPr>
          <p:cNvPr id="7" name="文本框 26">
            <a:extLst>
              <a:ext uri="{FF2B5EF4-FFF2-40B4-BE49-F238E27FC236}">
                <a16:creationId xmlns:a16="http://schemas.microsoft.com/office/drawing/2014/main" id="{679810AA-9C6B-2741-90E2-8773DC50F2DD}"/>
              </a:ext>
            </a:extLst>
          </p:cNvPr>
          <p:cNvSpPr txBox="1"/>
          <p:nvPr/>
        </p:nvSpPr>
        <p:spPr>
          <a:xfrm>
            <a:off x="1150389" y="6132761"/>
            <a:ext cx="1953673" cy="461665"/>
          </a:xfrm>
          <a:prstGeom prst="rect">
            <a:avLst/>
          </a:prstGeom>
          <a:noFill/>
        </p:spPr>
        <p:txBody>
          <a:bodyPr wrap="square" rtlCol="0">
            <a:spAutoFit/>
          </a:bodyPr>
          <a:lstStyle/>
          <a:p>
            <a:pPr algn="r"/>
            <a:r>
              <a:rPr lang="en-US" altLang="zh-CN" sz="2400" dirty="0"/>
              <a:t>Optimization</a:t>
            </a:r>
            <a:endParaRPr lang="zh-CN" altLang="en-US" sz="2400" dirty="0"/>
          </a:p>
        </p:txBody>
      </p:sp>
      <p:sp>
        <p:nvSpPr>
          <p:cNvPr id="8" name="内容占位符 3">
            <a:extLst>
              <a:ext uri="{FF2B5EF4-FFF2-40B4-BE49-F238E27FC236}">
                <a16:creationId xmlns:a16="http://schemas.microsoft.com/office/drawing/2014/main" id="{F231AD4F-2077-3742-B64B-7DE669D5E815}"/>
              </a:ext>
            </a:extLst>
          </p:cNvPr>
          <p:cNvSpPr txBox="1">
            <a:spLocks/>
          </p:cNvSpPr>
          <p:nvPr/>
        </p:nvSpPr>
        <p:spPr>
          <a:xfrm>
            <a:off x="3899900" y="6230161"/>
            <a:ext cx="7685901" cy="575732"/>
          </a:xfrm>
          <a:prstGeom prst="rect">
            <a:avLst/>
          </a:prstGeom>
          <a:noFill/>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en-US" altLang="zh-CN" dirty="0"/>
              <a:t>Use the learned weights as the embeddings</a:t>
            </a:r>
          </a:p>
        </p:txBody>
      </p:sp>
      <mc:AlternateContent xmlns:mc="http://schemas.openxmlformats.org/markup-compatibility/2006" xmlns:a14="http://schemas.microsoft.com/office/drawing/2010/main">
        <mc:Choice Requires="a14">
          <p:sp>
            <p:nvSpPr>
              <p:cNvPr id="9" name="文本框 6">
                <a:extLst>
                  <a:ext uri="{FF2B5EF4-FFF2-40B4-BE49-F238E27FC236}">
                    <a16:creationId xmlns:a16="http://schemas.microsoft.com/office/drawing/2014/main" id="{3414090E-C2AC-BB49-A71B-5A0A7BBB7EAC}"/>
                  </a:ext>
                </a:extLst>
              </p:cNvPr>
              <p:cNvSpPr txBox="1"/>
              <p:nvPr/>
            </p:nvSpPr>
            <p:spPr>
              <a:xfrm>
                <a:off x="3991266" y="2171761"/>
                <a:ext cx="7071475" cy="954107"/>
              </a:xfrm>
              <a:prstGeom prst="rect">
                <a:avLst/>
              </a:prstGeom>
              <a:noFill/>
            </p:spPr>
            <p:txBody>
              <a:bodyPr wrap="square">
                <a:spAutoFit/>
              </a:bodyPr>
              <a:lstStyle/>
              <a:p>
                <a:pPr marL="514350" indent="-514350">
                  <a:buFont typeface="+mj-lt"/>
                  <a:buAutoNum type="arabicPeriod"/>
                </a:pPr>
                <a:r>
                  <a:rPr lang="en-US" altLang="zh-CN" sz="2800" dirty="0"/>
                  <a:t>Treat the target word </a:t>
                </a:r>
                <a14:m>
                  <m:oMath xmlns:m="http://schemas.openxmlformats.org/officeDocument/2006/math">
                    <m:r>
                      <a:rPr lang="en-US" altLang="zh-CN" sz="2800" b="1" i="1" dirty="0" smtClean="0">
                        <a:solidFill>
                          <a:srgbClr val="FF0000"/>
                        </a:solidFill>
                        <a:latin typeface="Cambria Math" panose="02040503050406030204" pitchFamily="18" charset="0"/>
                      </a:rPr>
                      <m:t>𝒘</m:t>
                    </m:r>
                  </m:oMath>
                </a14:m>
                <a:r>
                  <a:rPr lang="en-US" altLang="zh-CN" sz="2800" dirty="0"/>
                  <a:t> and a neighbor context word </a:t>
                </a:r>
                <a14:m>
                  <m:oMath xmlns:m="http://schemas.openxmlformats.org/officeDocument/2006/math">
                    <m:r>
                      <a:rPr lang="en-US" altLang="zh-CN" sz="2800" b="1" i="1" dirty="0" smtClean="0">
                        <a:solidFill>
                          <a:srgbClr val="00B050"/>
                        </a:solidFill>
                        <a:latin typeface="Cambria Math" panose="02040503050406030204" pitchFamily="18" charset="0"/>
                      </a:rPr>
                      <m:t>𝒄</m:t>
                    </m:r>
                  </m:oMath>
                </a14:m>
                <a:r>
                  <a:rPr lang="en-US" altLang="zh-CN" sz="2800" dirty="0"/>
                  <a:t> as positive examples.</a:t>
                </a:r>
              </a:p>
            </p:txBody>
          </p:sp>
        </mc:Choice>
        <mc:Fallback xmlns="">
          <p:sp>
            <p:nvSpPr>
              <p:cNvPr id="9" name="文本框 6">
                <a:extLst>
                  <a:ext uri="{FF2B5EF4-FFF2-40B4-BE49-F238E27FC236}">
                    <a16:creationId xmlns:a16="http://schemas.microsoft.com/office/drawing/2014/main" id="{3414090E-C2AC-BB49-A71B-5A0A7BBB7EAC}"/>
                  </a:ext>
                </a:extLst>
              </p:cNvPr>
              <p:cNvSpPr txBox="1">
                <a:spLocks noRot="1" noChangeAspect="1" noMove="1" noResize="1" noEditPoints="1" noAdjustHandles="1" noChangeArrowheads="1" noChangeShapeType="1" noTextEdit="1"/>
              </p:cNvSpPr>
              <p:nvPr/>
            </p:nvSpPr>
            <p:spPr>
              <a:xfrm>
                <a:off x="3991266" y="2171761"/>
                <a:ext cx="7071475" cy="954107"/>
              </a:xfrm>
              <a:prstGeom prst="rect">
                <a:avLst/>
              </a:prstGeom>
              <a:blipFill>
                <a:blip r:embed="rId3"/>
                <a:stretch>
                  <a:fillRect l="-1792" t="-7792" r="-1254" b="-15584"/>
                </a:stretch>
              </a:blipFill>
            </p:spPr>
            <p:txBody>
              <a:bodyPr/>
              <a:lstStyle/>
              <a:p>
                <a:r>
                  <a:rPr lang="en-CN">
                    <a:noFill/>
                  </a:rPr>
                  <a:t> </a:t>
                </a:r>
              </a:p>
            </p:txBody>
          </p:sp>
        </mc:Fallback>
      </mc:AlternateContent>
      <p:sp>
        <p:nvSpPr>
          <p:cNvPr id="10" name="文本框 8">
            <a:extLst>
              <a:ext uri="{FF2B5EF4-FFF2-40B4-BE49-F238E27FC236}">
                <a16:creationId xmlns:a16="http://schemas.microsoft.com/office/drawing/2014/main" id="{CD6E0437-6AB7-8C44-BEAA-1AE2C548586E}"/>
              </a:ext>
            </a:extLst>
          </p:cNvPr>
          <p:cNvSpPr txBox="1"/>
          <p:nvPr/>
        </p:nvSpPr>
        <p:spPr>
          <a:xfrm>
            <a:off x="3991266" y="3118039"/>
            <a:ext cx="7485577" cy="954107"/>
          </a:xfrm>
          <a:prstGeom prst="rect">
            <a:avLst/>
          </a:prstGeom>
          <a:noFill/>
        </p:spPr>
        <p:txBody>
          <a:bodyPr wrap="square">
            <a:spAutoFit/>
          </a:bodyPr>
          <a:lstStyle/>
          <a:p>
            <a:pPr marL="514350" indent="-514350">
              <a:buFont typeface="+mj-lt"/>
              <a:buAutoNum type="arabicPeriod" startAt="2"/>
            </a:pPr>
            <a:r>
              <a:rPr lang="en-US" altLang="zh-CN" sz="2800" dirty="0"/>
              <a:t>Randomly sample other words in the vocabulary to get negative examples</a:t>
            </a:r>
          </a:p>
        </p:txBody>
      </p:sp>
      <p:sp>
        <p:nvSpPr>
          <p:cNvPr id="11" name="文本框 10">
            <a:extLst>
              <a:ext uri="{FF2B5EF4-FFF2-40B4-BE49-F238E27FC236}">
                <a16:creationId xmlns:a16="http://schemas.microsoft.com/office/drawing/2014/main" id="{AEB45C38-1551-6245-9CFD-92115276D8D5}"/>
              </a:ext>
            </a:extLst>
          </p:cNvPr>
          <p:cNvSpPr txBox="1"/>
          <p:nvPr/>
        </p:nvSpPr>
        <p:spPr>
          <a:xfrm>
            <a:off x="3991266" y="4614790"/>
            <a:ext cx="7485577" cy="954107"/>
          </a:xfrm>
          <a:prstGeom prst="rect">
            <a:avLst/>
          </a:prstGeom>
          <a:noFill/>
        </p:spPr>
        <p:txBody>
          <a:bodyPr wrap="square">
            <a:spAutoFit/>
          </a:bodyPr>
          <a:lstStyle/>
          <a:p>
            <a:pPr marL="514350" indent="-514350">
              <a:buFont typeface="+mj-lt"/>
              <a:buAutoNum type="arabicPeriod" startAt="3"/>
            </a:pPr>
            <a:r>
              <a:rPr lang="en-US" altLang="zh-CN" sz="2800" dirty="0"/>
              <a:t>Use logistic regression to train a classifier to distinguish those two cases</a:t>
            </a:r>
          </a:p>
        </p:txBody>
      </p:sp>
      <p:cxnSp>
        <p:nvCxnSpPr>
          <p:cNvPr id="13" name="直接箭头连接符 13">
            <a:extLst>
              <a:ext uri="{FF2B5EF4-FFF2-40B4-BE49-F238E27FC236}">
                <a16:creationId xmlns:a16="http://schemas.microsoft.com/office/drawing/2014/main" id="{8FE1CBC7-8BEC-E84B-93F9-57549619CD48}"/>
              </a:ext>
            </a:extLst>
          </p:cNvPr>
          <p:cNvCxnSpPr>
            <a:cxnSpLocks/>
            <a:stCxn id="10" idx="2"/>
            <a:endCxn id="11" idx="0"/>
          </p:cNvCxnSpPr>
          <p:nvPr/>
        </p:nvCxnSpPr>
        <p:spPr>
          <a:xfrm>
            <a:off x="7734055" y="4072146"/>
            <a:ext cx="0" cy="54264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6">
            <a:extLst>
              <a:ext uri="{FF2B5EF4-FFF2-40B4-BE49-F238E27FC236}">
                <a16:creationId xmlns:a16="http://schemas.microsoft.com/office/drawing/2014/main" id="{2D18857B-86A2-6549-A5B2-C29FDB480B95}"/>
              </a:ext>
            </a:extLst>
          </p:cNvPr>
          <p:cNvCxnSpPr>
            <a:cxnSpLocks/>
            <a:stCxn id="11" idx="2"/>
            <a:endCxn id="8" idx="0"/>
          </p:cNvCxnSpPr>
          <p:nvPr/>
        </p:nvCxnSpPr>
        <p:spPr>
          <a:xfrm>
            <a:off x="7734055" y="5568897"/>
            <a:ext cx="8796" cy="66126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 name="左大括号 22">
            <a:extLst>
              <a:ext uri="{FF2B5EF4-FFF2-40B4-BE49-F238E27FC236}">
                <a16:creationId xmlns:a16="http://schemas.microsoft.com/office/drawing/2014/main" id="{6822BF50-5FA5-8C48-83B7-A451643B0DA4}"/>
              </a:ext>
            </a:extLst>
          </p:cNvPr>
          <p:cNvSpPr/>
          <p:nvPr/>
        </p:nvSpPr>
        <p:spPr>
          <a:xfrm>
            <a:off x="3162272" y="2171761"/>
            <a:ext cx="383057" cy="1902567"/>
          </a:xfrm>
          <a:prstGeom prst="leftBrace">
            <a:avLst>
              <a:gd name="adj1" fmla="val 1858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24">
            <a:extLst>
              <a:ext uri="{FF2B5EF4-FFF2-40B4-BE49-F238E27FC236}">
                <a16:creationId xmlns:a16="http://schemas.microsoft.com/office/drawing/2014/main" id="{102224B1-34AC-B34E-B804-6DD075EC7D57}"/>
              </a:ext>
            </a:extLst>
          </p:cNvPr>
          <p:cNvSpPr/>
          <p:nvPr/>
        </p:nvSpPr>
        <p:spPr>
          <a:xfrm>
            <a:off x="3162272" y="4397501"/>
            <a:ext cx="383057" cy="1215025"/>
          </a:xfrm>
          <a:prstGeom prst="leftBrace">
            <a:avLst>
              <a:gd name="adj1" fmla="val 1858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左大括号 24">
            <a:extLst>
              <a:ext uri="{FF2B5EF4-FFF2-40B4-BE49-F238E27FC236}">
                <a16:creationId xmlns:a16="http://schemas.microsoft.com/office/drawing/2014/main" id="{C7192F86-6DB5-C04B-8249-C1751E5054C8}"/>
              </a:ext>
            </a:extLst>
          </p:cNvPr>
          <p:cNvSpPr/>
          <p:nvPr/>
        </p:nvSpPr>
        <p:spPr>
          <a:xfrm>
            <a:off x="3162271" y="5977084"/>
            <a:ext cx="383057" cy="828809"/>
          </a:xfrm>
          <a:prstGeom prst="leftBrace">
            <a:avLst>
              <a:gd name="adj1" fmla="val 1858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Content Placeholder 19">
                <a:extLst>
                  <a:ext uri="{FF2B5EF4-FFF2-40B4-BE49-F238E27FC236}">
                    <a16:creationId xmlns:a16="http://schemas.microsoft.com/office/drawing/2014/main" id="{22866F76-6A96-2B4E-B859-155491483C99}"/>
                  </a:ext>
                </a:extLst>
              </p:cNvPr>
              <p:cNvSpPr>
                <a:spLocks noGrp="1"/>
              </p:cNvSpPr>
              <p:nvPr>
                <p:ph idx="1"/>
              </p:nvPr>
            </p:nvSpPr>
            <p:spPr>
              <a:xfrm>
                <a:off x="607465" y="1093443"/>
                <a:ext cx="10974935" cy="963950"/>
              </a:xfrm>
            </p:spPr>
            <p:txBody>
              <a:bodyPr lIns="90000">
                <a:noAutofit/>
              </a:bodyPr>
              <a:lstStyle/>
              <a:p>
                <a:pPr marL="0" indent="0">
                  <a:buNone/>
                </a:pPr>
                <a:r>
                  <a:rPr lang="en-US" altLang="zh-CN" b="1" dirty="0">
                    <a:solidFill>
                      <a:srgbClr val="FF0000"/>
                    </a:solidFill>
                  </a:rPr>
                  <a:t>Training a classifier to predict context words surrounding a target word</a:t>
                </a:r>
                <a:r>
                  <a:rPr lang="zh-CN" altLang="en-US" b="1" dirty="0">
                    <a:solidFill>
                      <a:srgbClr val="FF0000"/>
                    </a:solidFill>
                  </a:rPr>
                  <a:t> </a:t>
                </a:r>
                <a14:m>
                  <m:oMath xmlns:m="http://schemas.openxmlformats.org/officeDocument/2006/math">
                    <m:r>
                      <a:rPr lang="en-US" altLang="zh-CN" b="1" i="1" dirty="0" smtClean="0">
                        <a:solidFill>
                          <a:srgbClr val="FF0000"/>
                        </a:solidFill>
                        <a:latin typeface="Cambria Math" panose="02040503050406030204" pitchFamily="18" charset="0"/>
                      </a:rPr>
                      <m:t>𝒘</m:t>
                    </m:r>
                  </m:oMath>
                </a14:m>
                <a:r>
                  <a:rPr lang="en-US" altLang="zh-CN" b="1" dirty="0">
                    <a:solidFill>
                      <a:srgbClr val="FF0000"/>
                    </a:solidFill>
                  </a:rPr>
                  <a:t>:</a:t>
                </a:r>
                <a:r>
                  <a:rPr lang="zh-CN" altLang="en-US" b="1" dirty="0">
                    <a:solidFill>
                      <a:srgbClr val="FF0000"/>
                    </a:solidFill>
                  </a:rPr>
                  <a:t> </a:t>
                </a:r>
                <a:r>
                  <a:rPr lang="en-US" altLang="zh-CN" b="1" dirty="0">
                    <a:solidFill>
                      <a:srgbClr val="FF0000"/>
                    </a:solidFill>
                  </a:rPr>
                  <a:t>Predict if context word </a:t>
                </a:r>
                <a14:m>
                  <m:oMath xmlns:m="http://schemas.openxmlformats.org/officeDocument/2006/math">
                    <m:r>
                      <a:rPr lang="en-US" altLang="zh-CN" b="1" i="1" dirty="0" smtClean="0">
                        <a:solidFill>
                          <a:srgbClr val="FF0000"/>
                        </a:solidFill>
                        <a:latin typeface="Cambria Math" panose="02040503050406030204" pitchFamily="18" charset="0"/>
                      </a:rPr>
                      <m:t>𝒄</m:t>
                    </m:r>
                  </m:oMath>
                </a14:m>
                <a:r>
                  <a:rPr lang="en-US" altLang="zh-CN" b="1" dirty="0">
                    <a:solidFill>
                      <a:srgbClr val="FF0000"/>
                    </a:solidFill>
                  </a:rPr>
                  <a:t> is a “neighbor”</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14:m>
                  <m:oMath xmlns:m="http://schemas.openxmlformats.org/officeDocument/2006/math">
                    <m:r>
                      <a:rPr lang="en-US" altLang="zh-CN" b="1" i="1" dirty="0" smtClean="0">
                        <a:solidFill>
                          <a:srgbClr val="FF0000"/>
                        </a:solidFill>
                        <a:latin typeface="Cambria Math" panose="02040503050406030204" pitchFamily="18" charset="0"/>
                      </a:rPr>
                      <m:t>𝒘</m:t>
                    </m:r>
                  </m:oMath>
                </a14:m>
                <a:endParaRPr lang="en-CN" b="1" dirty="0">
                  <a:solidFill>
                    <a:srgbClr val="FF0000"/>
                  </a:solidFill>
                </a:endParaRPr>
              </a:p>
            </p:txBody>
          </p:sp>
        </mc:Choice>
        <mc:Fallback xmlns="">
          <p:sp>
            <p:nvSpPr>
              <p:cNvPr id="20" name="Content Placeholder 19">
                <a:extLst>
                  <a:ext uri="{FF2B5EF4-FFF2-40B4-BE49-F238E27FC236}">
                    <a16:creationId xmlns:a16="http://schemas.microsoft.com/office/drawing/2014/main" id="{22866F76-6A96-2B4E-B859-155491483C99}"/>
                  </a:ext>
                </a:extLst>
              </p:cNvPr>
              <p:cNvSpPr>
                <a:spLocks noGrp="1" noRot="1" noChangeAspect="1" noMove="1" noResize="1" noEditPoints="1" noAdjustHandles="1" noChangeArrowheads="1" noChangeShapeType="1" noTextEdit="1"/>
              </p:cNvSpPr>
              <p:nvPr>
                <p:ph idx="1"/>
              </p:nvPr>
            </p:nvSpPr>
            <p:spPr>
              <a:xfrm>
                <a:off x="607465" y="1093443"/>
                <a:ext cx="10974935" cy="963950"/>
              </a:xfrm>
              <a:blipFill>
                <a:blip r:embed="rId4"/>
                <a:stretch>
                  <a:fillRect l="-1272" t="-5195" r="-116" b="-15584"/>
                </a:stretch>
              </a:blipFill>
            </p:spPr>
            <p:txBody>
              <a:bodyPr/>
              <a:lstStyle/>
              <a:p>
                <a:r>
                  <a:rPr lang="en-CN">
                    <a:noFill/>
                  </a:rPr>
                  <a:t> </a:t>
                </a:r>
              </a:p>
            </p:txBody>
          </p:sp>
        </mc:Fallback>
      </mc:AlternateContent>
    </p:spTree>
    <p:extLst>
      <p:ext uri="{BB962C8B-B14F-4D97-AF65-F5344CB8AC3E}">
        <p14:creationId xmlns:p14="http://schemas.microsoft.com/office/powerpoint/2010/main" val="333646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5" grpId="0" animBg="1"/>
      <p:bldP spid="16"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1A95-DA97-AF4D-A6CD-47269C38571F}"/>
              </a:ext>
            </a:extLst>
          </p:cNvPr>
          <p:cNvSpPr>
            <a:spLocks noGrp="1"/>
          </p:cNvSpPr>
          <p:nvPr>
            <p:ph type="title"/>
          </p:nvPr>
        </p:nvSpPr>
        <p:spPr/>
        <p:txBody>
          <a:bodyPr/>
          <a:lstStyle/>
          <a:p>
            <a:r>
              <a:rPr lang="en-US" altLang="zh-CN" dirty="0"/>
              <a:t>Idea</a:t>
            </a:r>
            <a:r>
              <a:rPr lang="zh-CN" altLang="en-US" dirty="0"/>
              <a:t> </a:t>
            </a:r>
            <a:r>
              <a:rPr lang="en-US" altLang="zh-CN" dirty="0"/>
              <a:t>of</a:t>
            </a:r>
            <a:r>
              <a:rPr lang="zh-CN" altLang="en-US" dirty="0"/>
              <a:t> </a:t>
            </a:r>
            <a:r>
              <a:rPr lang="en-CN" dirty="0"/>
              <a:t>word2vec</a:t>
            </a:r>
            <a:r>
              <a:rPr lang="zh-CN" altLang="en-US" dirty="0"/>
              <a:t> </a:t>
            </a:r>
            <a:r>
              <a:rPr lang="en-US" altLang="zh-CN" dirty="0"/>
              <a:t>-</a:t>
            </a:r>
            <a:r>
              <a:rPr lang="zh-CN" altLang="en-US" dirty="0"/>
              <a:t> </a:t>
            </a:r>
            <a:r>
              <a:rPr lang="en-US" altLang="zh-CN" dirty="0"/>
              <a:t>Explained</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C37F23-3A09-3B40-995D-05D8D9F340A6}"/>
                  </a:ext>
                </a:extLst>
              </p:cNvPr>
              <p:cNvSpPr>
                <a:spLocks noGrp="1"/>
              </p:cNvSpPr>
              <p:nvPr>
                <p:ph idx="1"/>
              </p:nvPr>
            </p:nvSpPr>
            <p:spPr>
              <a:xfrm>
                <a:off x="517525" y="1108433"/>
                <a:ext cx="10605177" cy="5508233"/>
              </a:xfrm>
            </p:spPr>
            <p:txBody>
              <a:bodyPr lIns="90000">
                <a:noAutofit/>
              </a:bodyPr>
              <a:lstStyle/>
              <a:p>
                <a:pPr>
                  <a:spcAft>
                    <a:spcPts val="1200"/>
                  </a:spcAft>
                </a:pPr>
                <a:r>
                  <a:rPr lang="en-US" altLang="zh-CN" sz="2800" dirty="0"/>
                  <a:t>Consider</a:t>
                </a:r>
                <a:r>
                  <a:rPr lang="zh-CN" altLang="en-US" sz="2800" dirty="0"/>
                  <a:t> </a:t>
                </a:r>
                <a:r>
                  <a:rPr lang="en-US" altLang="zh-CN" sz="2800" dirty="0"/>
                  <a:t>the</a:t>
                </a:r>
                <a:r>
                  <a:rPr lang="zh-CN" altLang="en-US" sz="2800" dirty="0"/>
                  <a:t> </a:t>
                </a:r>
                <a:r>
                  <a:rPr lang="en-US" altLang="zh-CN" sz="2800" dirty="0"/>
                  <a:t>running</a:t>
                </a:r>
                <a:r>
                  <a:rPr lang="zh-CN" altLang="en-US" sz="2800" dirty="0"/>
                  <a:t> </a:t>
                </a:r>
                <a:r>
                  <a:rPr lang="en-US" altLang="zh-CN" sz="2800" dirty="0"/>
                  <a:t>text</a:t>
                </a:r>
                <a:r>
                  <a:rPr lang="en-US" altLang="zh-CN" dirty="0"/>
                  <a:t>:</a:t>
                </a:r>
                <a:r>
                  <a:rPr lang="zh-CN" altLang="en-US" dirty="0"/>
                  <a:t> </a:t>
                </a:r>
                <a:endParaRPr lang="en-US" altLang="zh-CN" dirty="0"/>
              </a:p>
              <a:p>
                <a:pPr marL="0" indent="0" algn="ctr">
                  <a:spcAft>
                    <a:spcPts val="1200"/>
                  </a:spcAft>
                  <a:buNone/>
                </a:pPr>
                <a:r>
                  <a:rPr lang="en-US" altLang="zh-CN" dirty="0"/>
                  <a:t>The </a:t>
                </a:r>
                <a:r>
                  <a:rPr lang="en-US" altLang="zh-CN" dirty="0">
                    <a:solidFill>
                      <a:schemeClr val="accent6"/>
                    </a:solidFill>
                  </a:rPr>
                  <a:t>quick brown</a:t>
                </a:r>
                <a:r>
                  <a:rPr lang="en-US" altLang="zh-CN" dirty="0"/>
                  <a:t> </a:t>
                </a:r>
                <a:r>
                  <a:rPr lang="en-US" altLang="zh-CN" b="1" dirty="0">
                    <a:solidFill>
                      <a:srgbClr val="FF0000"/>
                    </a:solidFill>
                  </a:rPr>
                  <a:t>fox</a:t>
                </a:r>
                <a:r>
                  <a:rPr lang="en-US" altLang="zh-CN" dirty="0"/>
                  <a:t> </a:t>
                </a:r>
                <a:r>
                  <a:rPr lang="en-US" altLang="zh-CN" dirty="0">
                    <a:solidFill>
                      <a:schemeClr val="accent6"/>
                    </a:solidFill>
                  </a:rPr>
                  <a:t>jumps over</a:t>
                </a:r>
                <a:r>
                  <a:rPr lang="en-US" altLang="zh-CN" dirty="0"/>
                  <a:t> the lazy dog.</a:t>
                </a:r>
                <a:endParaRPr lang="en-US" altLang="zh-CN" sz="2800" dirty="0"/>
              </a:p>
              <a:p>
                <a:pPr>
                  <a:spcAft>
                    <a:spcPts val="1200"/>
                  </a:spcAft>
                </a:pPr>
                <a:r>
                  <a:rPr lang="en-US" altLang="zh-CN" sz="2800" dirty="0"/>
                  <a:t>Instead of counting how often each word</a:t>
                </a:r>
                <a:r>
                  <a:rPr lang="zh-CN" altLang="en-US" sz="2800" dirty="0"/>
                  <a:t> </a:t>
                </a:r>
                <a14:m>
                  <m:oMath xmlns:m="http://schemas.openxmlformats.org/officeDocument/2006/math">
                    <m:r>
                      <a:rPr lang="en-US" altLang="zh-CN" sz="2800" b="1" i="1" dirty="0" smtClean="0">
                        <a:latin typeface="Cambria Math" panose="02040503050406030204" pitchFamily="18" charset="0"/>
                      </a:rPr>
                      <m:t>𝒄</m:t>
                    </m:r>
                  </m:oMath>
                </a14:m>
                <a:r>
                  <a:rPr lang="en-US" altLang="zh-CN" sz="2800" dirty="0"/>
                  <a:t> occurs near </a:t>
                </a:r>
                <a:r>
                  <a:rPr lang="en-US" altLang="zh-CN" dirty="0">
                    <a:solidFill>
                      <a:srgbClr val="FF0000"/>
                    </a:solidFill>
                  </a:rPr>
                  <a:t>fox</a:t>
                </a:r>
                <a:endParaRPr lang="en-US" altLang="zh-CN" sz="2800" dirty="0">
                  <a:solidFill>
                    <a:srgbClr val="FF0000"/>
                  </a:solidFill>
                </a:endParaRPr>
              </a:p>
              <a:p>
                <a:pPr lvl="1">
                  <a:spcAft>
                    <a:spcPts val="1200"/>
                  </a:spcAft>
                </a:pPr>
                <a:r>
                  <a:rPr lang="en-US" altLang="zh-CN" dirty="0"/>
                  <a:t>Train a classifier on</a:t>
                </a:r>
                <a:r>
                  <a:rPr lang="zh-CN" altLang="en-US" dirty="0"/>
                  <a:t> </a:t>
                </a:r>
                <a:r>
                  <a:rPr lang="en-US" altLang="zh-CN" dirty="0"/>
                  <a:t>prediction: Is </a:t>
                </a:r>
                <a14:m>
                  <m:oMath xmlns:m="http://schemas.openxmlformats.org/officeDocument/2006/math">
                    <m:r>
                      <a:rPr lang="en-US" altLang="zh-CN" b="1" i="1" dirty="0" smtClean="0">
                        <a:latin typeface="Cambria Math" panose="02040503050406030204" pitchFamily="18" charset="0"/>
                      </a:rPr>
                      <m:t>𝒄</m:t>
                    </m:r>
                  </m:oMath>
                </a14:m>
                <a:r>
                  <a:rPr lang="en-US" altLang="zh-CN" dirty="0"/>
                  <a:t> likely to show up near </a:t>
                </a:r>
                <a:r>
                  <a:rPr lang="en-US" altLang="zh-CN" dirty="0">
                    <a:solidFill>
                      <a:srgbClr val="FF0000"/>
                    </a:solidFill>
                  </a:rPr>
                  <a:t>fox</a:t>
                </a:r>
                <a:r>
                  <a:rPr lang="en-US" altLang="zh-CN" dirty="0"/>
                  <a:t>?</a:t>
                </a:r>
              </a:p>
              <a:p>
                <a:pPr>
                  <a:spcAft>
                    <a:spcPts val="1200"/>
                  </a:spcAft>
                </a:pPr>
                <a:r>
                  <a:rPr lang="en-US" altLang="zh-CN" sz="2800" dirty="0"/>
                  <a:t>No need for human labels:</a:t>
                </a:r>
                <a:r>
                  <a:rPr lang="zh-CN" altLang="en-US" sz="2800" dirty="0"/>
                  <a:t> </a:t>
                </a:r>
                <a:r>
                  <a:rPr lang="en-US" altLang="zh-CN" sz="2800" dirty="0"/>
                  <a:t>“self-supervision”</a:t>
                </a:r>
              </a:p>
              <a:p>
                <a:pPr lvl="1">
                  <a:spcAft>
                    <a:spcPts val="1200"/>
                  </a:spcAft>
                </a:pPr>
                <a:r>
                  <a:rPr lang="en-US" altLang="zh-CN" sz="2400" dirty="0"/>
                  <a:t>A word </a:t>
                </a:r>
                <a14:m>
                  <m:oMath xmlns:m="http://schemas.openxmlformats.org/officeDocument/2006/math">
                    <m:r>
                      <a:rPr lang="en-US" altLang="zh-CN" sz="2400" b="1" i="1" dirty="0" smtClean="0">
                        <a:latin typeface="Cambria Math" panose="02040503050406030204" pitchFamily="18" charset="0"/>
                      </a:rPr>
                      <m:t>𝒄</m:t>
                    </m:r>
                  </m:oMath>
                </a14:m>
                <a:r>
                  <a:rPr lang="en-US" altLang="zh-CN" sz="2400" dirty="0"/>
                  <a:t> that occurs near </a:t>
                </a:r>
                <a:r>
                  <a:rPr lang="en-US" altLang="zh-CN" sz="2400" i="1" dirty="0">
                    <a:solidFill>
                      <a:srgbClr val="FF0000"/>
                    </a:solidFill>
                  </a:rPr>
                  <a:t>fox</a:t>
                </a:r>
                <a:r>
                  <a:rPr lang="zh-CN" altLang="en-US" sz="2400" i="1" dirty="0"/>
                  <a:t> </a:t>
                </a:r>
                <a:r>
                  <a:rPr lang="en-US" altLang="zh-CN" sz="2400" dirty="0"/>
                  <a:t>in the corpus acts as the gold “</a:t>
                </a:r>
                <a:r>
                  <a:rPr lang="en-US" altLang="zh-CN" sz="2400" dirty="0">
                    <a:solidFill>
                      <a:srgbClr val="00B050"/>
                    </a:solidFill>
                  </a:rPr>
                  <a:t>correct answer</a:t>
                </a:r>
                <a:r>
                  <a:rPr lang="en-US" altLang="zh-CN" sz="2400" dirty="0"/>
                  <a:t>” for supervised learning</a:t>
                </a:r>
                <a:endParaRPr lang="en-US" altLang="zh-CN" dirty="0"/>
              </a:p>
              <a:p>
                <a:pPr>
                  <a:spcAft>
                    <a:spcPts val="1200"/>
                  </a:spcAft>
                </a:pPr>
                <a:r>
                  <a:rPr lang="en-US" altLang="zh-CN" sz="2800" dirty="0"/>
                  <a:t>Do</a:t>
                </a:r>
                <a:r>
                  <a:rPr lang="zh-CN" altLang="en-US" sz="2800" dirty="0"/>
                  <a:t> </a:t>
                </a:r>
                <a:r>
                  <a:rPr lang="en-US" altLang="zh-CN" sz="2800" dirty="0"/>
                  <a:t>not</a:t>
                </a:r>
                <a:r>
                  <a:rPr lang="zh-CN" altLang="en-US" sz="2800" dirty="0"/>
                  <a:t> </a:t>
                </a:r>
                <a:r>
                  <a:rPr lang="en-US" altLang="zh-CN" sz="2800" dirty="0"/>
                  <a:t>need</a:t>
                </a:r>
                <a:r>
                  <a:rPr lang="zh-CN" altLang="en-US" sz="2800" dirty="0"/>
                  <a:t> </a:t>
                </a:r>
                <a:r>
                  <a:rPr lang="en-US" altLang="zh-CN" sz="2800" dirty="0"/>
                  <a:t>to</a:t>
                </a:r>
                <a:r>
                  <a:rPr lang="zh-CN" altLang="en-US" dirty="0"/>
                  <a:t> </a:t>
                </a:r>
                <a:r>
                  <a:rPr lang="en-US" altLang="zh-CN" sz="2800" dirty="0"/>
                  <a:t>care about the performance of this task</a:t>
                </a:r>
              </a:p>
              <a:p>
                <a:pPr lvl="1">
                  <a:spcAft>
                    <a:spcPts val="1200"/>
                  </a:spcAft>
                </a:pPr>
                <a:r>
                  <a:rPr lang="en-US" altLang="zh-CN" sz="2400" dirty="0"/>
                  <a:t>But</a:t>
                </a:r>
                <a:r>
                  <a:rPr lang="zh-CN" altLang="en-US" sz="2400" dirty="0"/>
                  <a:t> </a:t>
                </a:r>
                <a:r>
                  <a:rPr lang="en-US" altLang="zh-CN" sz="2400" dirty="0"/>
                  <a:t>take the learned classifier weights as the word embeddings</a:t>
                </a:r>
              </a:p>
            </p:txBody>
          </p:sp>
        </mc:Choice>
        <mc:Fallback xmlns="">
          <p:sp>
            <p:nvSpPr>
              <p:cNvPr id="3" name="Content Placeholder 2">
                <a:extLst>
                  <a:ext uri="{FF2B5EF4-FFF2-40B4-BE49-F238E27FC236}">
                    <a16:creationId xmlns:a16="http://schemas.microsoft.com/office/drawing/2014/main" id="{A2C37F23-3A09-3B40-995D-05D8D9F340A6}"/>
                  </a:ext>
                </a:extLst>
              </p:cNvPr>
              <p:cNvSpPr>
                <a:spLocks noGrp="1" noRot="1" noChangeAspect="1" noMove="1" noResize="1" noEditPoints="1" noAdjustHandles="1" noChangeArrowheads="1" noChangeShapeType="1" noTextEdit="1"/>
              </p:cNvSpPr>
              <p:nvPr>
                <p:ph idx="1"/>
              </p:nvPr>
            </p:nvSpPr>
            <p:spPr>
              <a:xfrm>
                <a:off x="517525" y="1108433"/>
                <a:ext cx="10605177" cy="5508233"/>
              </a:xfrm>
              <a:blipFill>
                <a:blip r:embed="rId3"/>
                <a:stretch>
                  <a:fillRect l="-956" t="-1152" b="-161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885DF074-17F3-BE4D-97E3-891878841CAE}"/>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pic>
        <p:nvPicPr>
          <p:cNvPr id="1026" name="Picture 2">
            <a:extLst>
              <a:ext uri="{FF2B5EF4-FFF2-40B4-BE49-F238E27FC236}">
                <a16:creationId xmlns:a16="http://schemas.microsoft.com/office/drawing/2014/main" id="{58EABBE5-DC90-1940-BA57-A31F6544A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8479" y="1196975"/>
            <a:ext cx="2213311" cy="126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967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DF2-9603-A14A-AAD2-94CF0E1A5A2E}"/>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Get</a:t>
            </a:r>
            <a:r>
              <a:rPr lang="zh-CN" altLang="en-US" dirty="0"/>
              <a:t> </a:t>
            </a:r>
            <a:r>
              <a:rPr lang="en-US" altLang="zh-CN" dirty="0"/>
              <a:t>training</a:t>
            </a:r>
            <a:r>
              <a:rPr lang="zh-CN" altLang="en-US" dirty="0"/>
              <a:t> </a:t>
            </a:r>
            <a:r>
              <a:rPr lang="en-US" altLang="zh-CN" dirty="0"/>
              <a:t>samples</a:t>
            </a:r>
            <a:endParaRPr lang="en-CN" dirty="0"/>
          </a:p>
        </p:txBody>
      </p:sp>
      <p:sp>
        <p:nvSpPr>
          <p:cNvPr id="3" name="Content Placeholder 2">
            <a:extLst>
              <a:ext uri="{FF2B5EF4-FFF2-40B4-BE49-F238E27FC236}">
                <a16:creationId xmlns:a16="http://schemas.microsoft.com/office/drawing/2014/main" id="{99E04C68-96BE-5640-8124-44D7A49D5EF6}"/>
              </a:ext>
            </a:extLst>
          </p:cNvPr>
          <p:cNvSpPr>
            <a:spLocks noGrp="1"/>
          </p:cNvSpPr>
          <p:nvPr>
            <p:ph idx="1"/>
          </p:nvPr>
        </p:nvSpPr>
        <p:spPr>
          <a:xfrm>
            <a:off x="517525" y="943543"/>
            <a:ext cx="11350627" cy="2923921"/>
          </a:xfrm>
        </p:spPr>
        <p:txBody>
          <a:bodyPr lIns="90000">
            <a:noAutofit/>
          </a:bodyPr>
          <a:lstStyle/>
          <a:p>
            <a:pPr marL="0" indent="0" algn="ctr">
              <a:lnSpc>
                <a:spcPct val="150000"/>
              </a:lnSpc>
              <a:spcBef>
                <a:spcPts val="0"/>
              </a:spcBef>
              <a:spcAft>
                <a:spcPts val="600"/>
              </a:spcAft>
              <a:buNone/>
            </a:pPr>
            <a:r>
              <a:rPr lang="en-US" altLang="zh-CN" sz="3200" dirty="0"/>
              <a:t>The</a:t>
            </a:r>
            <a:r>
              <a:rPr lang="zh-CN" altLang="en-US" sz="3200" dirty="0"/>
              <a:t> </a:t>
            </a:r>
            <a:r>
              <a:rPr lang="en-US" altLang="zh-CN" sz="3200" dirty="0"/>
              <a:t>quick brown</a:t>
            </a:r>
            <a:r>
              <a:rPr lang="zh-CN" altLang="en-US" sz="3200" dirty="0"/>
              <a:t> </a:t>
            </a:r>
            <a:r>
              <a:rPr lang="en-US" altLang="zh-CN" sz="3200" dirty="0"/>
              <a:t>fox</a:t>
            </a:r>
            <a:r>
              <a:rPr lang="zh-CN" altLang="en-US" sz="3200" dirty="0"/>
              <a:t> </a:t>
            </a:r>
            <a:r>
              <a:rPr lang="en-US" altLang="zh-CN" sz="3200" dirty="0"/>
              <a:t>jumps over</a:t>
            </a:r>
            <a:r>
              <a:rPr lang="zh-CN" altLang="en-US" sz="3200" dirty="0"/>
              <a:t> </a:t>
            </a:r>
            <a:r>
              <a:rPr lang="en-US" altLang="zh-CN" sz="3200" dirty="0"/>
              <a:t>the lazy dog.</a:t>
            </a:r>
            <a:endParaRPr lang="en-US" sz="2800" dirty="0">
              <a:latin typeface="Times New Roman" panose="02020603050405020304" pitchFamily="18" charset="0"/>
              <a:cs typeface="Times New Roman" panose="02020603050405020304" pitchFamily="18" charset="0"/>
            </a:endParaRPr>
          </a:p>
          <a:p>
            <a:pPr>
              <a:spcBef>
                <a:spcPts val="0"/>
              </a:spcBef>
              <a:spcAft>
                <a:spcPts val="600"/>
              </a:spcAft>
            </a:pPr>
            <a:r>
              <a:rPr lang="en-US" dirty="0"/>
              <a:t>Consider</a:t>
            </a:r>
            <a:r>
              <a:rPr lang="zh-CN" altLang="en-US" dirty="0"/>
              <a:t> </a:t>
            </a:r>
            <a:r>
              <a:rPr lang="en-US" altLang="zh-CN" dirty="0">
                <a:solidFill>
                  <a:srgbClr val="FF0000"/>
                </a:solidFill>
              </a:rPr>
              <a:t>fox</a:t>
            </a:r>
            <a:r>
              <a:rPr lang="zh-CN" altLang="en-US" dirty="0"/>
              <a:t> </a:t>
            </a:r>
            <a:r>
              <a:rPr lang="en-US" altLang="zh-CN" dirty="0"/>
              <a:t>as</a:t>
            </a:r>
            <a:r>
              <a:rPr lang="zh-CN" altLang="en-US" dirty="0"/>
              <a:t> </a:t>
            </a:r>
            <a:r>
              <a:rPr lang="en-US" altLang="zh-CN" dirty="0"/>
              <a:t>the</a:t>
            </a:r>
            <a:r>
              <a:rPr lang="zh-CN" altLang="en-US" dirty="0"/>
              <a:t> </a:t>
            </a:r>
            <a:r>
              <a:rPr lang="en-US" altLang="zh-CN" b="1" dirty="0"/>
              <a:t>target</a:t>
            </a:r>
            <a:r>
              <a:rPr lang="zh-CN" altLang="en-US" b="1" dirty="0"/>
              <a:t> </a:t>
            </a:r>
            <a:r>
              <a:rPr lang="en-US" altLang="zh-CN" b="1" dirty="0"/>
              <a:t>word</a:t>
            </a:r>
            <a:r>
              <a:rPr lang="zh-CN" altLang="en-US" dirty="0"/>
              <a:t> </a:t>
            </a:r>
            <a:r>
              <a:rPr lang="en-US" altLang="zh-CN" dirty="0"/>
              <a:t>with</a:t>
            </a:r>
            <a:r>
              <a:rPr lang="zh-CN" altLang="en-US" dirty="0"/>
              <a:t> </a:t>
            </a:r>
            <a:r>
              <a:rPr lang="en-US" altLang="zh-CN" dirty="0"/>
              <a:t>a</a:t>
            </a:r>
            <a:r>
              <a:rPr lang="zh-CN" altLang="en-US" dirty="0"/>
              <a:t> </a:t>
            </a:r>
            <a:r>
              <a:rPr lang="en-US" altLang="zh-CN" b="1" dirty="0"/>
              <a:t>window</a:t>
            </a:r>
            <a:r>
              <a:rPr lang="zh-CN" altLang="en-US" b="1" dirty="0"/>
              <a:t> </a:t>
            </a:r>
            <a:r>
              <a:rPr lang="en-US" altLang="zh-CN" b="1" dirty="0"/>
              <a:t>size</a:t>
            </a:r>
            <a:r>
              <a:rPr lang="zh-CN" altLang="en-US" dirty="0"/>
              <a:t> </a:t>
            </a:r>
            <a:r>
              <a:rPr lang="en-US" altLang="zh-CN" dirty="0"/>
              <a:t>2</a:t>
            </a:r>
            <a:endParaRPr lang="en-US" altLang="zh-CN" sz="2800" dirty="0"/>
          </a:p>
          <a:p>
            <a:pPr>
              <a:spcBef>
                <a:spcPts val="0"/>
              </a:spcBef>
              <a:spcAft>
                <a:spcPts val="600"/>
              </a:spcAft>
            </a:pPr>
            <a:r>
              <a:rPr lang="en-US" altLang="zh-CN" sz="2800" dirty="0"/>
              <a:t>How</a:t>
            </a:r>
            <a:r>
              <a:rPr lang="zh-CN" altLang="en-US" sz="2800" dirty="0"/>
              <a:t> </a:t>
            </a:r>
            <a:r>
              <a:rPr lang="en-US" altLang="zh-CN" sz="2800" dirty="0"/>
              <a:t>to</a:t>
            </a:r>
            <a:r>
              <a:rPr lang="zh-CN" altLang="en-US" sz="2800" dirty="0"/>
              <a:t> </a:t>
            </a:r>
            <a:r>
              <a:rPr lang="en-US" altLang="zh-CN" dirty="0"/>
              <a:t>g</a:t>
            </a:r>
            <a:r>
              <a:rPr lang="en-US" altLang="zh-CN" sz="2800" dirty="0"/>
              <a:t>et positive/negative training samples</a:t>
            </a:r>
            <a:r>
              <a:rPr lang="zh-CN" altLang="en-US" sz="2800" dirty="0"/>
              <a:t> </a:t>
            </a:r>
            <a:r>
              <a:rPr lang="en-US" altLang="zh-CN" dirty="0"/>
              <a:t>for</a:t>
            </a:r>
            <a:r>
              <a:rPr lang="zh-CN" altLang="en-US" dirty="0"/>
              <a:t> </a:t>
            </a:r>
            <a:r>
              <a:rPr lang="en-US" altLang="zh-CN" dirty="0">
                <a:solidFill>
                  <a:srgbClr val="FF0000"/>
                </a:solidFill>
              </a:rPr>
              <a:t>fox</a:t>
            </a:r>
            <a:r>
              <a:rPr lang="en-US" altLang="zh-CN" sz="2800" dirty="0"/>
              <a:t>?</a:t>
            </a:r>
          </a:p>
          <a:p>
            <a:pPr marL="0" indent="0" algn="ctr">
              <a:lnSpc>
                <a:spcPct val="150000"/>
              </a:lnSpc>
              <a:spcBef>
                <a:spcPts val="0"/>
              </a:spcBef>
              <a:spcAft>
                <a:spcPts val="600"/>
              </a:spcAft>
              <a:buNone/>
            </a:pPr>
            <a:r>
              <a:rPr lang="en-US" altLang="zh-CN" sz="2800" dirty="0"/>
              <a:t>The [</a:t>
            </a:r>
            <a:r>
              <a:rPr lang="en-US" altLang="zh-CN" sz="2800" dirty="0">
                <a:solidFill>
                  <a:srgbClr val="00B050"/>
                </a:solidFill>
              </a:rPr>
              <a:t>quick brown</a:t>
            </a:r>
            <a:r>
              <a:rPr lang="zh-CN" altLang="en-US" sz="2800" dirty="0">
                <a:solidFill>
                  <a:srgbClr val="00B050"/>
                </a:solidFill>
              </a:rPr>
              <a:t> </a:t>
            </a:r>
            <a:r>
              <a:rPr lang="en-US" altLang="zh-CN" sz="2800" dirty="0">
                <a:solidFill>
                  <a:srgbClr val="00B050"/>
                </a:solidFill>
              </a:rPr>
              <a:t> </a:t>
            </a:r>
            <a:r>
              <a:rPr lang="en-US" altLang="zh-CN" sz="2800" b="1" dirty="0">
                <a:solidFill>
                  <a:srgbClr val="FF0000"/>
                </a:solidFill>
              </a:rPr>
              <a:t>fox</a:t>
            </a:r>
            <a:r>
              <a:rPr lang="zh-CN" altLang="en-US" sz="2800" b="1" dirty="0">
                <a:solidFill>
                  <a:srgbClr val="FF0000"/>
                </a:solidFill>
              </a:rPr>
              <a:t> </a:t>
            </a:r>
            <a:r>
              <a:rPr lang="en-US" altLang="zh-CN" sz="2800" dirty="0"/>
              <a:t> </a:t>
            </a:r>
            <a:r>
              <a:rPr lang="en-US" altLang="zh-CN" sz="2800" dirty="0">
                <a:solidFill>
                  <a:srgbClr val="00B050"/>
                </a:solidFill>
              </a:rPr>
              <a:t>jumps over</a:t>
            </a:r>
            <a:r>
              <a:rPr lang="en-US" altLang="zh-CN" sz="2800" dirty="0"/>
              <a:t>] the lazy dog.</a:t>
            </a:r>
            <a:endParaRPr lang="en-US" dirty="0"/>
          </a:p>
          <a:p>
            <a:pPr marL="0" indent="0">
              <a:spcBef>
                <a:spcPts val="0"/>
              </a:spcBef>
              <a:spcAft>
                <a:spcPts val="600"/>
              </a:spcAft>
              <a:buNone/>
            </a:pPr>
            <a:r>
              <a:rPr lang="en-US" sz="2400" dirty="0">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c1     </a:t>
            </a:r>
            <a:r>
              <a:rPr lang="zh-CN" altLang="en-US" dirty="0">
                <a:cs typeface="Times New Roman" panose="02020603050405020304" pitchFamily="18" charset="0"/>
              </a:rPr>
              <a:t> </a:t>
            </a:r>
            <a:r>
              <a:rPr lang="en-US" dirty="0">
                <a:cs typeface="Times New Roman" panose="02020603050405020304" pitchFamily="18" charset="0"/>
              </a:rPr>
              <a:t>c2 </a:t>
            </a:r>
            <a:r>
              <a:rPr lang="zh-CN" altLang="en-US" dirty="0">
                <a:cs typeface="Times New Roman" panose="02020603050405020304" pitchFamily="18" charset="0"/>
              </a:rPr>
              <a:t>  </a:t>
            </a:r>
            <a:r>
              <a:rPr lang="zh-CN" altLang="en-US" dirty="0">
                <a:solidFill>
                  <a:srgbClr val="FF0000"/>
                </a:solidFill>
                <a:cs typeface="Times New Roman" panose="02020603050405020304" pitchFamily="18" charset="0"/>
              </a:rPr>
              <a:t>   </a:t>
            </a:r>
            <a:r>
              <a:rPr lang="en-US" altLang="zh-CN" dirty="0">
                <a:solidFill>
                  <a:srgbClr val="FF0000"/>
                </a:solidFill>
                <a:cs typeface="Times New Roman" panose="02020603050405020304" pitchFamily="18" charset="0"/>
              </a:rPr>
              <a:t>w</a:t>
            </a:r>
            <a:r>
              <a:rPr lang="en-US" dirty="0">
                <a:cs typeface="Times New Roman" panose="02020603050405020304" pitchFamily="18" charset="0"/>
              </a:rPr>
              <a:t> </a:t>
            </a:r>
            <a:r>
              <a:rPr lang="zh-CN" altLang="en-US" dirty="0">
                <a:cs typeface="Times New Roman" panose="02020603050405020304" pitchFamily="18" charset="0"/>
              </a:rPr>
              <a:t>  </a:t>
            </a:r>
            <a:r>
              <a:rPr lang="en-US" dirty="0">
                <a:cs typeface="Times New Roman" panose="02020603050405020304" pitchFamily="18" charset="0"/>
              </a:rPr>
              <a:t>   c3  </a:t>
            </a:r>
            <a:r>
              <a:rPr lang="zh-CN" altLang="en-US" dirty="0">
                <a:cs typeface="Times New Roman" panose="02020603050405020304" pitchFamily="18" charset="0"/>
              </a:rPr>
              <a:t>   </a:t>
            </a:r>
            <a:r>
              <a:rPr lang="en-US" dirty="0">
                <a:cs typeface="Times New Roman" panose="02020603050405020304" pitchFamily="18" charset="0"/>
              </a:rPr>
              <a:t>c4</a:t>
            </a:r>
          </a:p>
        </p:txBody>
      </p:sp>
      <p:sp>
        <p:nvSpPr>
          <p:cNvPr id="4" name="Slide Number Placeholder 3">
            <a:extLst>
              <a:ext uri="{FF2B5EF4-FFF2-40B4-BE49-F238E27FC236}">
                <a16:creationId xmlns:a16="http://schemas.microsoft.com/office/drawing/2014/main" id="{C5E5671E-C34C-FA46-B3A9-2EC587F81A61}"/>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p:sp>
        <p:nvSpPr>
          <p:cNvPr id="5" name="文本框 5">
            <a:extLst>
              <a:ext uri="{FF2B5EF4-FFF2-40B4-BE49-F238E27FC236}">
                <a16:creationId xmlns:a16="http://schemas.microsoft.com/office/drawing/2014/main" id="{7E49484E-7129-AB44-A1AF-D7D5C3AAB728}"/>
              </a:ext>
            </a:extLst>
          </p:cNvPr>
          <p:cNvSpPr txBox="1"/>
          <p:nvPr/>
        </p:nvSpPr>
        <p:spPr>
          <a:xfrm>
            <a:off x="662429" y="4120384"/>
            <a:ext cx="4137753" cy="2677656"/>
          </a:xfrm>
          <a:prstGeom prst="rect">
            <a:avLst/>
          </a:prstGeom>
          <a:solidFill>
            <a:schemeClr val="bg1">
              <a:lumMod val="95000"/>
            </a:schemeClr>
          </a:solidFill>
          <a:ln>
            <a:noFill/>
          </a:ln>
        </p:spPr>
        <p:txBody>
          <a:bodyPr wrap="square" rtlCol="0">
            <a:spAutoFit/>
          </a:bodyPr>
          <a:lstStyle/>
          <a:p>
            <a:pPr algn="ctr"/>
            <a:r>
              <a:rPr lang="en-US" altLang="zh-CN" sz="2800" dirty="0"/>
              <a:t>Positive training samples</a:t>
            </a:r>
          </a:p>
          <a:p>
            <a:pPr algn="just"/>
            <a:r>
              <a:rPr lang="en-US" altLang="zh-CN" sz="2800" dirty="0"/>
              <a:t>          </a:t>
            </a:r>
            <a:r>
              <a:rPr lang="en-US" altLang="zh-CN" sz="2800" dirty="0">
                <a:solidFill>
                  <a:srgbClr val="FF0000"/>
                </a:solidFill>
              </a:rPr>
              <a:t>w </a:t>
            </a:r>
            <a:r>
              <a:rPr lang="en-US" altLang="zh-CN" sz="2800" dirty="0"/>
              <a:t>        	</a:t>
            </a:r>
            <a:r>
              <a:rPr lang="en-US" altLang="zh-CN" sz="2800" dirty="0">
                <a:solidFill>
                  <a:srgbClr val="00B050"/>
                </a:solidFill>
              </a:rPr>
              <a:t>c</a:t>
            </a:r>
          </a:p>
          <a:p>
            <a:pPr algn="just"/>
            <a:r>
              <a:rPr lang="en-US" altLang="zh-CN" sz="2800" dirty="0"/>
              <a:t>(+, </a:t>
            </a:r>
            <a:r>
              <a:rPr lang="zh-CN" altLang="en-US" sz="2800" dirty="0"/>
              <a:t>   </a:t>
            </a:r>
            <a:r>
              <a:rPr lang="en-US" altLang="zh-CN" sz="2800" dirty="0">
                <a:solidFill>
                  <a:srgbClr val="FF0000"/>
                </a:solidFill>
              </a:rPr>
              <a:t>fox</a:t>
            </a:r>
            <a:r>
              <a:rPr lang="en-US" altLang="zh-CN" sz="2800" dirty="0"/>
              <a:t>,</a:t>
            </a:r>
            <a:r>
              <a:rPr lang="zh-CN" altLang="en-US" sz="2800" dirty="0"/>
              <a:t>  </a:t>
            </a:r>
            <a:r>
              <a:rPr lang="en-US" altLang="zh-CN" sz="2800" dirty="0"/>
              <a:t>	</a:t>
            </a:r>
            <a:r>
              <a:rPr lang="zh-CN" altLang="en-US" sz="2800" dirty="0"/>
              <a:t>     </a:t>
            </a:r>
            <a:r>
              <a:rPr lang="en-US" altLang="zh-CN" sz="2800" dirty="0">
                <a:solidFill>
                  <a:srgbClr val="00B050"/>
                </a:solidFill>
              </a:rPr>
              <a:t>quick</a:t>
            </a:r>
            <a:r>
              <a:rPr lang="zh-CN" altLang="en-US" sz="2800" dirty="0">
                <a:solidFill>
                  <a:srgbClr val="FFC000"/>
                </a:solidFill>
              </a:rPr>
              <a:t> </a:t>
            </a:r>
            <a:r>
              <a:rPr lang="en-US" altLang="zh-CN" sz="2800" dirty="0">
                <a:solidFill>
                  <a:srgbClr val="FFC000"/>
                </a:solidFill>
              </a:rPr>
              <a:t>	</a:t>
            </a:r>
            <a:r>
              <a:rPr lang="en-US" altLang="zh-CN" sz="2800" dirty="0"/>
              <a:t>)</a:t>
            </a:r>
          </a:p>
          <a:p>
            <a:pPr algn="just"/>
            <a:r>
              <a:rPr lang="en-US" altLang="zh-CN" sz="2800" dirty="0"/>
              <a:t>(+, </a:t>
            </a:r>
            <a:r>
              <a:rPr lang="zh-CN" altLang="en-US" sz="2800" dirty="0"/>
              <a:t>   </a:t>
            </a:r>
            <a:r>
              <a:rPr lang="en-US" altLang="zh-CN" sz="2800" dirty="0">
                <a:solidFill>
                  <a:srgbClr val="FF0000"/>
                </a:solidFill>
              </a:rPr>
              <a:t>fox</a:t>
            </a:r>
            <a:r>
              <a:rPr lang="en-US" altLang="zh-CN" sz="2800" dirty="0"/>
              <a:t>,</a:t>
            </a:r>
            <a:r>
              <a:rPr lang="zh-CN" altLang="en-US" sz="2800" dirty="0"/>
              <a:t>       </a:t>
            </a:r>
            <a:r>
              <a:rPr lang="en-US" altLang="zh-CN" sz="2800" dirty="0">
                <a:solidFill>
                  <a:srgbClr val="00B050"/>
                </a:solidFill>
              </a:rPr>
              <a:t>brown</a:t>
            </a:r>
            <a:r>
              <a:rPr lang="en-US" altLang="zh-CN" sz="2800" dirty="0">
                <a:solidFill>
                  <a:srgbClr val="FFC000"/>
                </a:solidFill>
              </a:rPr>
              <a:t>	</a:t>
            </a:r>
            <a:r>
              <a:rPr lang="en-US" altLang="zh-CN" sz="2800" dirty="0"/>
              <a:t>)</a:t>
            </a:r>
          </a:p>
          <a:p>
            <a:pPr algn="just"/>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00B050"/>
                </a:solidFill>
              </a:rPr>
              <a:t>jumps</a:t>
            </a:r>
            <a:r>
              <a:rPr lang="en-US" altLang="zh-CN" sz="2800" dirty="0">
                <a:solidFill>
                  <a:srgbClr val="FFC000"/>
                </a:solidFill>
              </a:rPr>
              <a:t>	</a:t>
            </a:r>
            <a:r>
              <a:rPr lang="en-US" altLang="zh-CN" sz="2800" dirty="0"/>
              <a:t>)</a:t>
            </a:r>
            <a:endParaRPr lang="zh-CN" altLang="en-US" sz="2800" dirty="0"/>
          </a:p>
          <a:p>
            <a:pPr algn="just"/>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00B050"/>
                </a:solidFill>
              </a:rPr>
              <a:t>over</a:t>
            </a:r>
            <a:r>
              <a:rPr lang="en-US" altLang="zh-CN" sz="2800" dirty="0">
                <a:solidFill>
                  <a:srgbClr val="FFC000"/>
                </a:solidFill>
              </a:rPr>
              <a:t>	</a:t>
            </a: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DF14FD9-5C9A-F247-B265-4630B34772E0}"/>
                  </a:ext>
                </a:extLst>
              </p:cNvPr>
              <p:cNvSpPr txBox="1"/>
              <p:nvPr/>
            </p:nvSpPr>
            <p:spPr>
              <a:xfrm>
                <a:off x="4925388" y="4120384"/>
                <a:ext cx="6843361" cy="2677656"/>
              </a:xfrm>
              <a:prstGeom prst="rect">
                <a:avLst/>
              </a:prstGeom>
              <a:solidFill>
                <a:schemeClr val="bg1">
                  <a:lumMod val="95000"/>
                </a:schemeClr>
              </a:solidFill>
              <a:ln>
                <a:noFill/>
              </a:ln>
            </p:spPr>
            <p:txBody>
              <a:bodyPr wrap="square" rtlCol="0">
                <a:spAutoFit/>
              </a:bodyPr>
              <a:lstStyle/>
              <a:p>
                <a:pPr algn="ctr"/>
                <a:r>
                  <a:rPr lang="en-US" altLang="zh-CN" sz="2800" dirty="0"/>
                  <a:t>Negative training samples</a:t>
                </a:r>
                <a:r>
                  <a:rPr lang="zh-CN" altLang="en-US" sz="2800" dirty="0"/>
                  <a:t> </a:t>
                </a:r>
                <a:r>
                  <a:rPr lang="en-US" altLang="zh-CN" sz="2800" dirty="0"/>
                  <a:t>(</a:t>
                </a:r>
                <a14:m>
                  <m:oMath xmlns:m="http://schemas.openxmlformats.org/officeDocument/2006/math">
                    <m:r>
                      <a:rPr lang="en-US" altLang="zh-CN" sz="2800" i="1" dirty="0" smtClean="0">
                        <a:latin typeface="Cambria Math" panose="02040503050406030204" pitchFamily="18" charset="0"/>
                      </a:rPr>
                      <m:t>𝑘</m:t>
                    </m:r>
                  </m:oMath>
                </a14:m>
                <a:r>
                  <a:rPr lang="en-US" altLang="zh-CN" sz="2800" dirty="0"/>
                  <a:t>)</a:t>
                </a:r>
              </a:p>
              <a:p>
                <a:pPr algn="just"/>
                <a:r>
                  <a:rPr lang="en-US" altLang="zh-CN" sz="2800" dirty="0"/>
                  <a:t>        </a:t>
                </a:r>
                <a:r>
                  <a:rPr lang="en-US" altLang="zh-CN" sz="2800" dirty="0">
                    <a:solidFill>
                      <a:srgbClr val="FF0000"/>
                    </a:solidFill>
                  </a:rPr>
                  <a:t>w</a:t>
                </a:r>
                <a:r>
                  <a:rPr lang="en-US" altLang="zh-CN" sz="2800" dirty="0">
                    <a:solidFill>
                      <a:srgbClr val="00B050"/>
                    </a:solidFill>
                  </a:rPr>
                  <a:t> </a:t>
                </a:r>
                <a:r>
                  <a:rPr lang="en-US" altLang="zh-CN" sz="2800" dirty="0"/>
                  <a:t>        </a:t>
                </a:r>
                <a:r>
                  <a:rPr lang="en-US" altLang="zh-CN" sz="2800" dirty="0">
                    <a:solidFill>
                      <a:srgbClr val="FFC000"/>
                    </a:solidFill>
                  </a:rPr>
                  <a:t>n</a:t>
                </a:r>
                <a:r>
                  <a:rPr lang="zh-CN" altLang="en-US" sz="2800" dirty="0">
                    <a:solidFill>
                      <a:srgbClr val="FFC000"/>
                    </a:solidFill>
                  </a:rPr>
                  <a:t>     </a:t>
                </a:r>
                <a:r>
                  <a:rPr lang="en-US" altLang="zh-CN" sz="2800" dirty="0">
                    <a:solidFill>
                      <a:srgbClr val="FFC000"/>
                    </a:solidFill>
                  </a:rPr>
                  <a:t>	</a:t>
                </a:r>
                <a:r>
                  <a:rPr lang="zh-CN" altLang="en-US" sz="2800" dirty="0">
                    <a:solidFill>
                      <a:srgbClr val="FFC000"/>
                    </a:solidFill>
                  </a:rPr>
                  <a:t>        </a:t>
                </a:r>
                <a:r>
                  <a:rPr lang="en-US" altLang="zh-CN" sz="2800" dirty="0">
                    <a:solidFill>
                      <a:srgbClr val="FF0000"/>
                    </a:solidFill>
                  </a:rPr>
                  <a:t>w</a:t>
                </a:r>
                <a:r>
                  <a:rPr lang="en-US" altLang="zh-CN" sz="2800" dirty="0">
                    <a:solidFill>
                      <a:srgbClr val="00B050"/>
                    </a:solidFill>
                  </a:rPr>
                  <a:t> </a:t>
                </a:r>
                <a:r>
                  <a:rPr lang="en-US" altLang="zh-CN" sz="2800" dirty="0"/>
                  <a:t>       </a:t>
                </a:r>
                <a:r>
                  <a:rPr lang="en-US" altLang="zh-CN" sz="2800" dirty="0">
                    <a:solidFill>
                      <a:srgbClr val="FFC000"/>
                    </a:solidFill>
                  </a:rPr>
                  <a:t>n</a:t>
                </a:r>
              </a:p>
              <a:p>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aardva</a:t>
                </a:r>
                <a:r>
                  <a:rPr lang="zh-CN" altLang="en-US" sz="2800" dirty="0">
                    <a:solidFill>
                      <a:srgbClr val="FFC000"/>
                    </a:solidFill>
                  </a:rPr>
                  <a:t> </a:t>
                </a:r>
                <a:r>
                  <a:rPr lang="en-US" altLang="zh-CN" sz="2800" dirty="0"/>
                  <a:t>)</a:t>
                </a:r>
                <a:r>
                  <a:rPr lang="zh-CN" altLang="en-US" sz="2800" dirty="0"/>
                  <a:t> </a:t>
                </a:r>
                <a:r>
                  <a:rPr lang="en-US" altLang="zh-CN" sz="2800" dirty="0"/>
                  <a:t>	(-,</a:t>
                </a:r>
                <a:r>
                  <a:rPr lang="zh-CN" altLang="en-US" sz="2800" dirty="0"/>
                  <a:t>    </a:t>
                </a:r>
                <a:r>
                  <a:rPr lang="en-US" altLang="zh-CN" sz="2800" dirty="0">
                    <a:solidFill>
                      <a:srgbClr val="FF0000"/>
                    </a:solidFill>
                  </a:rPr>
                  <a:t>fox</a:t>
                </a:r>
                <a:r>
                  <a:rPr lang="en-US" altLang="zh-CN" sz="2800" dirty="0"/>
                  <a:t>,</a:t>
                </a:r>
                <a:r>
                  <a:rPr lang="zh-CN" altLang="en-US" sz="2800" dirty="0"/>
                  <a:t>  </a:t>
                </a:r>
                <a:r>
                  <a:rPr lang="en-US" altLang="zh-CN" sz="2800" dirty="0">
                    <a:solidFill>
                      <a:srgbClr val="FFC000"/>
                    </a:solidFill>
                  </a:rPr>
                  <a:t>seven	</a:t>
                </a:r>
                <a:r>
                  <a:rPr lang="en-US" altLang="zh-CN" sz="2800" dirty="0"/>
                  <a:t>) </a:t>
                </a:r>
              </a:p>
              <a:p>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my	</a:t>
                </a:r>
                <a:r>
                  <a:rPr lang="en-US" altLang="zh-CN" sz="2800" dirty="0"/>
                  <a:t>)</a:t>
                </a:r>
                <a:r>
                  <a:rPr lang="zh-CN" altLang="en-US" sz="2800" dirty="0"/>
                  <a:t> </a:t>
                </a:r>
                <a:r>
                  <a:rPr lang="en-US" altLang="zh-CN" sz="2800" dirty="0"/>
                  <a:t>	(-, </a:t>
                </a:r>
                <a:r>
                  <a:rPr lang="zh-CN" altLang="en-US" sz="2800" dirty="0"/>
                  <a:t>   </a:t>
                </a:r>
                <a:r>
                  <a:rPr lang="en-US" altLang="zh-CN" sz="2800" dirty="0">
                    <a:solidFill>
                      <a:srgbClr val="FF0000"/>
                    </a:solidFill>
                  </a:rPr>
                  <a:t>fox</a:t>
                </a:r>
                <a:r>
                  <a:rPr lang="en-US" altLang="zh-CN" sz="2800" dirty="0"/>
                  <a:t>, </a:t>
                </a:r>
                <a:r>
                  <a:rPr lang="en-US" altLang="zh-CN" sz="2800" dirty="0">
                    <a:solidFill>
                      <a:srgbClr val="FFC000"/>
                    </a:solidFill>
                  </a:rPr>
                  <a:t>forever	</a:t>
                </a:r>
                <a:r>
                  <a:rPr lang="en-US" altLang="zh-CN" sz="2800" dirty="0"/>
                  <a:t>)</a:t>
                </a:r>
              </a:p>
              <a:p>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where</a:t>
                </a:r>
                <a:r>
                  <a:rPr lang="zh-CN" altLang="en-US" sz="2800" dirty="0">
                    <a:solidFill>
                      <a:srgbClr val="FFC000"/>
                    </a:solidFill>
                  </a:rPr>
                  <a:t> </a:t>
                </a:r>
                <a:r>
                  <a:rPr lang="en-US" altLang="zh-CN" sz="2800" dirty="0">
                    <a:solidFill>
                      <a:srgbClr val="FFC000"/>
                    </a:solidFill>
                  </a:rPr>
                  <a:t>	</a:t>
                </a:r>
                <a:r>
                  <a:rPr lang="en-US" altLang="zh-CN" sz="2800" dirty="0"/>
                  <a:t>)	(-,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dear	</a:t>
                </a:r>
                <a:r>
                  <a:rPr lang="en-US" altLang="zh-CN" sz="2800" dirty="0"/>
                  <a:t>)</a:t>
                </a:r>
                <a:endParaRPr lang="zh-CN" altLang="en-US" sz="2800" dirty="0"/>
              </a:p>
              <a:p>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coaxial	</a:t>
                </a:r>
                <a:r>
                  <a:rPr lang="en-US" altLang="zh-CN" sz="2800" dirty="0"/>
                  <a:t>)		</a:t>
                </a:r>
                <a:r>
                  <a:rPr lang="zh-CN" altLang="en-US" sz="2800" dirty="0"/>
                  <a:t>   </a:t>
                </a:r>
                <a:r>
                  <a:rPr lang="en-US" altLang="zh-CN" sz="2800" dirty="0"/>
                  <a:t>…</a:t>
                </a:r>
                <a:endParaRPr lang="zh-CN" altLang="en-US" sz="2800" dirty="0"/>
              </a:p>
            </p:txBody>
          </p:sp>
        </mc:Choice>
        <mc:Fallback xmlns="">
          <p:sp>
            <p:nvSpPr>
              <p:cNvPr id="6" name="文本框 5">
                <a:extLst>
                  <a:ext uri="{FF2B5EF4-FFF2-40B4-BE49-F238E27FC236}">
                    <a16:creationId xmlns:a16="http://schemas.microsoft.com/office/drawing/2014/main" id="{DDF14FD9-5C9A-F247-B265-4630B34772E0}"/>
                  </a:ext>
                </a:extLst>
              </p:cNvPr>
              <p:cNvSpPr txBox="1">
                <a:spLocks noRot="1" noChangeAspect="1" noMove="1" noResize="1" noEditPoints="1" noAdjustHandles="1" noChangeArrowheads="1" noChangeShapeType="1" noTextEdit="1"/>
              </p:cNvSpPr>
              <p:nvPr/>
            </p:nvSpPr>
            <p:spPr>
              <a:xfrm>
                <a:off x="4925388" y="4120384"/>
                <a:ext cx="6843361" cy="2677656"/>
              </a:xfrm>
              <a:prstGeom prst="rect">
                <a:avLst/>
              </a:prstGeom>
              <a:blipFill>
                <a:blip r:embed="rId3"/>
                <a:stretch>
                  <a:fillRect l="-1852" t="-2830" r="-1852" b="-5660"/>
                </a:stretch>
              </a:blipFill>
              <a:ln>
                <a:noFill/>
              </a:ln>
            </p:spPr>
            <p:txBody>
              <a:bodyPr/>
              <a:lstStyle/>
              <a:p>
                <a:r>
                  <a:rPr lang="en-CN">
                    <a:noFill/>
                  </a:rPr>
                  <a:t> </a:t>
                </a:r>
              </a:p>
            </p:txBody>
          </p:sp>
        </mc:Fallback>
      </mc:AlternateContent>
    </p:spTree>
    <p:extLst>
      <p:ext uri="{BB962C8B-B14F-4D97-AF65-F5344CB8AC3E}">
        <p14:creationId xmlns:p14="http://schemas.microsoft.com/office/powerpoint/2010/main" val="305415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3A36-1EDA-D84A-A9C9-8D7A4CC990A4}"/>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CB3EFC-FC73-7E4E-8CBE-17F6245F5C82}"/>
                  </a:ext>
                </a:extLst>
              </p:cNvPr>
              <p:cNvSpPr>
                <a:spLocks noGrp="1"/>
              </p:cNvSpPr>
              <p:nvPr>
                <p:ph idx="1"/>
              </p:nvPr>
            </p:nvSpPr>
            <p:spPr>
              <a:xfrm>
                <a:off x="517525" y="1078454"/>
                <a:ext cx="11350627" cy="3373626"/>
              </a:xfrm>
            </p:spPr>
            <p:txBody>
              <a:bodyPr lIns="90000">
                <a:noAutofit/>
              </a:bodyPr>
              <a:lstStyle/>
              <a:p>
                <a:pPr>
                  <a:spcAft>
                    <a:spcPts val="0"/>
                  </a:spcAft>
                </a:pPr>
                <a:r>
                  <a:rPr lang="en-US" altLang="zh-CN" sz="2800" dirty="0"/>
                  <a:t>Input:</a:t>
                </a:r>
              </a:p>
              <a:p>
                <a:pPr lvl="1">
                  <a:spcAft>
                    <a:spcPts val="0"/>
                  </a:spcAft>
                </a:pPr>
                <a:r>
                  <a:rPr lang="en-US" altLang="zh-CN" dirty="0"/>
                  <a:t>Set of positive/negative training pairs:</a:t>
                </a:r>
                <a:r>
                  <a:rPr lang="zh-CN" altLang="en-US" dirty="0"/>
                  <a:t> </a:t>
                </a:r>
                <a:r>
                  <a:rPr lang="en-US" altLang="zh-CN" dirty="0"/>
                  <a:t>(+,</a:t>
                </a:r>
                <a:r>
                  <a:rPr lang="zh-CN" altLang="en-US" dirty="0"/>
                  <a:t> </a:t>
                </a:r>
                <a14:m>
                  <m:oMath xmlns:m="http://schemas.openxmlformats.org/officeDocument/2006/math">
                    <m:r>
                      <a:rPr lang="en-US" altLang="zh-CN" i="1" dirty="0" smtClean="0">
                        <a:latin typeface="Cambria Math" panose="02040503050406030204" pitchFamily="18" charset="0"/>
                      </a:rPr>
                      <m:t>𝑤</m:t>
                    </m:r>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oMath>
                </a14:m>
                <a:r>
                  <a:rPr lang="en-US" altLang="zh-CN" dirty="0"/>
                  <a:t>)</a:t>
                </a:r>
                <a:r>
                  <a:rPr lang="zh-CN" altLang="en-US" dirty="0"/>
                  <a:t> </a:t>
                </a:r>
                <a:r>
                  <a:rPr lang="en-US" altLang="zh-CN" dirty="0"/>
                  <a:t>or</a:t>
                </a:r>
                <a:r>
                  <a:rPr lang="zh-CN" altLang="en-US" dirty="0"/>
                  <a:t> </a:t>
                </a:r>
                <a:r>
                  <a:rPr lang="en-US" altLang="zh-CN" dirty="0"/>
                  <a:t>(-,</a:t>
                </a:r>
                <a:r>
                  <a:rPr lang="zh-CN" altLang="en-US" dirty="0"/>
                  <a:t> </a:t>
                </a:r>
                <a14:m>
                  <m:oMath xmlns:m="http://schemas.openxmlformats.org/officeDocument/2006/math">
                    <m:r>
                      <a:rPr lang="en-US" altLang="zh-CN" i="1" dirty="0" smtClean="0">
                        <a:latin typeface="Cambria Math" panose="02040503050406030204" pitchFamily="18" charset="0"/>
                      </a:rPr>
                      <m:t>𝑤</m:t>
                    </m:r>
                  </m:oMath>
                </a14:m>
                <a:r>
                  <a:rPr lang="en-US" altLang="zh-CN" dirty="0"/>
                  <a:t>,</a:t>
                </a:r>
                <a:r>
                  <a:rPr lang="zh-CN" altLang="en-US" dirty="0"/>
                  <a:t> </a:t>
                </a:r>
                <a14:m>
                  <m:oMath xmlns:m="http://schemas.openxmlformats.org/officeDocument/2006/math">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𝑛𝑒𝑔</m:t>
                        </m:r>
                      </m:sub>
                    </m:sSub>
                  </m:oMath>
                </a14:m>
                <a:r>
                  <a:rPr lang="en-US" altLang="zh-CN" dirty="0"/>
                  <a:t>)</a:t>
                </a:r>
              </a:p>
              <a:p>
                <a:pPr lvl="1">
                  <a:spcAft>
                    <a:spcPts val="0"/>
                  </a:spcAft>
                </a:pPr>
                <a:r>
                  <a:rPr lang="en-US" altLang="zh-CN" dirty="0"/>
                  <a:t>Initial set of embedding vectors (</a:t>
                </a:r>
                <a14:m>
                  <m:oMath xmlns:m="http://schemas.openxmlformats.org/officeDocument/2006/math">
                    <m:r>
                      <a:rPr lang="en-US" altLang="zh-CN" b="1" i="1" smtClean="0">
                        <a:latin typeface="Cambria Math" panose="02040503050406030204" pitchFamily="18" charset="0"/>
                      </a:rPr>
                      <m:t>𝜽</m:t>
                    </m:r>
                  </m:oMath>
                </a14:m>
                <a:r>
                  <a:rPr lang="en-US" altLang="zh-CN" dirty="0"/>
                  <a:t>)</a:t>
                </a:r>
              </a:p>
              <a:p>
                <a:pPr>
                  <a:spcAft>
                    <a:spcPts val="0"/>
                  </a:spcAft>
                </a:pPr>
                <a:r>
                  <a:rPr lang="en-US" altLang="zh-CN" sz="2800" dirty="0"/>
                  <a:t>Goal: </a:t>
                </a:r>
                <a:r>
                  <a:rPr lang="en-US" altLang="zh-CN" dirty="0"/>
                  <a:t>Train a binary</a:t>
                </a:r>
                <a:r>
                  <a:rPr lang="zh-CN" altLang="en-US" dirty="0"/>
                  <a:t> </a:t>
                </a:r>
                <a:r>
                  <a:rPr lang="en-US" altLang="zh-CN" dirty="0"/>
                  <a:t>classifier</a:t>
                </a:r>
                <a:endParaRPr lang="en-US" altLang="zh-CN" sz="1600" dirty="0"/>
              </a:p>
              <a:p>
                <a:pPr>
                  <a:spcAft>
                    <a:spcPts val="0"/>
                  </a:spcAft>
                </a:pPr>
                <a:r>
                  <a:rPr lang="en-US" altLang="zh-CN" dirty="0">
                    <a:cs typeface="Calibri" panose="020F0502020204030204" pitchFamily="34" charset="0"/>
                  </a:rPr>
                  <a:t>Assigns each pair a probability</a:t>
                </a:r>
              </a:p>
              <a:p>
                <a:pPr lvl="1">
                  <a:spcAft>
                    <a:spcPts val="0"/>
                  </a:spcAft>
                </a:pPr>
                <a:r>
                  <a:rPr lang="en-US" altLang="zh-CN" dirty="0">
                    <a:cs typeface="Calibri" panose="020F0502020204030204" pitchFamily="34" charset="0"/>
                  </a:rPr>
                  <a:t>For</a:t>
                </a:r>
                <a:r>
                  <a:rPr lang="zh-CN" altLang="en-US" dirty="0">
                    <a:cs typeface="Calibri" panose="020F0502020204030204" pitchFamily="34" charset="0"/>
                  </a:rPr>
                  <a:t> </a:t>
                </a:r>
                <a:r>
                  <a:rPr lang="en-US" altLang="zh-CN" dirty="0">
                    <a:cs typeface="Calibri" panose="020F0502020204030204" pitchFamily="34" charset="0"/>
                  </a:rPr>
                  <a:t>a</a:t>
                </a:r>
                <a:r>
                  <a:rPr lang="zh-CN" altLang="en-US" dirty="0">
                    <a:cs typeface="Calibri" panose="020F0502020204030204" pitchFamily="34" charset="0"/>
                  </a:rPr>
                  <a:t> </a:t>
                </a:r>
                <a:r>
                  <a:rPr lang="en-US" altLang="zh-CN" dirty="0">
                    <a:cs typeface="Calibri" panose="020F0502020204030204" pitchFamily="34" charset="0"/>
                  </a:rPr>
                  <a:t>positive</a:t>
                </a:r>
                <a:r>
                  <a:rPr lang="zh-CN" altLang="en-US" dirty="0">
                    <a:cs typeface="Calibri" panose="020F0502020204030204" pitchFamily="34" charset="0"/>
                  </a:rPr>
                  <a:t> </a:t>
                </a:r>
                <a:r>
                  <a:rPr lang="en-US" altLang="zh-CN" dirty="0">
                    <a:cs typeface="Calibri" panose="020F0502020204030204" pitchFamily="34" charset="0"/>
                  </a:rPr>
                  <a:t>training</a:t>
                </a:r>
                <a:r>
                  <a:rPr lang="zh-CN" altLang="en-US" dirty="0">
                    <a:cs typeface="Calibri" panose="020F0502020204030204" pitchFamily="34" charset="0"/>
                  </a:rPr>
                  <a:t> </a:t>
                </a:r>
                <a:r>
                  <a:rPr lang="en-US" altLang="zh-CN" dirty="0">
                    <a:cs typeface="Calibri" panose="020F0502020204030204" pitchFamily="34" charset="0"/>
                  </a:rPr>
                  <a:t>pair:</a:t>
                </a:r>
                <a:r>
                  <a:rPr lang="zh-CN" altLang="en-US" dirty="0">
                    <a:cs typeface="Calibri" panose="020F0502020204030204" pitchFamily="34" charset="0"/>
                  </a:rPr>
                  <a:t> </a:t>
                </a:r>
                <a14:m>
                  <m:oMath xmlns:m="http://schemas.openxmlformats.org/officeDocument/2006/math">
                    <m:r>
                      <a:rPr lang="en-US" altLang="zh-CN" i="1" dirty="0" smtClean="0">
                        <a:latin typeface="Cambria Math" panose="02040503050406030204" pitchFamily="18" charset="0"/>
                      </a:rPr>
                      <m:t>𝑃</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m:t>
                        </m:r>
                      </m:e>
                      <m:e>
                        <m:r>
                          <a:rPr lang="en-US" altLang="zh-CN" i="1" dirty="0" smtClean="0">
                            <a:latin typeface="Cambria Math" panose="02040503050406030204" pitchFamily="18" charset="0"/>
                          </a:rPr>
                          <m:t>𝑤</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𝜽</m:t>
                        </m:r>
                      </m:e>
                    </m:d>
                  </m:oMath>
                </a14:m>
                <a:endParaRPr lang="en-US" altLang="zh-CN" b="1" i="1" dirty="0">
                  <a:latin typeface="Cambria Math" panose="02040503050406030204" pitchFamily="18" charset="0"/>
                </a:endParaRPr>
              </a:p>
              <a:p>
                <a:pPr lvl="1">
                  <a:spcAft>
                    <a:spcPts val="0"/>
                  </a:spcAft>
                </a:pPr>
                <a:r>
                  <a:rPr lang="en-US" altLang="zh-CN" dirty="0"/>
                  <a:t>For</a:t>
                </a:r>
                <a:r>
                  <a:rPr lang="zh-CN" altLang="en-US" dirty="0"/>
                  <a:t> </a:t>
                </a:r>
                <a:r>
                  <a:rPr lang="en-US" altLang="zh-CN" dirty="0"/>
                  <a:t>a</a:t>
                </a:r>
                <a:r>
                  <a:rPr lang="zh-CN" altLang="en-US" dirty="0"/>
                  <a:t> </a:t>
                </a:r>
                <a:r>
                  <a:rPr lang="en-US" altLang="zh-CN" dirty="0"/>
                  <a:t>negative</a:t>
                </a:r>
                <a:r>
                  <a:rPr lang="zh-CN" altLang="en-US" dirty="0"/>
                  <a:t> </a:t>
                </a:r>
                <a:r>
                  <a:rPr lang="en-US" altLang="zh-CN" dirty="0"/>
                  <a:t>training</a:t>
                </a:r>
                <a:r>
                  <a:rPr lang="zh-CN" altLang="en-US" dirty="0"/>
                  <a:t> </a:t>
                </a:r>
                <a:r>
                  <a:rPr lang="en-US" altLang="zh-CN" dirty="0"/>
                  <a:t>pair:</a:t>
                </a:r>
                <a:r>
                  <a:rPr lang="zh-CN" altLang="en-US" dirty="0"/>
                  <a:t> </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𝑛𝑒𝑔</m:t>
                        </m:r>
                      </m:sub>
                    </m:sSub>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𝜽</m:t>
                    </m:r>
                    <m:r>
                      <a:rPr lang="en-US" altLang="zh-CN" i="1" dirty="0" smtClean="0">
                        <a:latin typeface="Cambria Math" panose="02040503050406030204" pitchFamily="18" charset="0"/>
                      </a:rPr>
                      <m:t>) = 1 − </m:t>
                    </m:r>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𝜽</m:t>
                    </m:r>
                    <m:r>
                      <a:rPr lang="en-US" altLang="zh-CN" i="1" dirty="0" smtClean="0">
                        <a:latin typeface="Cambria Math" panose="02040503050406030204" pitchFamily="18" charset="0"/>
                      </a:rPr>
                      <m:t>) </m:t>
                    </m:r>
                  </m:oMath>
                </a14:m>
                <a:endParaRPr lang="en-US" altLang="zh-CN" dirty="0"/>
              </a:p>
            </p:txBody>
          </p:sp>
        </mc:Choice>
        <mc:Fallback xmlns="">
          <p:sp>
            <p:nvSpPr>
              <p:cNvPr id="3" name="Content Placeholder 2">
                <a:extLst>
                  <a:ext uri="{FF2B5EF4-FFF2-40B4-BE49-F238E27FC236}">
                    <a16:creationId xmlns:a16="http://schemas.microsoft.com/office/drawing/2014/main" id="{41CB3EFC-FC73-7E4E-8CBE-17F6245F5C82}"/>
                  </a:ext>
                </a:extLst>
              </p:cNvPr>
              <p:cNvSpPr>
                <a:spLocks noGrp="1" noRot="1" noChangeAspect="1" noMove="1" noResize="1" noEditPoints="1" noAdjustHandles="1" noChangeArrowheads="1" noChangeShapeType="1" noTextEdit="1"/>
              </p:cNvSpPr>
              <p:nvPr>
                <p:ph idx="1"/>
              </p:nvPr>
            </p:nvSpPr>
            <p:spPr>
              <a:xfrm>
                <a:off x="517525" y="1078454"/>
                <a:ext cx="11350627" cy="3373626"/>
              </a:xfrm>
              <a:blipFill>
                <a:blip r:embed="rId2"/>
                <a:stretch>
                  <a:fillRect l="-894" t="-1873" b="-561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DDAC0C04-BE33-BE43-8B4F-74A451E0C631}"/>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332547-E0C7-0A40-9278-A918CD7E7CA3}"/>
                  </a:ext>
                </a:extLst>
              </p:cNvPr>
              <p:cNvSpPr txBox="1"/>
              <p:nvPr/>
            </p:nvSpPr>
            <p:spPr>
              <a:xfrm>
                <a:off x="1003583" y="4601332"/>
                <a:ext cx="10583810" cy="1483868"/>
              </a:xfrm>
              <a:prstGeom prst="rect">
                <a:avLst/>
              </a:prstGeom>
              <a:solidFill>
                <a:schemeClr val="bg1">
                  <a:lumMod val="95000"/>
                </a:schemeClr>
              </a:solidFill>
            </p:spPr>
            <p:txBody>
              <a:bodyPr wrap="square">
                <a:spAutoFit/>
              </a:bodyPr>
              <a:lstStyle/>
              <a:p>
                <a:pPr marL="0" indent="0">
                  <a:spcAft>
                    <a:spcPts val="600"/>
                  </a:spcAft>
                  <a:buNone/>
                </a:pPr>
                <a:r>
                  <a:rPr lang="en-US" altLang="zh-CN" sz="2800" dirty="0"/>
                  <a:t>The goal of learning is to adjust those word vectors</a:t>
                </a:r>
                <a:r>
                  <a:rPr lang="zh-CN" altLang="en-US" sz="2800" dirty="0"/>
                  <a:t> </a:t>
                </a:r>
                <a:r>
                  <a:rPr lang="en-US" altLang="zh-CN" sz="2800" dirty="0"/>
                  <a:t>(</a:t>
                </a:r>
                <a14:m>
                  <m:oMath xmlns:m="http://schemas.openxmlformats.org/officeDocument/2006/math">
                    <m:r>
                      <a:rPr lang="en-US" altLang="zh-CN" sz="2800" b="1" i="1" smtClean="0">
                        <a:latin typeface="Cambria Math" panose="02040503050406030204" pitchFamily="18" charset="0"/>
                      </a:rPr>
                      <m:t>𝜽</m:t>
                    </m:r>
                  </m:oMath>
                </a14:m>
                <a:r>
                  <a:rPr lang="en-US" altLang="zh-CN" sz="2800" dirty="0"/>
                  <a:t>) such that</a:t>
                </a:r>
              </a:p>
              <a:p>
                <a:pPr lvl="1">
                  <a:spcAft>
                    <a:spcPts val="600"/>
                  </a:spcAft>
                </a:pPr>
                <a:r>
                  <a:rPr lang="en-US" altLang="zh-CN" sz="2400" b="1" dirty="0"/>
                  <a:t>Maximize</a:t>
                </a:r>
                <a:r>
                  <a:rPr lang="en-US" altLang="zh-CN" sz="2400" dirty="0"/>
                  <a:t> the similarity of target</a:t>
                </a:r>
                <a:r>
                  <a:rPr lang="zh-CN" altLang="en-US" sz="2400" dirty="0"/>
                  <a:t> </a:t>
                </a:r>
                <a:r>
                  <a:rPr lang="en-US" altLang="zh-CN" sz="2400" dirty="0"/>
                  <a:t>word</a:t>
                </a:r>
                <a:r>
                  <a:rPr lang="zh-CN" altLang="en-US" sz="2400" dirty="0"/>
                  <a:t> </a:t>
                </a:r>
                <a14:m>
                  <m:oMath xmlns:m="http://schemas.openxmlformats.org/officeDocument/2006/math">
                    <m:r>
                      <a:rPr lang="en-US" altLang="zh-CN" sz="2400" dirty="0">
                        <a:latin typeface="Cambria Math" panose="02040503050406030204" pitchFamily="18" charset="0"/>
                      </a:rPr>
                      <m:t>𝑤</m:t>
                    </m:r>
                    <m:r>
                      <a:rPr lang="en-US" altLang="zh-CN" sz="2400" dirty="0">
                        <a:latin typeface="Cambria Math" panose="02040503050406030204" pitchFamily="18" charset="0"/>
                      </a:rPr>
                      <m:t> </m:t>
                    </m:r>
                  </m:oMath>
                </a14:m>
                <a:r>
                  <a:rPr lang="en-US" altLang="zh-CN" sz="2400" dirty="0"/>
                  <a:t>and</a:t>
                </a:r>
                <a:r>
                  <a:rPr lang="zh-CN" altLang="en-US" sz="2400" dirty="0"/>
                  <a:t> </a:t>
                </a:r>
                <a:r>
                  <a:rPr lang="en-US" altLang="zh-CN" sz="2400" dirty="0"/>
                  <a:t>positive</a:t>
                </a:r>
                <a:r>
                  <a:rPr lang="zh-CN" altLang="en-US" sz="2400" dirty="0"/>
                  <a:t> </a:t>
                </a:r>
                <a:r>
                  <a:rPr lang="en-US" altLang="zh-CN" sz="2400" dirty="0"/>
                  <a:t>context</a:t>
                </a:r>
                <a:r>
                  <a:rPr lang="zh-CN" altLang="en-US" sz="2400" dirty="0"/>
                  <a:t> </a:t>
                </a:r>
                <a:r>
                  <a:rPr lang="en-US" altLang="zh-CN" sz="2400" dirty="0"/>
                  <a:t>word</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𝑝𝑜𝑠</m:t>
                        </m:r>
                      </m:sub>
                    </m:sSub>
                  </m:oMath>
                </a14:m>
                <a:endParaRPr lang="en-US" altLang="zh-CN" sz="2400" dirty="0"/>
              </a:p>
              <a:p>
                <a:pPr lvl="1">
                  <a:spcAft>
                    <a:spcPts val="600"/>
                  </a:spcAft>
                </a:pPr>
                <a:r>
                  <a:rPr lang="en-US" altLang="zh-CN" sz="2400" b="1" dirty="0"/>
                  <a:t>Minimize</a:t>
                </a:r>
                <a:r>
                  <a:rPr lang="en-US" altLang="zh-CN" sz="2400" dirty="0"/>
                  <a:t> the similarity of target</a:t>
                </a:r>
                <a:r>
                  <a:rPr lang="zh-CN" altLang="en-US" sz="2400" dirty="0"/>
                  <a:t> </a:t>
                </a:r>
                <a:r>
                  <a:rPr lang="en-US" altLang="zh-CN" sz="2400" dirty="0"/>
                  <a:t>word</a:t>
                </a:r>
                <a:r>
                  <a:rPr lang="zh-CN" altLang="en-US" sz="2400" dirty="0"/>
                  <a:t> </a:t>
                </a:r>
                <a14:m>
                  <m:oMath xmlns:m="http://schemas.openxmlformats.org/officeDocument/2006/math">
                    <m:r>
                      <a:rPr lang="en-US" altLang="zh-CN" sz="2400" dirty="0">
                        <a:latin typeface="Cambria Math" panose="02040503050406030204" pitchFamily="18" charset="0"/>
                      </a:rPr>
                      <m:t>𝑤</m:t>
                    </m:r>
                    <m:r>
                      <a:rPr lang="en-US" altLang="zh-CN" sz="2400" dirty="0">
                        <a:latin typeface="Cambria Math" panose="02040503050406030204" pitchFamily="18" charset="0"/>
                      </a:rPr>
                      <m:t> </m:t>
                    </m:r>
                  </m:oMath>
                </a14:m>
                <a:r>
                  <a:rPr lang="en-US" altLang="zh-CN" sz="2400" dirty="0"/>
                  <a:t>and</a:t>
                </a:r>
                <a:r>
                  <a:rPr lang="zh-CN" altLang="en-US" sz="2400" dirty="0"/>
                  <a:t> </a:t>
                </a:r>
                <a:r>
                  <a:rPr lang="en-US" altLang="zh-CN" sz="2400" dirty="0"/>
                  <a:t>negative</a:t>
                </a:r>
                <a:r>
                  <a:rPr lang="zh-CN" altLang="en-US" sz="2400" dirty="0"/>
                  <a:t> </a:t>
                </a:r>
                <a:r>
                  <a:rPr lang="en-US" altLang="zh-CN" sz="2400" dirty="0"/>
                  <a:t>context</a:t>
                </a:r>
                <a:r>
                  <a:rPr lang="zh-CN" altLang="en-US" sz="2400" dirty="0"/>
                  <a:t> </a:t>
                </a:r>
                <a:r>
                  <a:rPr lang="en-US" altLang="zh-CN" sz="2400" dirty="0"/>
                  <a:t>word</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𝑛𝑒</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𝑔</m:t>
                            </m:r>
                          </m:e>
                          <m:sub>
                            <m:r>
                              <a:rPr lang="en-US" altLang="zh-CN" sz="2400">
                                <a:latin typeface="Cambria Math" panose="02040503050406030204" pitchFamily="18" charset="0"/>
                              </a:rPr>
                              <m:t>𝑖</m:t>
                            </m:r>
                          </m:sub>
                        </m:sSub>
                      </m:sub>
                    </m:sSub>
                  </m:oMath>
                </a14:m>
                <a:r>
                  <a:rPr lang="en-US" altLang="zh-CN" sz="2400" dirty="0"/>
                  <a:t> </a:t>
                </a:r>
                <a:endParaRPr lang="en-CN" sz="2400" dirty="0"/>
              </a:p>
            </p:txBody>
          </p:sp>
        </mc:Choice>
        <mc:Fallback xmlns="">
          <p:sp>
            <p:nvSpPr>
              <p:cNvPr id="6" name="TextBox 5">
                <a:extLst>
                  <a:ext uri="{FF2B5EF4-FFF2-40B4-BE49-F238E27FC236}">
                    <a16:creationId xmlns:a16="http://schemas.microsoft.com/office/drawing/2014/main" id="{97332547-E0C7-0A40-9278-A918CD7E7CA3}"/>
                  </a:ext>
                </a:extLst>
              </p:cNvPr>
              <p:cNvSpPr txBox="1">
                <a:spLocks noRot="1" noChangeAspect="1" noMove="1" noResize="1" noEditPoints="1" noAdjustHandles="1" noChangeArrowheads="1" noChangeShapeType="1" noTextEdit="1"/>
              </p:cNvSpPr>
              <p:nvPr/>
            </p:nvSpPr>
            <p:spPr>
              <a:xfrm>
                <a:off x="1003583" y="4601332"/>
                <a:ext cx="10583810" cy="1483868"/>
              </a:xfrm>
              <a:prstGeom prst="rect">
                <a:avLst/>
              </a:prstGeom>
              <a:blipFill>
                <a:blip r:embed="rId3"/>
                <a:stretch>
                  <a:fillRect l="-1199" t="-5085" b="-508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BEEA1F-391A-4C4A-8BDA-4AB927C4097D}"/>
                  </a:ext>
                </a:extLst>
              </p:cNvPr>
              <p:cNvSpPr txBox="1"/>
              <p:nvPr/>
            </p:nvSpPr>
            <p:spPr>
              <a:xfrm>
                <a:off x="1003583" y="6152217"/>
                <a:ext cx="8996374" cy="523220"/>
              </a:xfrm>
              <a:prstGeom prst="rect">
                <a:avLst/>
              </a:prstGeom>
              <a:noFill/>
            </p:spPr>
            <p:txBody>
              <a:bodyPr wrap="none" rtlCol="0">
                <a:spAutoFit/>
              </a:bodyPr>
              <a:lstStyle/>
              <a:p>
                <a:r>
                  <a:rPr lang="en-US" altLang="zh-CN" sz="2800" b="1" dirty="0">
                    <a:solidFill>
                      <a:srgbClr val="FF0000"/>
                    </a:solidFill>
                  </a:rPr>
                  <a:t>How</a:t>
                </a:r>
                <a:r>
                  <a:rPr lang="zh-CN" altLang="en-US" sz="2800" b="1" dirty="0">
                    <a:solidFill>
                      <a:srgbClr val="FF0000"/>
                    </a:solidFill>
                  </a:rPr>
                  <a:t> </a:t>
                </a:r>
                <a:r>
                  <a:rPr lang="en-US" altLang="zh-CN" sz="2800" b="1" dirty="0">
                    <a:solidFill>
                      <a:srgbClr val="FF0000"/>
                    </a:solidFill>
                  </a:rPr>
                  <a:t>to</a:t>
                </a:r>
                <a:r>
                  <a:rPr lang="zh-CN" altLang="en-US" sz="2800" b="1" dirty="0">
                    <a:solidFill>
                      <a:srgbClr val="FF0000"/>
                    </a:solidFill>
                  </a:rPr>
                  <a:t> </a:t>
                </a:r>
                <a:r>
                  <a:rPr lang="en-US" altLang="zh-CN" sz="2800" b="1" dirty="0">
                    <a:solidFill>
                      <a:srgbClr val="FF0000"/>
                    </a:solidFill>
                  </a:rPr>
                  <a:t>measure</a:t>
                </a:r>
                <a:r>
                  <a:rPr lang="zh-CN" altLang="en-US" sz="2800" b="1" dirty="0">
                    <a:solidFill>
                      <a:srgbClr val="FF0000"/>
                    </a:solidFill>
                  </a:rPr>
                  <a:t> </a:t>
                </a:r>
                <a:r>
                  <a:rPr lang="en-US" altLang="zh-CN" sz="2800" b="1" dirty="0">
                    <a:solidFill>
                      <a:srgbClr val="FF0000"/>
                    </a:solidFill>
                  </a:rPr>
                  <a:t>the</a:t>
                </a:r>
                <a:r>
                  <a:rPr lang="zh-CN" altLang="en-US" sz="2800" b="1" dirty="0">
                    <a:solidFill>
                      <a:srgbClr val="FF0000"/>
                    </a:solidFill>
                  </a:rPr>
                  <a:t> </a:t>
                </a:r>
                <a:r>
                  <a:rPr lang="en-US" altLang="zh-CN" sz="2800" b="1" dirty="0">
                    <a:solidFill>
                      <a:srgbClr val="FF0000"/>
                    </a:solidFill>
                  </a:rPr>
                  <a:t>similarity</a:t>
                </a:r>
                <a:r>
                  <a:rPr lang="zh-CN" altLang="en-US" sz="2800" b="1" dirty="0">
                    <a:solidFill>
                      <a:srgbClr val="FF0000"/>
                    </a:solidFill>
                  </a:rPr>
                  <a:t> </a:t>
                </a:r>
                <a:r>
                  <a:rPr lang="en-US" altLang="zh-CN" sz="2800" b="1" dirty="0">
                    <a:solidFill>
                      <a:srgbClr val="FF0000"/>
                    </a:solidFill>
                  </a:rPr>
                  <a:t>between</a:t>
                </a:r>
                <a:r>
                  <a:rPr lang="zh-CN" altLang="en-US" sz="2800" b="1" dirty="0">
                    <a:solidFill>
                      <a:srgbClr val="FF0000"/>
                    </a:solidFill>
                  </a:rPr>
                  <a:t> </a:t>
                </a:r>
                <a14:m>
                  <m:oMath xmlns:m="http://schemas.openxmlformats.org/officeDocument/2006/math">
                    <m:r>
                      <a:rPr lang="en-US" altLang="zh-CN" sz="2800" b="1" i="1" dirty="0" smtClean="0">
                        <a:solidFill>
                          <a:srgbClr val="FF0000"/>
                        </a:solidFill>
                        <a:latin typeface="Cambria Math" panose="02040503050406030204" pitchFamily="18" charset="0"/>
                      </a:rPr>
                      <m:t>𝒘</m:t>
                    </m:r>
                  </m:oMath>
                </a14:m>
                <a:r>
                  <a:rPr lang="zh-CN" altLang="en-US" sz="2800" b="1" dirty="0">
                    <a:solidFill>
                      <a:srgbClr val="FF0000"/>
                    </a:solidFill>
                  </a:rPr>
                  <a:t> </a:t>
                </a:r>
                <a:r>
                  <a:rPr lang="en-US" altLang="zh-CN" sz="2800" b="1" dirty="0">
                    <a:solidFill>
                      <a:srgbClr val="FF0000"/>
                    </a:solidFill>
                  </a:rPr>
                  <a:t>and</a:t>
                </a:r>
                <a:r>
                  <a:rPr lang="zh-CN" altLang="en-US" sz="2800" b="1" dirty="0">
                    <a:solidFill>
                      <a:srgbClr val="FF0000"/>
                    </a:solidFill>
                  </a:rPr>
                  <a:t> </a:t>
                </a:r>
                <a14:m>
                  <m:oMath xmlns:m="http://schemas.openxmlformats.org/officeDocument/2006/math">
                    <m:r>
                      <a:rPr lang="en-US" altLang="zh-CN" sz="2800" b="1" i="1" dirty="0" smtClean="0">
                        <a:solidFill>
                          <a:srgbClr val="FF0000"/>
                        </a:solidFill>
                        <a:latin typeface="Cambria Math" panose="02040503050406030204" pitchFamily="18" charset="0"/>
                      </a:rPr>
                      <m:t>𝒄</m:t>
                    </m:r>
                  </m:oMath>
                </a14:m>
                <a:r>
                  <a:rPr lang="en-US" altLang="zh-CN" sz="2800" b="1" dirty="0">
                    <a:solidFill>
                      <a:srgbClr val="FF0000"/>
                    </a:solidFill>
                  </a:rPr>
                  <a:t>?</a:t>
                </a:r>
                <a:endParaRPr lang="en-CN" sz="2800" b="1" dirty="0">
                  <a:solidFill>
                    <a:srgbClr val="FF0000"/>
                  </a:solidFill>
                </a:endParaRPr>
              </a:p>
            </p:txBody>
          </p:sp>
        </mc:Choice>
        <mc:Fallback xmlns="">
          <p:sp>
            <p:nvSpPr>
              <p:cNvPr id="7" name="TextBox 6">
                <a:extLst>
                  <a:ext uri="{FF2B5EF4-FFF2-40B4-BE49-F238E27FC236}">
                    <a16:creationId xmlns:a16="http://schemas.microsoft.com/office/drawing/2014/main" id="{DBBEEA1F-391A-4C4A-8BDA-4AB927C4097D}"/>
                  </a:ext>
                </a:extLst>
              </p:cNvPr>
              <p:cNvSpPr txBox="1">
                <a:spLocks noRot="1" noChangeAspect="1" noMove="1" noResize="1" noEditPoints="1" noAdjustHandles="1" noChangeArrowheads="1" noChangeShapeType="1" noTextEdit="1"/>
              </p:cNvSpPr>
              <p:nvPr/>
            </p:nvSpPr>
            <p:spPr>
              <a:xfrm>
                <a:off x="1003583" y="6152217"/>
                <a:ext cx="8996374" cy="523220"/>
              </a:xfrm>
              <a:prstGeom prst="rect">
                <a:avLst/>
              </a:prstGeom>
              <a:blipFill>
                <a:blip r:embed="rId4"/>
                <a:stretch>
                  <a:fillRect l="-1410" t="-14286" b="-30952"/>
                </a:stretch>
              </a:blipFill>
            </p:spPr>
            <p:txBody>
              <a:bodyPr/>
              <a:lstStyle/>
              <a:p>
                <a:r>
                  <a:rPr lang="en-CN">
                    <a:noFill/>
                  </a:rPr>
                  <a:t> </a:t>
                </a:r>
              </a:p>
            </p:txBody>
          </p:sp>
        </mc:Fallback>
      </mc:AlternateContent>
    </p:spTree>
    <p:extLst>
      <p:ext uri="{BB962C8B-B14F-4D97-AF65-F5344CB8AC3E}">
        <p14:creationId xmlns:p14="http://schemas.microsoft.com/office/powerpoint/2010/main" val="38778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AFC6-2EC1-FE48-B4FB-9C0063609EF0}"/>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8305C8-6652-B248-88B3-B31C7435BEAE}"/>
                  </a:ext>
                </a:extLst>
              </p:cNvPr>
              <p:cNvSpPr>
                <a:spLocks noGrp="1"/>
              </p:cNvSpPr>
              <p:nvPr>
                <p:ph idx="1"/>
              </p:nvPr>
            </p:nvSpPr>
            <p:spPr/>
            <p:txBody>
              <a:bodyPr/>
              <a:lstStyle/>
              <a:p>
                <a:pPr>
                  <a:spcAft>
                    <a:spcPts val="600"/>
                  </a:spcAft>
                </a:pPr>
                <a:r>
                  <a:rPr lang="en-US" altLang="zh-CN" b="1" dirty="0"/>
                  <a:t>Use</a:t>
                </a:r>
                <a:r>
                  <a:rPr lang="zh-CN" altLang="en-US" b="1" dirty="0"/>
                  <a:t> </a:t>
                </a:r>
                <a:r>
                  <a:rPr lang="en-US" altLang="zh-CN" b="1" dirty="0"/>
                  <a:t>dot</a:t>
                </a:r>
                <a:r>
                  <a:rPr lang="zh-CN" altLang="en-US" b="1" dirty="0"/>
                  <a:t> </a:t>
                </a:r>
                <a:r>
                  <a:rPr lang="en-US" altLang="zh-CN" b="1" dirty="0"/>
                  <a:t>products</a:t>
                </a:r>
              </a:p>
              <a:p>
                <a:pPr lvl="1">
                  <a:spcAft>
                    <a:spcPts val="600"/>
                  </a:spcAft>
                </a:pPr>
                <a:r>
                  <a:rPr lang="en-US" altLang="zh-CN" dirty="0"/>
                  <a:t>Introduce</a:t>
                </a:r>
                <a:r>
                  <a:rPr lang="zh-CN" altLang="en-US" dirty="0"/>
                  <a:t> </a:t>
                </a:r>
                <a:r>
                  <a:rPr lang="en-US" altLang="zh-CN" dirty="0"/>
                  <a:t>vector</a:t>
                </a:r>
                <a:r>
                  <a:rPr lang="zh-CN" altLang="en-US" dirty="0"/>
                  <a:t> </a:t>
                </a:r>
                <a14:m>
                  <m:oMath xmlns:m="http://schemas.openxmlformats.org/officeDocument/2006/math">
                    <m:r>
                      <a:rPr lang="en-US" altLang="zh-CN" b="1" i="1" smtClean="0">
                        <a:latin typeface="Cambria Math" panose="02040503050406030204" pitchFamily="18" charset="0"/>
                      </a:rPr>
                      <m:t>𝒘</m:t>
                    </m:r>
                  </m:oMath>
                </a14:m>
                <a:r>
                  <a:rPr lang="zh-CN" altLang="en-US" dirty="0"/>
                  <a:t> </a:t>
                </a:r>
                <a:r>
                  <a:rPr lang="en-US" altLang="zh-CN" dirty="0"/>
                  <a:t>to</a:t>
                </a:r>
                <a:r>
                  <a:rPr lang="zh-CN" altLang="en-US" dirty="0"/>
                  <a:t> </a:t>
                </a:r>
                <a:r>
                  <a:rPr lang="en-US" altLang="zh-CN" dirty="0"/>
                  <a:t>represent</a:t>
                </a:r>
                <a:r>
                  <a:rPr lang="zh-CN" altLang="en-US" dirty="0"/>
                  <a:t> </a:t>
                </a:r>
                <a:r>
                  <a:rPr lang="en-US" altLang="zh-CN" dirty="0"/>
                  <a:t>the</a:t>
                </a:r>
                <a:r>
                  <a:rPr lang="zh-CN" altLang="en-US" dirty="0"/>
                  <a:t> </a:t>
                </a:r>
                <a:r>
                  <a:rPr lang="en-US" altLang="zh-CN" dirty="0"/>
                  <a:t>target</a:t>
                </a:r>
                <a:r>
                  <a:rPr lang="zh-CN" altLang="en-US" dirty="0"/>
                  <a:t> </a:t>
                </a:r>
                <a:r>
                  <a:rPr lang="en-US" altLang="zh-CN" dirty="0"/>
                  <a:t>word</a:t>
                </a:r>
                <a:r>
                  <a:rPr lang="zh-CN" altLang="en-US" dirty="0"/>
                  <a:t> </a:t>
                </a:r>
                <a14:m>
                  <m:oMath xmlns:m="http://schemas.openxmlformats.org/officeDocument/2006/math">
                    <m:r>
                      <a:rPr lang="en-US" altLang="zh-CN" i="1" dirty="0" smtClean="0">
                        <a:latin typeface="Cambria Math" panose="02040503050406030204" pitchFamily="18" charset="0"/>
                      </a:rPr>
                      <m:t>𝑤</m:t>
                    </m:r>
                  </m:oMath>
                </a14:m>
                <a:endParaRPr lang="en-US" dirty="0"/>
              </a:p>
              <a:p>
                <a:pPr lvl="1">
                  <a:spcAft>
                    <a:spcPts val="600"/>
                  </a:spcAft>
                </a:pPr>
                <a:r>
                  <a:rPr lang="en-US" altLang="zh-CN" dirty="0"/>
                  <a:t>Introduce</a:t>
                </a:r>
                <a:r>
                  <a:rPr lang="zh-CN" altLang="en-US" dirty="0"/>
                  <a:t> </a:t>
                </a:r>
                <a:r>
                  <a:rPr lang="en-US" altLang="zh-CN" dirty="0"/>
                  <a:t>vector</a:t>
                </a:r>
                <a:r>
                  <a:rPr lang="zh-CN" altLang="en-US" dirty="0"/>
                  <a:t> </a:t>
                </a:r>
                <a14:m>
                  <m:oMath xmlns:m="http://schemas.openxmlformats.org/officeDocument/2006/math">
                    <m:r>
                      <a:rPr lang="en-US" altLang="zh-CN" b="1" i="1" smtClean="0">
                        <a:latin typeface="Cambria Math" panose="02040503050406030204" pitchFamily="18" charset="0"/>
                      </a:rPr>
                      <m:t>𝒄</m:t>
                    </m:r>
                  </m:oMath>
                </a14:m>
                <a:r>
                  <a:rPr lang="zh-CN" altLang="en-US" dirty="0"/>
                  <a:t> </a:t>
                </a:r>
                <a:r>
                  <a:rPr lang="en-US" altLang="zh-CN" dirty="0"/>
                  <a:t>to</a:t>
                </a:r>
                <a:r>
                  <a:rPr lang="zh-CN" altLang="en-US" dirty="0"/>
                  <a:t> </a:t>
                </a:r>
                <a:r>
                  <a:rPr lang="en-US" altLang="zh-CN" dirty="0"/>
                  <a:t>represent</a:t>
                </a:r>
                <a:r>
                  <a:rPr lang="zh-CN" altLang="en-US" dirty="0"/>
                  <a:t> </a:t>
                </a:r>
                <a:r>
                  <a:rPr lang="en-US" altLang="zh-CN" dirty="0"/>
                  <a:t>a</a:t>
                </a:r>
                <a:r>
                  <a:rPr lang="zh-CN" altLang="en-US" dirty="0"/>
                  <a:t> </a:t>
                </a:r>
                <a:r>
                  <a:rPr lang="en-US" altLang="zh-CN" dirty="0"/>
                  <a:t>“context”</a:t>
                </a:r>
                <a:r>
                  <a:rPr lang="zh-CN" altLang="en-US" dirty="0"/>
                  <a:t> </a:t>
                </a:r>
                <a:r>
                  <a:rPr lang="en-US" altLang="zh-CN" dirty="0"/>
                  <a:t>word</a:t>
                </a:r>
                <a:r>
                  <a:rPr lang="zh-CN" altLang="en-US"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𝑛𝑒𝑔</m:t>
                        </m:r>
                      </m:sub>
                    </m:sSub>
                  </m:oMath>
                </a14:m>
                <a:endParaRPr lang="en-US" dirty="0"/>
              </a:p>
              <a:p>
                <a:pPr lvl="1">
                  <a:spcAft>
                    <a:spcPts val="600"/>
                  </a:spcAft>
                </a:pPr>
                <a:r>
                  <a:rPr lang="en-US" altLang="zh-CN" dirty="0"/>
                  <a:t>We</a:t>
                </a:r>
                <a:r>
                  <a:rPr lang="zh-CN" altLang="en-US" dirty="0"/>
                  <a:t> </a:t>
                </a:r>
                <a:r>
                  <a:rPr lang="en-US" altLang="zh-CN" dirty="0"/>
                  <a:t>have</a:t>
                </a:r>
                <a:r>
                  <a:rPr lang="zh-CN" altLang="en-US" dirty="0"/>
                  <a:t> </a:t>
                </a:r>
                <a14:m>
                  <m:oMath xmlns:m="http://schemas.openxmlformats.org/officeDocument/2006/math">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1" i="1" smtClean="0">
                        <a:latin typeface="Cambria Math" panose="02040503050406030204" pitchFamily="18" charset="0"/>
                      </a:rPr>
                      <m:t>𝜽</m:t>
                    </m:r>
                    <m:r>
                      <a:rPr lang="en-US" altLang="zh-CN" b="0" i="1" smtClean="0">
                        <a:latin typeface="Cambria Math" panose="02040503050406030204" pitchFamily="18" charset="0"/>
                      </a:rPr>
                      <m:t>,</m:t>
                    </m:r>
                    <m:r>
                      <a:rPr lang="en-US" altLang="zh-CN" b="1" i="1" smtClean="0">
                        <a:latin typeface="Cambria Math" panose="02040503050406030204" pitchFamily="18" charset="0"/>
                      </a:rPr>
                      <m:t>𝒄</m:t>
                    </m:r>
                    <m:r>
                      <a:rPr lang="en-US" altLang="zh-CN" b="0" i="1" smtClean="0">
                        <a:latin typeface="Cambria Math" panose="02040503050406030204" pitchFamily="18" charset="0"/>
                      </a:rPr>
                      <m:t>∈</m:t>
                    </m:r>
                    <m:r>
                      <a:rPr lang="en-US" altLang="zh-CN" b="1" i="1" smtClean="0">
                        <a:latin typeface="Cambria Math" panose="02040503050406030204" pitchFamily="18" charset="0"/>
                      </a:rPr>
                      <m:t>𝜽</m:t>
                    </m:r>
                  </m:oMath>
                </a14:m>
                <a:endParaRPr lang="en-US" b="1" dirty="0"/>
              </a:p>
              <a:p>
                <a:pPr>
                  <a:spcAft>
                    <a:spcPts val="600"/>
                  </a:spcAft>
                </a:pPr>
                <a:r>
                  <a:rPr lang="en-US" dirty="0"/>
                  <a:t>Turning dot products</a:t>
                </a:r>
                <a:r>
                  <a:rPr lang="zh-CN" altLang="en-US" dirty="0"/>
                  <a:t> </a:t>
                </a:r>
                <a:r>
                  <a:rPr lang="en-US" altLang="zh-CN" dirty="0"/>
                  <a:t>(similarity</a:t>
                </a:r>
                <a:r>
                  <a:rPr lang="zh-CN" altLang="en-US" dirty="0"/>
                  <a:t> </a:t>
                </a:r>
                <a:r>
                  <a:rPr lang="en-US" altLang="zh-CN" dirty="0"/>
                  <a:t>score)</a:t>
                </a:r>
                <a:r>
                  <a:rPr lang="en-US" dirty="0"/>
                  <a:t> into probabilities</a:t>
                </a:r>
                <a:r>
                  <a:rPr lang="en-US" altLang="zh-CN" dirty="0"/>
                  <a:t>:</a:t>
                </a:r>
              </a:p>
              <a:p>
                <a:pPr lvl="1">
                  <a:spcAft>
                    <a:spcPts val="600"/>
                  </a:spcAft>
                </a:pPr>
                <a:r>
                  <a:rPr lang="en-US" altLang="zh-CN" dirty="0"/>
                  <a:t>U</a:t>
                </a:r>
                <a:r>
                  <a:rPr lang="en-US" dirty="0"/>
                  <a:t>se the sigmoid from logistic regression</a:t>
                </a: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r>
                            <a:rPr lang="en-US" altLang="zh-CN" b="0" i="0" smtClean="0">
                              <a:latin typeface="Cambria Math" panose="02040503050406030204" pitchFamily="18" charset="0"/>
                            </a:rPr>
                            <m:t>+</m:t>
                          </m:r>
                        </m:e>
                        <m:e>
                          <m:r>
                            <m:rPr>
                              <m:sty m:val="p"/>
                            </m:rPr>
                            <a:rPr lang="en-US" altLang="zh-CN">
                              <a:latin typeface="Cambria Math" panose="02040503050406030204" pitchFamily="18" charset="0"/>
                            </a:rPr>
                            <m:t>w</m:t>
                          </m:r>
                          <m:r>
                            <a:rPr lang="en-US" altLang="zh-CN">
                              <a:latin typeface="Cambria Math" panose="02040503050406030204" pitchFamily="18" charset="0"/>
                            </a:rPr>
                            <m:t>,</m:t>
                          </m:r>
                          <m:r>
                            <m:rPr>
                              <m:sty m:val="p"/>
                            </m:rPr>
                            <a:rPr lang="en-US" altLang="zh-CN">
                              <a:latin typeface="Cambria Math" panose="02040503050406030204" pitchFamily="18" charset="0"/>
                            </a:rPr>
                            <m:t>c</m:t>
                          </m:r>
                          <m:r>
                            <a:rPr lang="en-US" altLang="zh-CN">
                              <a:latin typeface="Cambria Math" panose="02040503050406030204" pitchFamily="18" charset="0"/>
                            </a:rPr>
                            <m:t>;</m:t>
                          </m:r>
                          <m:r>
                            <a:rPr lang="en-US" altLang="zh-CN" b="1" i="1">
                              <a:latin typeface="Cambria Math" panose="02040503050406030204" pitchFamily="18" charset="0"/>
                            </a:rPr>
                            <m:t>𝜽</m:t>
                          </m:r>
                        </m:e>
                      </m:d>
                      <m:r>
                        <a:rPr lang="zh-CN" altLang="en-US" sz="2800" i="0"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r>
                            <a:rPr lang="zh-CN" altLang="en-US" b="1" i="1">
                              <a:latin typeface="Cambria Math" panose="02040503050406030204" pitchFamily="18" charset="0"/>
                            </a:rPr>
                            <m:t>𝒘</m:t>
                          </m:r>
                          <m:r>
                            <a:rPr lang="en-US" altLang="zh-CN" b="1" i="1">
                              <a:latin typeface="Cambria Math" panose="02040503050406030204" pitchFamily="18" charset="0"/>
                            </a:rPr>
                            <m:t>⋅</m:t>
                          </m:r>
                          <m:r>
                            <a:rPr lang="en-US" altLang="zh-CN" b="1" i="1">
                              <a:latin typeface="Cambria Math" panose="02040503050406030204" pitchFamily="18" charset="0"/>
                            </a:rPr>
                            <m:t>𝒄</m:t>
                          </m:r>
                        </m:e>
                      </m:d>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d>
                            <m:dPr>
                              <m:begChr m:val=""/>
                              <m:ctrlPr>
                                <a:rPr lang="zh-CN" altLang="en-US" sz="2800" i="1">
                                  <a:latin typeface="Cambria Math" panose="02040503050406030204" pitchFamily="18" charset="0"/>
                                </a:rPr>
                              </m:ctrlPr>
                            </m:dPr>
                            <m:e>
                              <m:r>
                                <a:rPr lang="zh-CN" altLang="en-US" sz="2800" i="0">
                                  <a:latin typeface="Cambria Math" panose="02040503050406030204" pitchFamily="18" charset="0"/>
                                </a:rPr>
                                <m:t>1+</m:t>
                              </m:r>
                              <m:r>
                                <m:rPr>
                                  <m:sty m:val="p"/>
                                </m:rPr>
                                <a:rPr lang="en-US" altLang="zh-CN" sz="2800" b="0" i="0" smtClean="0">
                                  <a:latin typeface="Cambria Math" panose="02040503050406030204" pitchFamily="18" charset="0"/>
                                </a:rPr>
                                <m:t>exp</m:t>
                              </m:r>
                              <m:r>
                                <a:rPr lang="en-US" altLang="zh-CN" sz="2800" b="0" i="0" smtClean="0">
                                  <a:latin typeface="Cambria Math" panose="02040503050406030204" pitchFamily="18" charset="0"/>
                                </a:rPr>
                                <m:t>⁡(−</m:t>
                              </m:r>
                              <m:r>
                                <a:rPr lang="zh-CN" altLang="en-US" sz="2800" b="1" i="1">
                                  <a:latin typeface="Cambria Math" panose="02040503050406030204" pitchFamily="18" charset="0"/>
                                </a:rPr>
                                <m:t>𝒘</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𝒄</m:t>
                              </m:r>
                            </m:e>
                          </m:d>
                        </m:den>
                      </m:f>
                    </m:oMath>
                  </m:oMathPara>
                </a14:m>
                <a:endParaRPr lang="en-US" altLang="zh-CN" sz="2800" dirty="0"/>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P</m:t>
                      </m:r>
                      <m:r>
                        <a:rPr lang="en-US" altLang="zh-CN" smtClean="0">
                          <a:latin typeface="Cambria Math" panose="02040503050406030204" pitchFamily="18" charset="0"/>
                        </a:rPr>
                        <m:t>(−|</m:t>
                      </m:r>
                      <m:r>
                        <m:rPr>
                          <m:sty m:val="p"/>
                        </m:rPr>
                        <a:rPr lang="en-US" altLang="zh-CN" smtClean="0">
                          <a:latin typeface="Cambria Math" panose="02040503050406030204" pitchFamily="18" charset="0"/>
                        </a:rPr>
                        <m:t>w</m:t>
                      </m:r>
                      <m:r>
                        <a:rPr lang="en-US" altLang="zh-CN" smtClean="0">
                          <a:latin typeface="Cambria Math" panose="02040503050406030204" pitchFamily="18" charset="0"/>
                        </a:rPr>
                        <m:t>,</m:t>
                      </m:r>
                      <m:r>
                        <m:rPr>
                          <m:sty m:val="p"/>
                        </m:rPr>
                        <a:rPr lang="en-US" altLang="zh-CN" smtClean="0">
                          <a:latin typeface="Cambria Math" panose="02040503050406030204" pitchFamily="18" charset="0"/>
                        </a:rPr>
                        <m:t>c</m:t>
                      </m:r>
                      <m:r>
                        <a:rPr lang="en-US" altLang="zh-CN" smtClean="0">
                          <a:latin typeface="Cambria Math" panose="02040503050406030204" pitchFamily="18" charset="0"/>
                        </a:rPr>
                        <m:t>;</m:t>
                      </m:r>
                      <m:r>
                        <a:rPr lang="en-US" altLang="zh-CN" b="1" i="1">
                          <a:latin typeface="Cambria Math" panose="02040503050406030204" pitchFamily="18" charset="0"/>
                        </a:rPr>
                        <m:t>𝜽</m:t>
                      </m:r>
                      <m:r>
                        <a:rPr lang="en-US" altLang="zh-CN" sz="2800" b="0" i="0" smtClean="0">
                          <a:latin typeface="Cambria Math" panose="02040503050406030204" pitchFamily="18" charset="0"/>
                        </a:rPr>
                        <m:t>)</m:t>
                      </m:r>
                      <m:r>
                        <a:rPr lang="zh-CN" altLang="en-US" sz="2800" i="0"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m:t>
                          </m:r>
                          <m:r>
                            <a:rPr lang="zh-CN" altLang="en-US" b="1" i="1">
                              <a:latin typeface="Cambria Math" panose="02040503050406030204" pitchFamily="18" charset="0"/>
                            </a:rPr>
                            <m:t>𝒘</m:t>
                          </m:r>
                          <m:r>
                            <a:rPr lang="en-US" altLang="zh-CN" b="1" i="1">
                              <a:latin typeface="Cambria Math" panose="02040503050406030204" pitchFamily="18" charset="0"/>
                            </a:rPr>
                            <m:t>⋅</m:t>
                          </m:r>
                          <m:r>
                            <a:rPr lang="en-US" altLang="zh-CN" b="1" i="1">
                              <a:latin typeface="Cambria Math" panose="02040503050406030204" pitchFamily="18" charset="0"/>
                            </a:rPr>
                            <m:t>𝒄</m:t>
                          </m:r>
                        </m:e>
                      </m:d>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d>
                            <m:dPr>
                              <m:begChr m:val=""/>
                              <m:ctrlPr>
                                <a:rPr lang="zh-CN" altLang="en-US" sz="2800" i="1">
                                  <a:latin typeface="Cambria Math" panose="02040503050406030204" pitchFamily="18" charset="0"/>
                                </a:rPr>
                              </m:ctrlPr>
                            </m:dPr>
                            <m:e>
                              <m:r>
                                <a:rPr lang="zh-CN" altLang="en-US" sz="2800" i="0">
                                  <a:latin typeface="Cambria Math" panose="02040503050406030204" pitchFamily="18" charset="0"/>
                                </a:rPr>
                                <m:t>1+</m:t>
                              </m:r>
                              <m:r>
                                <m:rPr>
                                  <m:sty m:val="p"/>
                                </m:rPr>
                                <a:rPr lang="en-US" altLang="zh-CN" sz="2800" b="0" i="0" smtClean="0">
                                  <a:latin typeface="Cambria Math" panose="02040503050406030204" pitchFamily="18" charset="0"/>
                                </a:rPr>
                                <m:t>exp</m:t>
                              </m:r>
                              <m:r>
                                <a:rPr lang="en-US" altLang="zh-CN" sz="2800" b="0" i="0" smtClean="0">
                                  <a:latin typeface="Cambria Math" panose="02040503050406030204" pitchFamily="18" charset="0"/>
                                </a:rPr>
                                <m:t>(</m:t>
                              </m:r>
                              <m:r>
                                <a:rPr lang="zh-CN" altLang="en-US" sz="2800" b="1" i="1">
                                  <a:latin typeface="Cambria Math" panose="02040503050406030204" pitchFamily="18" charset="0"/>
                                </a:rPr>
                                <m:t>𝒘</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𝒄</m:t>
                              </m:r>
                            </m:e>
                          </m:d>
                        </m:den>
                      </m:f>
                    </m:oMath>
                  </m:oMathPara>
                </a14:m>
                <a:endParaRPr lang="en-US" dirty="0"/>
              </a:p>
              <a:p>
                <a:pPr>
                  <a:spcAft>
                    <a:spcPts val="600"/>
                  </a:spcAft>
                </a:pPr>
                <a:endParaRPr lang="en-US" dirty="0"/>
              </a:p>
              <a:p>
                <a:pPr>
                  <a:spcAft>
                    <a:spcPts val="600"/>
                  </a:spcAft>
                </a:pPr>
                <a:endParaRPr lang="en-US" dirty="0"/>
              </a:p>
              <a:p>
                <a:pPr>
                  <a:spcAft>
                    <a:spcPts val="600"/>
                  </a:spcAft>
                </a:pPr>
                <a:endParaRPr lang="en-CN" dirty="0"/>
              </a:p>
            </p:txBody>
          </p:sp>
        </mc:Choice>
        <mc:Fallback xmlns="">
          <p:sp>
            <p:nvSpPr>
              <p:cNvPr id="3" name="Content Placeholder 2">
                <a:extLst>
                  <a:ext uri="{FF2B5EF4-FFF2-40B4-BE49-F238E27FC236}">
                    <a16:creationId xmlns:a16="http://schemas.microsoft.com/office/drawing/2014/main" id="{C58305C8-6652-B248-88B3-B31C7435BEAE}"/>
                  </a:ext>
                </a:extLst>
              </p:cNvPr>
              <p:cNvSpPr>
                <a:spLocks noGrp="1" noRot="1" noChangeAspect="1" noMove="1" noResize="1" noEditPoints="1" noAdjustHandles="1" noChangeArrowheads="1" noChangeShapeType="1" noTextEdit="1"/>
              </p:cNvSpPr>
              <p:nvPr>
                <p:ph idx="1"/>
              </p:nvPr>
            </p:nvSpPr>
            <p:spPr>
              <a:blipFill>
                <a:blip r:embed="rId2"/>
                <a:stretch>
                  <a:fillRect l="-916" t="-1152" b="-1267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BFA06AF-DC2C-3A4A-A823-F2B39A991DA0}"/>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p:spTree>
    <p:extLst>
      <p:ext uri="{BB962C8B-B14F-4D97-AF65-F5344CB8AC3E}">
        <p14:creationId xmlns:p14="http://schemas.microsoft.com/office/powerpoint/2010/main" val="2138748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6B8E0-71D6-344E-872D-673D600072D6}"/>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465004-5693-8443-A93A-4A6E75AC890D}"/>
                  </a:ext>
                </a:extLst>
              </p:cNvPr>
              <p:cNvSpPr>
                <a:spLocks noGrp="1"/>
              </p:cNvSpPr>
              <p:nvPr>
                <p:ph idx="1"/>
              </p:nvPr>
            </p:nvSpPr>
            <p:spPr>
              <a:xfrm>
                <a:off x="517525" y="1108433"/>
                <a:ext cx="11064875" cy="610389"/>
              </a:xfrm>
            </p:spPr>
            <p:txBody>
              <a:bodyPr lIns="90000">
                <a:noAutofit/>
              </a:bodyPr>
              <a:lstStyle/>
              <a:p>
                <a:r>
                  <a:rPr lang="en-US" altLang="zh-CN" dirty="0"/>
                  <a:t>Designing</a:t>
                </a:r>
                <a:r>
                  <a:rPr lang="zh-CN" altLang="en-US" dirty="0"/>
                  <a:t> </a:t>
                </a:r>
                <a14:m>
                  <m:oMath xmlns:m="http://schemas.openxmlformats.org/officeDocument/2006/math">
                    <m:r>
                      <a:rPr lang="en-US" altLang="zh-CN" b="1" i="1" smtClean="0">
                        <a:latin typeface="Cambria Math" panose="02040503050406030204" pitchFamily="18" charset="0"/>
                      </a:rPr>
                      <m:t>𝜽</m:t>
                    </m:r>
                  </m:oMath>
                </a14:m>
                <a:endParaRPr lang="en-US" altLang="zh-CN" b="1" dirty="0"/>
              </a:p>
              <a:p>
                <a:endParaRPr lang="en-US" altLang="zh-CN" b="1" dirty="0"/>
              </a:p>
              <a:p>
                <a:endParaRPr lang="en-US" altLang="zh-CN" b="1" dirty="0"/>
              </a:p>
              <a:p>
                <a:endParaRPr lang="en-US" altLang="zh-CN" b="1" dirty="0"/>
              </a:p>
              <a:p>
                <a:endParaRPr lang="en-US" altLang="zh-CN" b="1" dirty="0"/>
              </a:p>
              <a:p>
                <a:endParaRPr lang="en-US" altLang="zh-CN" sz="2400" dirty="0"/>
              </a:p>
              <a:p>
                <a:pPr>
                  <a:spcBef>
                    <a:spcPts val="400"/>
                  </a:spcBef>
                  <a:spcAft>
                    <a:spcPts val="600"/>
                  </a:spcAft>
                </a:pPr>
                <a14:m>
                  <m:oMath xmlns:m="http://schemas.openxmlformats.org/officeDocument/2006/math">
                    <m:r>
                      <a:rPr lang="en-US" altLang="zh-CN" i="1" dirty="0" smtClean="0">
                        <a:latin typeface="Cambria Math" panose="02040503050406030204" pitchFamily="18" charset="0"/>
                      </a:rPr>
                      <m:t>𝑉</m:t>
                    </m:r>
                  </m:oMath>
                </a14:m>
                <a:r>
                  <a:rPr lang="en-US" altLang="zh-CN" dirty="0"/>
                  <a:t>:</a:t>
                </a:r>
                <a:r>
                  <a:rPr lang="zh-CN" altLang="en-US" dirty="0"/>
                  <a:t> </a:t>
                </a:r>
                <a:r>
                  <a:rPr lang="en-US" altLang="zh-CN" dirty="0"/>
                  <a:t>the</a:t>
                </a:r>
                <a:r>
                  <a:rPr lang="zh-CN" altLang="en-US" dirty="0"/>
                  <a:t> </a:t>
                </a:r>
                <a:r>
                  <a:rPr lang="en-US" altLang="zh-CN" dirty="0"/>
                  <a:t>vocabulary</a:t>
                </a:r>
                <a:r>
                  <a:rPr lang="zh-CN" altLang="en-US" dirty="0"/>
                  <a:t> </a:t>
                </a:r>
                <a:r>
                  <a:rPr lang="en-US" altLang="zh-CN" dirty="0"/>
                  <a:t>set</a:t>
                </a:r>
              </a:p>
              <a:p>
                <a:pPr>
                  <a:spcBef>
                    <a:spcPts val="400"/>
                  </a:spcBef>
                  <a:spcAft>
                    <a:spcPts val="600"/>
                  </a:spcAft>
                </a:pPr>
                <a14:m>
                  <m:oMath xmlns:m="http://schemas.openxmlformats.org/officeDocument/2006/math">
                    <m:r>
                      <a:rPr lang="en-US" altLang="zh-CN" b="0" i="1" smtClean="0">
                        <a:latin typeface="Cambria Math" panose="02040503050406030204" pitchFamily="18" charset="0"/>
                      </a:rPr>
                      <m:t>𝑑</m:t>
                    </m:r>
                  </m:oMath>
                </a14:m>
                <a:r>
                  <a:rPr lang="en-US" altLang="zh-CN" dirty="0"/>
                  <a:t>:</a:t>
                </a:r>
                <a:r>
                  <a:rPr lang="zh-CN" altLang="en-US" dirty="0"/>
                  <a:t> </a:t>
                </a:r>
                <a:r>
                  <a:rPr lang="en-US" altLang="zh-CN" dirty="0"/>
                  <a:t>dimension</a:t>
                </a:r>
                <a:r>
                  <a:rPr lang="zh-CN" altLang="en-US" dirty="0"/>
                  <a:t> </a:t>
                </a:r>
                <a:r>
                  <a:rPr lang="en-US" altLang="zh-CN" dirty="0"/>
                  <a:t>of</a:t>
                </a:r>
                <a:r>
                  <a:rPr lang="zh-CN" altLang="en-US" dirty="0"/>
                  <a:t> </a:t>
                </a:r>
                <a:r>
                  <a:rPr lang="en-US" altLang="zh-CN" dirty="0"/>
                  <a:t>embedding</a:t>
                </a:r>
              </a:p>
              <a:p>
                <a:pPr marL="0" indent="0">
                  <a:buNone/>
                </a:pPr>
                <a:endParaRPr lang="en-CN" dirty="0"/>
              </a:p>
            </p:txBody>
          </p:sp>
        </mc:Choice>
        <mc:Fallback xmlns="">
          <p:sp>
            <p:nvSpPr>
              <p:cNvPr id="3" name="Content Placeholder 2">
                <a:extLst>
                  <a:ext uri="{FF2B5EF4-FFF2-40B4-BE49-F238E27FC236}">
                    <a16:creationId xmlns:a16="http://schemas.microsoft.com/office/drawing/2014/main" id="{F2465004-5693-8443-A93A-4A6E75AC890D}"/>
                  </a:ext>
                </a:extLst>
              </p:cNvPr>
              <p:cNvSpPr>
                <a:spLocks noGrp="1" noRot="1" noChangeAspect="1" noMove="1" noResize="1" noEditPoints="1" noAdjustHandles="1" noChangeArrowheads="1" noChangeShapeType="1" noTextEdit="1"/>
              </p:cNvSpPr>
              <p:nvPr>
                <p:ph idx="1"/>
              </p:nvPr>
            </p:nvSpPr>
            <p:spPr>
              <a:xfrm>
                <a:off x="517525" y="1108433"/>
                <a:ext cx="11064875" cy="610389"/>
              </a:xfrm>
              <a:blipFill>
                <a:blip r:embed="rId3"/>
                <a:stretch>
                  <a:fillRect l="-916" t="-12245" b="-83469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F7A93D0-950B-3549-9794-A06B807E9162}"/>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sp>
        <p:nvSpPr>
          <p:cNvPr id="5" name="文本框 23">
            <a:extLst>
              <a:ext uri="{FF2B5EF4-FFF2-40B4-BE49-F238E27FC236}">
                <a16:creationId xmlns:a16="http://schemas.microsoft.com/office/drawing/2014/main" id="{85ED7BAC-A3AE-C849-A002-C7AA2FC04BA3}"/>
              </a:ext>
            </a:extLst>
          </p:cNvPr>
          <p:cNvSpPr txBox="1"/>
          <p:nvPr/>
        </p:nvSpPr>
        <p:spPr>
          <a:xfrm>
            <a:off x="4609548" y="5200176"/>
            <a:ext cx="2818503" cy="307777"/>
          </a:xfrm>
          <a:prstGeom prst="rect">
            <a:avLst/>
          </a:prstGeom>
          <a:solidFill>
            <a:schemeClr val="accent6"/>
          </a:solidFill>
        </p:spPr>
        <p:txBody>
          <a:bodyPr wrap="square" rtlCol="0">
            <a:spAutoFit/>
          </a:bodyPr>
          <a:lstStyle/>
          <a:p>
            <a:endParaRPr lang="zh-CN" altLang="en-US" sz="1400" dirty="0"/>
          </a:p>
        </p:txBody>
      </p:sp>
      <p:sp>
        <p:nvSpPr>
          <p:cNvPr id="6" name="文本框 22">
            <a:extLst>
              <a:ext uri="{FF2B5EF4-FFF2-40B4-BE49-F238E27FC236}">
                <a16:creationId xmlns:a16="http://schemas.microsoft.com/office/drawing/2014/main" id="{D5D88510-B268-FD4C-B0E9-F0147D13FF19}"/>
              </a:ext>
            </a:extLst>
          </p:cNvPr>
          <p:cNvSpPr txBox="1"/>
          <p:nvPr/>
        </p:nvSpPr>
        <p:spPr>
          <a:xfrm>
            <a:off x="4605362" y="4830005"/>
            <a:ext cx="2818503" cy="307777"/>
          </a:xfrm>
          <a:prstGeom prst="rect">
            <a:avLst/>
          </a:prstGeom>
          <a:solidFill>
            <a:schemeClr val="accent5"/>
          </a:solidFill>
        </p:spPr>
        <p:txBody>
          <a:bodyPr wrap="square" rtlCol="0">
            <a:spAutoFit/>
          </a:bodyPr>
          <a:lstStyle/>
          <a:p>
            <a:endParaRPr lang="zh-CN" altLang="en-US" sz="1400" dirty="0"/>
          </a:p>
        </p:txBody>
      </p:sp>
      <p:sp>
        <p:nvSpPr>
          <p:cNvPr id="7" name="文本框 21">
            <a:extLst>
              <a:ext uri="{FF2B5EF4-FFF2-40B4-BE49-F238E27FC236}">
                <a16:creationId xmlns:a16="http://schemas.microsoft.com/office/drawing/2014/main" id="{7101B16D-8DB2-3342-924A-53346C27B987}"/>
              </a:ext>
            </a:extLst>
          </p:cNvPr>
          <p:cNvSpPr txBox="1"/>
          <p:nvPr/>
        </p:nvSpPr>
        <p:spPr>
          <a:xfrm>
            <a:off x="4618139" y="3340789"/>
            <a:ext cx="2818503" cy="307777"/>
          </a:xfrm>
          <a:prstGeom prst="rect">
            <a:avLst/>
          </a:prstGeom>
          <a:solidFill>
            <a:schemeClr val="accent4"/>
          </a:solidFill>
        </p:spPr>
        <p:txBody>
          <a:bodyPr wrap="square" rtlCol="0">
            <a:spAutoFit/>
          </a:bodyPr>
          <a:lstStyle/>
          <a:p>
            <a:endParaRPr lang="zh-CN" altLang="en-US" sz="1400" dirty="0"/>
          </a:p>
        </p:txBody>
      </p:sp>
      <p:sp>
        <p:nvSpPr>
          <p:cNvPr id="8" name="文本框 20">
            <a:extLst>
              <a:ext uri="{FF2B5EF4-FFF2-40B4-BE49-F238E27FC236}">
                <a16:creationId xmlns:a16="http://schemas.microsoft.com/office/drawing/2014/main" id="{818F0E8A-DA92-8E43-BCB5-B3D6D2B244B9}"/>
              </a:ext>
            </a:extLst>
          </p:cNvPr>
          <p:cNvSpPr txBox="1"/>
          <p:nvPr/>
        </p:nvSpPr>
        <p:spPr>
          <a:xfrm>
            <a:off x="4612839" y="2965673"/>
            <a:ext cx="2818503" cy="307777"/>
          </a:xfrm>
          <a:prstGeom prst="rect">
            <a:avLst/>
          </a:prstGeom>
          <a:solidFill>
            <a:schemeClr val="accent1"/>
          </a:solidFill>
        </p:spPr>
        <p:txBody>
          <a:bodyPr wrap="square" rtlCol="0">
            <a:spAutoFit/>
          </a:bodyPr>
          <a:lstStyle/>
          <a:p>
            <a:endParaRPr lang="zh-CN" altLang="en-US" sz="1400" dirty="0"/>
          </a:p>
        </p:txBody>
      </p:sp>
      <p:sp>
        <p:nvSpPr>
          <p:cNvPr id="9" name="文本框 19">
            <a:extLst>
              <a:ext uri="{FF2B5EF4-FFF2-40B4-BE49-F238E27FC236}">
                <a16:creationId xmlns:a16="http://schemas.microsoft.com/office/drawing/2014/main" id="{48B2214A-0988-4344-9E20-734866FB2059}"/>
              </a:ext>
            </a:extLst>
          </p:cNvPr>
          <p:cNvSpPr txBox="1"/>
          <p:nvPr/>
        </p:nvSpPr>
        <p:spPr>
          <a:xfrm>
            <a:off x="4612839" y="2594609"/>
            <a:ext cx="2818503" cy="307777"/>
          </a:xfrm>
          <a:prstGeom prst="rect">
            <a:avLst/>
          </a:prstGeom>
          <a:solidFill>
            <a:srgbClr val="00B0F0"/>
          </a:solidFill>
        </p:spPr>
        <p:txBody>
          <a:bodyPr wrap="square" rtlCol="0">
            <a:spAutoFit/>
          </a:bodyPr>
          <a:lstStyle/>
          <a:p>
            <a:endParaRPr lang="zh-CN" altLang="en-US" sz="1400" dirty="0"/>
          </a:p>
        </p:txBody>
      </p:sp>
      <p:sp>
        <p:nvSpPr>
          <p:cNvPr id="10" name="文本框 18">
            <a:extLst>
              <a:ext uri="{FF2B5EF4-FFF2-40B4-BE49-F238E27FC236}">
                <a16:creationId xmlns:a16="http://schemas.microsoft.com/office/drawing/2014/main" id="{64F2119B-D82A-B540-83D5-ACE356DFA0F6}"/>
              </a:ext>
            </a:extLst>
          </p:cNvPr>
          <p:cNvSpPr txBox="1"/>
          <p:nvPr/>
        </p:nvSpPr>
        <p:spPr>
          <a:xfrm>
            <a:off x="4612839" y="2227364"/>
            <a:ext cx="2818503" cy="307777"/>
          </a:xfrm>
          <a:prstGeom prst="rect">
            <a:avLst/>
          </a:prstGeom>
          <a:solidFill>
            <a:srgbClr val="00B050"/>
          </a:solidFill>
        </p:spPr>
        <p:txBody>
          <a:bodyPr wrap="square" rtlCol="0">
            <a:spAutoFit/>
          </a:bodyPr>
          <a:lstStyle/>
          <a:p>
            <a:r>
              <a:rPr lang="en-US" altLang="zh-CN" sz="1400" dirty="0"/>
              <a:t>		…</a:t>
            </a:r>
            <a:endParaRPr lang="zh-CN" altLang="en-US" sz="1400" dirty="0"/>
          </a:p>
        </p:txBody>
      </p:sp>
      <p:sp>
        <p:nvSpPr>
          <p:cNvPr id="11" name="文本框 5">
            <a:extLst>
              <a:ext uri="{FF2B5EF4-FFF2-40B4-BE49-F238E27FC236}">
                <a16:creationId xmlns:a16="http://schemas.microsoft.com/office/drawing/2014/main" id="{53060DDA-A22E-8A40-BD1B-C6C0005BD9B7}"/>
              </a:ext>
            </a:extLst>
          </p:cNvPr>
          <p:cNvSpPr txBox="1"/>
          <p:nvPr/>
        </p:nvSpPr>
        <p:spPr>
          <a:xfrm>
            <a:off x="3729716" y="2156174"/>
            <a:ext cx="872355" cy="3366050"/>
          </a:xfrm>
          <a:prstGeom prst="rect">
            <a:avLst/>
          </a:prstGeom>
          <a:noFill/>
        </p:spPr>
        <p:txBody>
          <a:bodyPr wrap="none" rtlCol="0">
            <a:spAutoFit/>
          </a:bodyPr>
          <a:lstStyle/>
          <a:p>
            <a:pPr algn="r">
              <a:lnSpc>
                <a:spcPct val="150000"/>
              </a:lnSpc>
            </a:pPr>
            <a:r>
              <a:rPr lang="en-US" altLang="zh-CN" sz="1600" b="1" dirty="0">
                <a:solidFill>
                  <a:srgbClr val="00B050"/>
                </a:solidFill>
              </a:rPr>
              <a:t>the</a:t>
            </a:r>
          </a:p>
          <a:p>
            <a:pPr algn="r">
              <a:lnSpc>
                <a:spcPct val="150000"/>
              </a:lnSpc>
            </a:pPr>
            <a:r>
              <a:rPr lang="en-US" altLang="zh-CN" sz="1600" b="1" dirty="0">
                <a:solidFill>
                  <a:srgbClr val="00B0F0"/>
                </a:solidFill>
              </a:rPr>
              <a:t>quick</a:t>
            </a:r>
          </a:p>
          <a:p>
            <a:pPr algn="r">
              <a:lnSpc>
                <a:spcPct val="150000"/>
              </a:lnSpc>
            </a:pPr>
            <a:r>
              <a:rPr lang="en-US" altLang="zh-CN" sz="1600" b="1" dirty="0">
                <a:solidFill>
                  <a:schemeClr val="accent1"/>
                </a:solidFill>
              </a:rPr>
              <a:t>brown</a:t>
            </a:r>
          </a:p>
          <a:p>
            <a:pPr algn="r">
              <a:lnSpc>
                <a:spcPct val="150000"/>
              </a:lnSpc>
            </a:pPr>
            <a:r>
              <a:rPr lang="en-US" altLang="zh-CN" sz="1600" b="1" dirty="0">
                <a:solidFill>
                  <a:schemeClr val="accent2"/>
                </a:solidFill>
              </a:rPr>
              <a:t>fox</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solidFill>
                  <a:schemeClr val="accent5"/>
                </a:solidFill>
              </a:rPr>
              <a:t>lazy</a:t>
            </a:r>
          </a:p>
          <a:p>
            <a:pPr algn="r">
              <a:lnSpc>
                <a:spcPct val="150000"/>
              </a:lnSpc>
            </a:pPr>
            <a:r>
              <a:rPr lang="en-US" altLang="zh-CN" sz="1600" b="1" dirty="0">
                <a:solidFill>
                  <a:schemeClr val="accent6"/>
                </a:solidFill>
              </a:rPr>
              <a:t>dog</a:t>
            </a:r>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7A947250-B9F8-FA4E-A745-C6990A69BE55}"/>
                  </a:ext>
                </a:extLst>
              </p:cNvPr>
              <p:cNvSpPr txBox="1"/>
              <p:nvPr/>
            </p:nvSpPr>
            <p:spPr>
              <a:xfrm>
                <a:off x="4561399" y="1704539"/>
                <a:ext cx="2915664" cy="419346"/>
              </a:xfrm>
              <a:prstGeom prst="rect">
                <a:avLst/>
              </a:prstGeom>
              <a:noFill/>
            </p:spPr>
            <p:txBody>
              <a:bodyPr wrap="square" rtlCol="0">
                <a:spAutoFit/>
              </a:bodyPr>
              <a:lstStyle/>
              <a:p>
                <a:r>
                  <a:rPr lang="en-US" altLang="zh-CN" sz="2000" dirty="0"/>
                  <a:t>target</a:t>
                </a:r>
                <a:r>
                  <a:rPr lang="zh-CN" altLang="en-US" sz="2000" dirty="0"/>
                  <a:t> </a:t>
                </a:r>
                <a:r>
                  <a:rPr lang="en-US" altLang="zh-CN" sz="2000" dirty="0"/>
                  <a:t>words</a:t>
                </a:r>
                <a14:m>
                  <m:oMath xmlns:m="http://schemas.openxmlformats.org/officeDocument/2006/math">
                    <m:r>
                      <a:rPr lang="zh-CN" altLang="en-US" sz="2000" b="0" i="0" dirty="0" smtClean="0">
                        <a:latin typeface="Cambria Math" panose="02040503050406030204" pitchFamily="18" charset="0"/>
                      </a:rPr>
                      <m:t> </m:t>
                    </m:r>
                    <m:r>
                      <a:rPr lang="en-US" altLang="zh-CN" sz="2000" b="1" i="1" dirty="0" smtClean="0">
                        <a:latin typeface="Cambria Math" panose="02040503050406030204" pitchFamily="18" charset="0"/>
                      </a:rPr>
                      <m:t>𝑾</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𝑉</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𝑑</m:t>
                        </m:r>
                      </m:sup>
                    </m:sSup>
                  </m:oMath>
                </a14:m>
                <a:endParaRPr lang="zh-CN" altLang="en-US" sz="2000" dirty="0"/>
              </a:p>
            </p:txBody>
          </p:sp>
        </mc:Choice>
        <mc:Fallback xmlns="">
          <p:sp>
            <p:nvSpPr>
              <p:cNvPr id="12" name="文本框 7">
                <a:extLst>
                  <a:ext uri="{FF2B5EF4-FFF2-40B4-BE49-F238E27FC236}">
                    <a16:creationId xmlns:a16="http://schemas.microsoft.com/office/drawing/2014/main" id="{7A947250-B9F8-FA4E-A745-C6990A69BE55}"/>
                  </a:ext>
                </a:extLst>
              </p:cNvPr>
              <p:cNvSpPr txBox="1">
                <a:spLocks noRot="1" noChangeAspect="1" noMove="1" noResize="1" noEditPoints="1" noAdjustHandles="1" noChangeArrowheads="1" noChangeShapeType="1" noTextEdit="1"/>
              </p:cNvSpPr>
              <p:nvPr/>
            </p:nvSpPr>
            <p:spPr>
              <a:xfrm>
                <a:off x="4561399" y="1704539"/>
                <a:ext cx="2915664" cy="419346"/>
              </a:xfrm>
              <a:prstGeom prst="rect">
                <a:avLst/>
              </a:prstGeom>
              <a:blipFill>
                <a:blip r:embed="rId4"/>
                <a:stretch>
                  <a:fillRect l="-2174" t="-5882" b="-23529"/>
                </a:stretch>
              </a:blipFill>
            </p:spPr>
            <p:txBody>
              <a:bodyPr/>
              <a:lstStyle/>
              <a:p>
                <a:r>
                  <a:rPr lang="en-CN">
                    <a:noFill/>
                  </a:rPr>
                  <a:t> </a:t>
                </a:r>
              </a:p>
            </p:txBody>
          </p:sp>
        </mc:Fallback>
      </mc:AlternateContent>
      <p:sp>
        <p:nvSpPr>
          <p:cNvPr id="13" name="双括号 8">
            <a:extLst>
              <a:ext uri="{FF2B5EF4-FFF2-40B4-BE49-F238E27FC236}">
                <a16:creationId xmlns:a16="http://schemas.microsoft.com/office/drawing/2014/main" id="{9CA298B2-DB7F-4547-B9E2-6BD2936C95A3}"/>
              </a:ext>
            </a:extLst>
          </p:cNvPr>
          <p:cNvSpPr/>
          <p:nvPr/>
        </p:nvSpPr>
        <p:spPr>
          <a:xfrm>
            <a:off x="4612839" y="2156173"/>
            <a:ext cx="2818503" cy="3457357"/>
          </a:xfrm>
          <a:prstGeom prst="bracketPair">
            <a:avLst>
              <a:gd name="adj" fmla="val 407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14" name="文本框 9">
            <a:extLst>
              <a:ext uri="{FF2B5EF4-FFF2-40B4-BE49-F238E27FC236}">
                <a16:creationId xmlns:a16="http://schemas.microsoft.com/office/drawing/2014/main" id="{05AFD9E4-46BD-144E-B6EC-389DAF96F353}"/>
              </a:ext>
            </a:extLst>
          </p:cNvPr>
          <p:cNvSpPr txBox="1"/>
          <p:nvPr/>
        </p:nvSpPr>
        <p:spPr>
          <a:xfrm>
            <a:off x="4821743" y="2156174"/>
            <a:ext cx="470000" cy="1564531"/>
          </a:xfrm>
          <a:prstGeom prst="rect">
            <a:avLst/>
          </a:prstGeom>
          <a:noFill/>
        </p:spPr>
        <p:txBody>
          <a:bodyPr wrap="none" rtlCol="0">
            <a:spAutoFit/>
          </a:bodyPr>
          <a:lstStyle/>
          <a:p>
            <a:pPr>
              <a:lnSpc>
                <a:spcPct val="150000"/>
              </a:lnSpc>
            </a:pPr>
            <a:r>
              <a:rPr lang="en-US" altLang="zh-CN" sz="1600" dirty="0"/>
              <a:t>2</a:t>
            </a:r>
          </a:p>
          <a:p>
            <a:pPr>
              <a:lnSpc>
                <a:spcPct val="150000"/>
              </a:lnSpc>
            </a:pPr>
            <a:r>
              <a:rPr lang="en-US" altLang="zh-CN" sz="1600" dirty="0"/>
              <a:t>0.1</a:t>
            </a:r>
          </a:p>
          <a:p>
            <a:pPr>
              <a:lnSpc>
                <a:spcPct val="150000"/>
              </a:lnSpc>
            </a:pPr>
            <a:r>
              <a:rPr lang="en-US" altLang="zh-CN" sz="1600" dirty="0"/>
              <a:t>0.3</a:t>
            </a:r>
          </a:p>
          <a:p>
            <a:pPr>
              <a:lnSpc>
                <a:spcPct val="150000"/>
              </a:lnSpc>
            </a:pPr>
            <a:r>
              <a:rPr lang="en-US" altLang="zh-CN" sz="1600" dirty="0"/>
              <a:t>-2</a:t>
            </a:r>
          </a:p>
        </p:txBody>
      </p:sp>
      <p:sp>
        <p:nvSpPr>
          <p:cNvPr id="15" name="文本框 10">
            <a:extLst>
              <a:ext uri="{FF2B5EF4-FFF2-40B4-BE49-F238E27FC236}">
                <a16:creationId xmlns:a16="http://schemas.microsoft.com/office/drawing/2014/main" id="{93972A94-C054-9542-A89B-2BA514AFF2C8}"/>
              </a:ext>
            </a:extLst>
          </p:cNvPr>
          <p:cNvSpPr txBox="1"/>
          <p:nvPr/>
        </p:nvSpPr>
        <p:spPr>
          <a:xfrm>
            <a:off x="5779614" y="2139560"/>
            <a:ext cx="470000" cy="1524007"/>
          </a:xfrm>
          <a:prstGeom prst="rect">
            <a:avLst/>
          </a:prstGeom>
          <a:noFill/>
        </p:spPr>
        <p:txBody>
          <a:bodyPr wrap="none" rtlCol="0">
            <a:spAutoFit/>
          </a:bodyPr>
          <a:lstStyle/>
          <a:p>
            <a:pPr>
              <a:lnSpc>
                <a:spcPct val="150000"/>
              </a:lnSpc>
            </a:pPr>
            <a:r>
              <a:rPr lang="en-US" altLang="zh-CN" sz="1600" dirty="0"/>
              <a:t>0.5</a:t>
            </a:r>
          </a:p>
          <a:p>
            <a:pPr>
              <a:lnSpc>
                <a:spcPct val="150000"/>
              </a:lnSpc>
            </a:pPr>
            <a:r>
              <a:rPr lang="en-US" altLang="zh-CN" sz="1600" dirty="0"/>
              <a:t>0.2</a:t>
            </a:r>
          </a:p>
          <a:p>
            <a:pPr>
              <a:lnSpc>
                <a:spcPct val="150000"/>
              </a:lnSpc>
            </a:pPr>
            <a:r>
              <a:rPr lang="en-US" altLang="zh-CN" sz="1600" dirty="0"/>
              <a:t>-2</a:t>
            </a:r>
          </a:p>
          <a:p>
            <a:pPr>
              <a:lnSpc>
                <a:spcPct val="150000"/>
              </a:lnSpc>
            </a:pPr>
            <a:r>
              <a:rPr lang="en-US" altLang="zh-CN" sz="1600" dirty="0"/>
              <a:t>0.2</a:t>
            </a:r>
          </a:p>
        </p:txBody>
      </p:sp>
      <p:sp>
        <p:nvSpPr>
          <p:cNvPr id="16" name="文本框 11">
            <a:extLst>
              <a:ext uri="{FF2B5EF4-FFF2-40B4-BE49-F238E27FC236}">
                <a16:creationId xmlns:a16="http://schemas.microsoft.com/office/drawing/2014/main" id="{2162074F-FCCB-6C40-845D-515578738B82}"/>
              </a:ext>
            </a:extLst>
          </p:cNvPr>
          <p:cNvSpPr txBox="1"/>
          <p:nvPr/>
        </p:nvSpPr>
        <p:spPr>
          <a:xfrm>
            <a:off x="6737485" y="2134796"/>
            <a:ext cx="470000" cy="1524007"/>
          </a:xfrm>
          <a:prstGeom prst="rect">
            <a:avLst/>
          </a:prstGeom>
          <a:noFill/>
        </p:spPr>
        <p:txBody>
          <a:bodyPr wrap="none" rtlCol="0">
            <a:spAutoFit/>
          </a:bodyPr>
          <a:lstStyle/>
          <a:p>
            <a:pPr>
              <a:lnSpc>
                <a:spcPct val="150000"/>
              </a:lnSpc>
            </a:pPr>
            <a:r>
              <a:rPr lang="en-US" altLang="zh-CN" sz="1600" dirty="0"/>
              <a:t>4</a:t>
            </a:r>
          </a:p>
          <a:p>
            <a:pPr>
              <a:lnSpc>
                <a:spcPct val="150000"/>
              </a:lnSpc>
            </a:pPr>
            <a:r>
              <a:rPr lang="en-US" altLang="zh-CN" sz="1600" dirty="0"/>
              <a:t>0.7</a:t>
            </a:r>
          </a:p>
          <a:p>
            <a:pPr>
              <a:lnSpc>
                <a:spcPct val="150000"/>
              </a:lnSpc>
            </a:pPr>
            <a:r>
              <a:rPr lang="en-US" altLang="zh-CN" sz="1600" dirty="0"/>
              <a:t>0.2</a:t>
            </a:r>
          </a:p>
          <a:p>
            <a:pPr>
              <a:lnSpc>
                <a:spcPct val="150000"/>
              </a:lnSpc>
            </a:pPr>
            <a:r>
              <a:rPr lang="en-US" altLang="zh-CN" sz="1600" dirty="0"/>
              <a:t>0.8</a:t>
            </a:r>
          </a:p>
        </p:txBody>
      </p:sp>
      <p:sp>
        <p:nvSpPr>
          <p:cNvPr id="17" name="文本框 12">
            <a:extLst>
              <a:ext uri="{FF2B5EF4-FFF2-40B4-BE49-F238E27FC236}">
                <a16:creationId xmlns:a16="http://schemas.microsoft.com/office/drawing/2014/main" id="{B4EDFBFE-980E-224E-9709-08BA11F751E4}"/>
              </a:ext>
            </a:extLst>
          </p:cNvPr>
          <p:cNvSpPr txBox="1"/>
          <p:nvPr/>
        </p:nvSpPr>
        <p:spPr>
          <a:xfrm>
            <a:off x="4907503" y="3629905"/>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18" name="文本框 13">
            <a:extLst>
              <a:ext uri="{FF2B5EF4-FFF2-40B4-BE49-F238E27FC236}">
                <a16:creationId xmlns:a16="http://schemas.microsoft.com/office/drawing/2014/main" id="{2FC75987-4297-8F45-8E16-7BE71E1C3D38}"/>
              </a:ext>
            </a:extLst>
          </p:cNvPr>
          <p:cNvSpPr txBox="1"/>
          <p:nvPr/>
        </p:nvSpPr>
        <p:spPr>
          <a:xfrm>
            <a:off x="4907503" y="4767644"/>
            <a:ext cx="298480" cy="785343"/>
          </a:xfrm>
          <a:prstGeom prst="rect">
            <a:avLst/>
          </a:prstGeom>
          <a:noFill/>
        </p:spPr>
        <p:txBody>
          <a:bodyPr wrap="none" rtlCol="0">
            <a:spAutoFit/>
          </a:bodyPr>
          <a:lstStyle/>
          <a:p>
            <a:pPr>
              <a:lnSpc>
                <a:spcPct val="150000"/>
              </a:lnSpc>
            </a:pPr>
            <a:r>
              <a:rPr lang="en-US" altLang="zh-CN" sz="1600" dirty="0"/>
              <a:t>1</a:t>
            </a:r>
          </a:p>
          <a:p>
            <a:pPr>
              <a:lnSpc>
                <a:spcPct val="150000"/>
              </a:lnSpc>
            </a:pPr>
            <a:r>
              <a:rPr lang="en-US" altLang="zh-CN" sz="1600" dirty="0"/>
              <a:t>3</a:t>
            </a:r>
          </a:p>
        </p:txBody>
      </p:sp>
      <p:sp>
        <p:nvSpPr>
          <p:cNvPr id="19" name="文本框 14">
            <a:extLst>
              <a:ext uri="{FF2B5EF4-FFF2-40B4-BE49-F238E27FC236}">
                <a16:creationId xmlns:a16="http://schemas.microsoft.com/office/drawing/2014/main" id="{1E96ED05-D7F8-F94C-A91D-EDACFB9A5DB3}"/>
              </a:ext>
            </a:extLst>
          </p:cNvPr>
          <p:cNvSpPr txBox="1"/>
          <p:nvPr/>
        </p:nvSpPr>
        <p:spPr>
          <a:xfrm>
            <a:off x="5897171" y="4753566"/>
            <a:ext cx="470000" cy="785343"/>
          </a:xfrm>
          <a:prstGeom prst="rect">
            <a:avLst/>
          </a:prstGeom>
          <a:noFill/>
        </p:spPr>
        <p:txBody>
          <a:bodyPr wrap="none" rtlCol="0">
            <a:spAutoFit/>
          </a:bodyPr>
          <a:lstStyle/>
          <a:p>
            <a:pPr>
              <a:lnSpc>
                <a:spcPct val="150000"/>
              </a:lnSpc>
            </a:pPr>
            <a:r>
              <a:rPr lang="en-US" altLang="zh-CN" sz="1600" dirty="0"/>
              <a:t>0.7</a:t>
            </a:r>
          </a:p>
          <a:p>
            <a:pPr>
              <a:lnSpc>
                <a:spcPct val="150000"/>
              </a:lnSpc>
            </a:pPr>
            <a:r>
              <a:rPr lang="en-US" altLang="zh-CN" sz="1600" dirty="0"/>
              <a:t>5</a:t>
            </a:r>
          </a:p>
        </p:txBody>
      </p:sp>
      <p:sp>
        <p:nvSpPr>
          <p:cNvPr id="20" name="文本框 15">
            <a:extLst>
              <a:ext uri="{FF2B5EF4-FFF2-40B4-BE49-F238E27FC236}">
                <a16:creationId xmlns:a16="http://schemas.microsoft.com/office/drawing/2014/main" id="{5B549E5A-839D-E54F-B9A5-31BCD4EC1264}"/>
              </a:ext>
            </a:extLst>
          </p:cNvPr>
          <p:cNvSpPr txBox="1"/>
          <p:nvPr/>
        </p:nvSpPr>
        <p:spPr>
          <a:xfrm>
            <a:off x="6797203" y="4755793"/>
            <a:ext cx="470000" cy="785343"/>
          </a:xfrm>
          <a:prstGeom prst="rect">
            <a:avLst/>
          </a:prstGeom>
          <a:noFill/>
        </p:spPr>
        <p:txBody>
          <a:bodyPr wrap="none" rtlCol="0">
            <a:spAutoFit/>
          </a:bodyPr>
          <a:lstStyle/>
          <a:p>
            <a:pPr>
              <a:lnSpc>
                <a:spcPct val="150000"/>
              </a:lnSpc>
            </a:pPr>
            <a:r>
              <a:rPr lang="en-US" altLang="zh-CN" sz="1600" dirty="0"/>
              <a:t>3</a:t>
            </a:r>
          </a:p>
          <a:p>
            <a:pPr>
              <a:lnSpc>
                <a:spcPct val="150000"/>
              </a:lnSpc>
            </a:pPr>
            <a:r>
              <a:rPr lang="en-US" altLang="zh-CN" sz="1600" dirty="0"/>
              <a:t>0.2</a:t>
            </a:r>
          </a:p>
        </p:txBody>
      </p:sp>
      <p:sp>
        <p:nvSpPr>
          <p:cNvPr id="21" name="文本框 16">
            <a:extLst>
              <a:ext uri="{FF2B5EF4-FFF2-40B4-BE49-F238E27FC236}">
                <a16:creationId xmlns:a16="http://schemas.microsoft.com/office/drawing/2014/main" id="{5A54E6A5-B351-254F-81DB-0D0456B22D50}"/>
              </a:ext>
            </a:extLst>
          </p:cNvPr>
          <p:cNvSpPr txBox="1"/>
          <p:nvPr/>
        </p:nvSpPr>
        <p:spPr>
          <a:xfrm>
            <a:off x="5982931" y="3629904"/>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22" name="文本框 17">
            <a:extLst>
              <a:ext uri="{FF2B5EF4-FFF2-40B4-BE49-F238E27FC236}">
                <a16:creationId xmlns:a16="http://schemas.microsoft.com/office/drawing/2014/main" id="{78ECA47C-5965-A449-A3C2-B29A67B50D61}"/>
              </a:ext>
            </a:extLst>
          </p:cNvPr>
          <p:cNvSpPr txBox="1"/>
          <p:nvPr/>
        </p:nvSpPr>
        <p:spPr>
          <a:xfrm>
            <a:off x="6879259" y="3629903"/>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23" name="Rounded Rectangle 22">
            <a:extLst>
              <a:ext uri="{FF2B5EF4-FFF2-40B4-BE49-F238E27FC236}">
                <a16:creationId xmlns:a16="http://schemas.microsoft.com/office/drawing/2014/main" id="{E9F500B4-D659-504E-9D88-75DB16D8904F}"/>
              </a:ext>
            </a:extLst>
          </p:cNvPr>
          <p:cNvSpPr/>
          <p:nvPr/>
        </p:nvSpPr>
        <p:spPr>
          <a:xfrm>
            <a:off x="1622541" y="1674559"/>
            <a:ext cx="10051933" cy="3983941"/>
          </a:xfrm>
          <a:prstGeom prst="roundRect">
            <a:avLst>
              <a:gd name="adj" fmla="val 248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文本框 23">
            <a:extLst>
              <a:ext uri="{FF2B5EF4-FFF2-40B4-BE49-F238E27FC236}">
                <a16:creationId xmlns:a16="http://schemas.microsoft.com/office/drawing/2014/main" id="{5520D1D1-9633-0649-8204-C11BAE4A2F16}"/>
              </a:ext>
            </a:extLst>
          </p:cNvPr>
          <p:cNvSpPr txBox="1"/>
          <p:nvPr/>
        </p:nvSpPr>
        <p:spPr>
          <a:xfrm>
            <a:off x="8283885" y="5178799"/>
            <a:ext cx="2818503" cy="307777"/>
          </a:xfrm>
          <a:prstGeom prst="rect">
            <a:avLst/>
          </a:prstGeom>
          <a:solidFill>
            <a:schemeClr val="accent6"/>
          </a:solidFill>
        </p:spPr>
        <p:txBody>
          <a:bodyPr wrap="square" rtlCol="0">
            <a:spAutoFit/>
          </a:bodyPr>
          <a:lstStyle/>
          <a:p>
            <a:endParaRPr lang="zh-CN" altLang="en-US" sz="1400" dirty="0"/>
          </a:p>
        </p:txBody>
      </p:sp>
      <p:sp>
        <p:nvSpPr>
          <p:cNvPr id="25" name="文本框 22">
            <a:extLst>
              <a:ext uri="{FF2B5EF4-FFF2-40B4-BE49-F238E27FC236}">
                <a16:creationId xmlns:a16="http://schemas.microsoft.com/office/drawing/2014/main" id="{04946B77-40CC-844B-8CE1-11BB05445CBF}"/>
              </a:ext>
            </a:extLst>
          </p:cNvPr>
          <p:cNvSpPr txBox="1"/>
          <p:nvPr/>
        </p:nvSpPr>
        <p:spPr>
          <a:xfrm>
            <a:off x="8279699" y="4808628"/>
            <a:ext cx="2818503" cy="307777"/>
          </a:xfrm>
          <a:prstGeom prst="rect">
            <a:avLst/>
          </a:prstGeom>
          <a:solidFill>
            <a:schemeClr val="accent5"/>
          </a:solidFill>
        </p:spPr>
        <p:txBody>
          <a:bodyPr wrap="square" rtlCol="0">
            <a:spAutoFit/>
          </a:bodyPr>
          <a:lstStyle/>
          <a:p>
            <a:endParaRPr lang="zh-CN" altLang="en-US" sz="1400" dirty="0"/>
          </a:p>
        </p:txBody>
      </p:sp>
      <p:sp>
        <p:nvSpPr>
          <p:cNvPr id="26" name="文本框 21">
            <a:extLst>
              <a:ext uri="{FF2B5EF4-FFF2-40B4-BE49-F238E27FC236}">
                <a16:creationId xmlns:a16="http://schemas.microsoft.com/office/drawing/2014/main" id="{DD020A32-8163-5D42-8761-C5DAEDABD61D}"/>
              </a:ext>
            </a:extLst>
          </p:cNvPr>
          <p:cNvSpPr txBox="1"/>
          <p:nvPr/>
        </p:nvSpPr>
        <p:spPr>
          <a:xfrm>
            <a:off x="8292476" y="3319412"/>
            <a:ext cx="2818503" cy="307777"/>
          </a:xfrm>
          <a:prstGeom prst="rect">
            <a:avLst/>
          </a:prstGeom>
          <a:solidFill>
            <a:schemeClr val="accent4"/>
          </a:solidFill>
        </p:spPr>
        <p:txBody>
          <a:bodyPr wrap="square" rtlCol="0">
            <a:spAutoFit/>
          </a:bodyPr>
          <a:lstStyle/>
          <a:p>
            <a:endParaRPr lang="zh-CN" altLang="en-US" sz="1400" dirty="0"/>
          </a:p>
        </p:txBody>
      </p:sp>
      <p:sp>
        <p:nvSpPr>
          <p:cNvPr id="27" name="文本框 20">
            <a:extLst>
              <a:ext uri="{FF2B5EF4-FFF2-40B4-BE49-F238E27FC236}">
                <a16:creationId xmlns:a16="http://schemas.microsoft.com/office/drawing/2014/main" id="{714D4BBF-56DC-C84D-A734-44B4EFE92797}"/>
              </a:ext>
            </a:extLst>
          </p:cNvPr>
          <p:cNvSpPr txBox="1"/>
          <p:nvPr/>
        </p:nvSpPr>
        <p:spPr>
          <a:xfrm>
            <a:off x="8287176" y="2944296"/>
            <a:ext cx="2818503" cy="307777"/>
          </a:xfrm>
          <a:prstGeom prst="rect">
            <a:avLst/>
          </a:prstGeom>
          <a:solidFill>
            <a:schemeClr val="accent1"/>
          </a:solidFill>
        </p:spPr>
        <p:txBody>
          <a:bodyPr wrap="square" rtlCol="0">
            <a:spAutoFit/>
          </a:bodyPr>
          <a:lstStyle/>
          <a:p>
            <a:endParaRPr lang="zh-CN" altLang="en-US" sz="1400" dirty="0"/>
          </a:p>
        </p:txBody>
      </p:sp>
      <p:sp>
        <p:nvSpPr>
          <p:cNvPr id="28" name="文本框 19">
            <a:extLst>
              <a:ext uri="{FF2B5EF4-FFF2-40B4-BE49-F238E27FC236}">
                <a16:creationId xmlns:a16="http://schemas.microsoft.com/office/drawing/2014/main" id="{E9AC69B9-B106-DD44-B98C-B301FC823AA0}"/>
              </a:ext>
            </a:extLst>
          </p:cNvPr>
          <p:cNvSpPr txBox="1"/>
          <p:nvPr/>
        </p:nvSpPr>
        <p:spPr>
          <a:xfrm>
            <a:off x="8287176" y="2573232"/>
            <a:ext cx="2818503" cy="307777"/>
          </a:xfrm>
          <a:prstGeom prst="rect">
            <a:avLst/>
          </a:prstGeom>
          <a:solidFill>
            <a:srgbClr val="00B0F0"/>
          </a:solidFill>
        </p:spPr>
        <p:txBody>
          <a:bodyPr wrap="square" rtlCol="0">
            <a:spAutoFit/>
          </a:bodyPr>
          <a:lstStyle/>
          <a:p>
            <a:endParaRPr lang="zh-CN" altLang="en-US" sz="1400" dirty="0"/>
          </a:p>
        </p:txBody>
      </p:sp>
      <p:sp>
        <p:nvSpPr>
          <p:cNvPr id="29" name="文本框 18">
            <a:extLst>
              <a:ext uri="{FF2B5EF4-FFF2-40B4-BE49-F238E27FC236}">
                <a16:creationId xmlns:a16="http://schemas.microsoft.com/office/drawing/2014/main" id="{85250EEE-B342-DB49-8704-0CC6C63503BC}"/>
              </a:ext>
            </a:extLst>
          </p:cNvPr>
          <p:cNvSpPr txBox="1"/>
          <p:nvPr/>
        </p:nvSpPr>
        <p:spPr>
          <a:xfrm>
            <a:off x="8287176" y="2205987"/>
            <a:ext cx="2818503" cy="307777"/>
          </a:xfrm>
          <a:prstGeom prst="rect">
            <a:avLst/>
          </a:prstGeom>
          <a:solidFill>
            <a:srgbClr val="00B050"/>
          </a:solidFill>
        </p:spPr>
        <p:txBody>
          <a:bodyPr wrap="square" rtlCol="0">
            <a:spAutoFit/>
          </a:bodyPr>
          <a:lstStyle/>
          <a:p>
            <a:r>
              <a:rPr lang="en-US" altLang="zh-CN" sz="1400" dirty="0"/>
              <a:t>		…</a:t>
            </a:r>
            <a:endParaRPr lang="zh-CN" altLang="en-US" sz="1400" dirty="0"/>
          </a:p>
        </p:txBody>
      </p:sp>
      <p:sp>
        <p:nvSpPr>
          <p:cNvPr id="30" name="文本框 5">
            <a:extLst>
              <a:ext uri="{FF2B5EF4-FFF2-40B4-BE49-F238E27FC236}">
                <a16:creationId xmlns:a16="http://schemas.microsoft.com/office/drawing/2014/main" id="{75E98100-FF0C-BE49-8878-367CE00C61D7}"/>
              </a:ext>
            </a:extLst>
          </p:cNvPr>
          <p:cNvSpPr txBox="1"/>
          <p:nvPr/>
        </p:nvSpPr>
        <p:spPr>
          <a:xfrm>
            <a:off x="7404053" y="2134797"/>
            <a:ext cx="872355" cy="3366050"/>
          </a:xfrm>
          <a:prstGeom prst="rect">
            <a:avLst/>
          </a:prstGeom>
          <a:noFill/>
        </p:spPr>
        <p:txBody>
          <a:bodyPr wrap="none" rtlCol="0">
            <a:spAutoFit/>
          </a:bodyPr>
          <a:lstStyle/>
          <a:p>
            <a:pPr algn="r">
              <a:lnSpc>
                <a:spcPct val="150000"/>
              </a:lnSpc>
            </a:pPr>
            <a:r>
              <a:rPr lang="en-US" altLang="zh-CN" sz="1600" b="1" dirty="0">
                <a:solidFill>
                  <a:srgbClr val="00B050"/>
                </a:solidFill>
              </a:rPr>
              <a:t>the</a:t>
            </a:r>
          </a:p>
          <a:p>
            <a:pPr algn="r">
              <a:lnSpc>
                <a:spcPct val="150000"/>
              </a:lnSpc>
            </a:pPr>
            <a:r>
              <a:rPr lang="en-US" altLang="zh-CN" sz="1600" b="1" dirty="0">
                <a:solidFill>
                  <a:srgbClr val="00B0F0"/>
                </a:solidFill>
              </a:rPr>
              <a:t>quick</a:t>
            </a:r>
          </a:p>
          <a:p>
            <a:pPr algn="r">
              <a:lnSpc>
                <a:spcPct val="150000"/>
              </a:lnSpc>
            </a:pPr>
            <a:r>
              <a:rPr lang="en-US" altLang="zh-CN" sz="1600" b="1" dirty="0">
                <a:solidFill>
                  <a:schemeClr val="accent1"/>
                </a:solidFill>
              </a:rPr>
              <a:t>brown</a:t>
            </a:r>
          </a:p>
          <a:p>
            <a:pPr algn="r">
              <a:lnSpc>
                <a:spcPct val="150000"/>
              </a:lnSpc>
            </a:pPr>
            <a:r>
              <a:rPr lang="en-US" altLang="zh-CN" sz="1600" b="1" dirty="0">
                <a:solidFill>
                  <a:schemeClr val="accent2"/>
                </a:solidFill>
              </a:rPr>
              <a:t>fox</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solidFill>
                  <a:schemeClr val="accent5"/>
                </a:solidFill>
              </a:rPr>
              <a:t>lazy</a:t>
            </a:r>
          </a:p>
          <a:p>
            <a:pPr algn="r">
              <a:lnSpc>
                <a:spcPct val="150000"/>
              </a:lnSpc>
            </a:pPr>
            <a:r>
              <a:rPr lang="en-US" altLang="zh-CN" sz="1600" b="1" dirty="0">
                <a:solidFill>
                  <a:schemeClr val="accent6"/>
                </a:solidFill>
              </a:rPr>
              <a:t>dog</a:t>
            </a:r>
          </a:p>
        </p:txBody>
      </p:sp>
      <mc:AlternateContent xmlns:mc="http://schemas.openxmlformats.org/markup-compatibility/2006" xmlns:a14="http://schemas.microsoft.com/office/drawing/2010/main">
        <mc:Choice Requires="a14">
          <p:sp>
            <p:nvSpPr>
              <p:cNvPr id="31" name="文本框 7">
                <a:extLst>
                  <a:ext uri="{FF2B5EF4-FFF2-40B4-BE49-F238E27FC236}">
                    <a16:creationId xmlns:a16="http://schemas.microsoft.com/office/drawing/2014/main" id="{55462563-EB9B-8549-99DD-98C6493CB70B}"/>
                  </a:ext>
                </a:extLst>
              </p:cNvPr>
              <p:cNvSpPr txBox="1"/>
              <p:nvPr/>
            </p:nvSpPr>
            <p:spPr>
              <a:xfrm>
                <a:off x="8205761" y="1713142"/>
                <a:ext cx="3026598" cy="419346"/>
              </a:xfrm>
              <a:prstGeom prst="rect">
                <a:avLst/>
              </a:prstGeom>
              <a:noFill/>
            </p:spPr>
            <p:txBody>
              <a:bodyPr wrap="none" rtlCol="0">
                <a:spAutoFit/>
              </a:bodyPr>
              <a:lstStyle/>
              <a:p>
                <a:r>
                  <a:rPr lang="en-US" altLang="zh-CN" sz="2000" dirty="0"/>
                  <a:t>context</a:t>
                </a:r>
                <a:r>
                  <a:rPr lang="zh-CN" altLang="en-US" sz="2000" dirty="0"/>
                  <a:t> </a:t>
                </a:r>
                <a:r>
                  <a:rPr lang="en-US" altLang="zh-CN" sz="2000" dirty="0"/>
                  <a:t>words</a:t>
                </a:r>
                <a:r>
                  <a:rPr lang="zh-CN" altLang="en-US" sz="2000" dirty="0"/>
                  <a:t> </a:t>
                </a:r>
                <a14:m>
                  <m:oMath xmlns:m="http://schemas.openxmlformats.org/officeDocument/2006/math">
                    <m:r>
                      <a:rPr lang="en-US" altLang="zh-CN" sz="2000" b="1" i="1" dirty="0" smtClean="0">
                        <a:latin typeface="Cambria Math" panose="02040503050406030204" pitchFamily="18" charset="0"/>
                      </a:rPr>
                      <m:t>𝑪</m:t>
                    </m:r>
                    <m:r>
                      <a:rPr lang="en-US" altLang="zh-CN" sz="2000" b="0" i="1" dirty="0" smtClean="0">
                        <a:latin typeface="Cambria Math" panose="02040503050406030204" pitchFamily="18" charset="0"/>
                      </a:rPr>
                      <m:t>∈</m:t>
                    </m:r>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ℝ</m:t>
                        </m:r>
                      </m:e>
                      <m:sup>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𝑉</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𝑑</m:t>
                        </m:r>
                      </m:sup>
                    </m:sSup>
                  </m:oMath>
                </a14:m>
                <a:endParaRPr lang="zh-CN" altLang="en-US" sz="2000" dirty="0"/>
              </a:p>
            </p:txBody>
          </p:sp>
        </mc:Choice>
        <mc:Fallback xmlns="">
          <p:sp>
            <p:nvSpPr>
              <p:cNvPr id="31" name="文本框 7">
                <a:extLst>
                  <a:ext uri="{FF2B5EF4-FFF2-40B4-BE49-F238E27FC236}">
                    <a16:creationId xmlns:a16="http://schemas.microsoft.com/office/drawing/2014/main" id="{55462563-EB9B-8549-99DD-98C6493CB70B}"/>
                  </a:ext>
                </a:extLst>
              </p:cNvPr>
              <p:cNvSpPr txBox="1">
                <a:spLocks noRot="1" noChangeAspect="1" noMove="1" noResize="1" noEditPoints="1" noAdjustHandles="1" noChangeArrowheads="1" noChangeShapeType="1" noTextEdit="1"/>
              </p:cNvSpPr>
              <p:nvPr/>
            </p:nvSpPr>
            <p:spPr>
              <a:xfrm>
                <a:off x="8205761" y="1713142"/>
                <a:ext cx="3026598" cy="419346"/>
              </a:xfrm>
              <a:prstGeom prst="rect">
                <a:avLst/>
              </a:prstGeom>
              <a:blipFill>
                <a:blip r:embed="rId5"/>
                <a:stretch>
                  <a:fillRect l="-2092" t="-2941" b="-23529"/>
                </a:stretch>
              </a:blipFill>
            </p:spPr>
            <p:txBody>
              <a:bodyPr/>
              <a:lstStyle/>
              <a:p>
                <a:r>
                  <a:rPr lang="en-CN">
                    <a:noFill/>
                  </a:rPr>
                  <a:t> </a:t>
                </a:r>
              </a:p>
            </p:txBody>
          </p:sp>
        </mc:Fallback>
      </mc:AlternateContent>
      <p:sp>
        <p:nvSpPr>
          <p:cNvPr id="32" name="双括号 8">
            <a:extLst>
              <a:ext uri="{FF2B5EF4-FFF2-40B4-BE49-F238E27FC236}">
                <a16:creationId xmlns:a16="http://schemas.microsoft.com/office/drawing/2014/main" id="{DE2FB1FC-E3B8-E94C-8E63-D52B1F60F676}"/>
              </a:ext>
            </a:extLst>
          </p:cNvPr>
          <p:cNvSpPr/>
          <p:nvPr/>
        </p:nvSpPr>
        <p:spPr>
          <a:xfrm>
            <a:off x="8287176" y="2134796"/>
            <a:ext cx="2818503" cy="3457357"/>
          </a:xfrm>
          <a:prstGeom prst="bracketPair">
            <a:avLst>
              <a:gd name="adj" fmla="val 407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33" name="文本框 9">
            <a:extLst>
              <a:ext uri="{FF2B5EF4-FFF2-40B4-BE49-F238E27FC236}">
                <a16:creationId xmlns:a16="http://schemas.microsoft.com/office/drawing/2014/main" id="{B9784DEC-0ACF-A549-A678-5AAD94C58C1E}"/>
              </a:ext>
            </a:extLst>
          </p:cNvPr>
          <p:cNvSpPr txBox="1"/>
          <p:nvPr/>
        </p:nvSpPr>
        <p:spPr>
          <a:xfrm>
            <a:off x="8496080" y="2134797"/>
            <a:ext cx="484428" cy="1519390"/>
          </a:xfrm>
          <a:prstGeom prst="rect">
            <a:avLst/>
          </a:prstGeom>
          <a:noFill/>
        </p:spPr>
        <p:txBody>
          <a:bodyPr wrap="none" rtlCol="0">
            <a:spAutoFit/>
          </a:bodyPr>
          <a:lstStyle/>
          <a:p>
            <a:pPr>
              <a:lnSpc>
                <a:spcPct val="150000"/>
              </a:lnSpc>
            </a:pPr>
            <a:r>
              <a:rPr lang="en-US" altLang="zh-CN" sz="1600" dirty="0"/>
              <a:t>1.5</a:t>
            </a:r>
          </a:p>
          <a:p>
            <a:pPr>
              <a:lnSpc>
                <a:spcPct val="150000"/>
              </a:lnSpc>
            </a:pPr>
            <a:r>
              <a:rPr lang="en-US" altLang="zh-CN" sz="1600" dirty="0"/>
              <a:t>0.9</a:t>
            </a:r>
          </a:p>
          <a:p>
            <a:pPr>
              <a:lnSpc>
                <a:spcPct val="150000"/>
              </a:lnSpc>
            </a:pPr>
            <a:r>
              <a:rPr lang="en-US" altLang="zh-CN" sz="1600" dirty="0"/>
              <a:t>-2</a:t>
            </a:r>
          </a:p>
          <a:p>
            <a:pPr>
              <a:lnSpc>
                <a:spcPct val="150000"/>
              </a:lnSpc>
            </a:pPr>
            <a:r>
              <a:rPr lang="en-US" altLang="zh-CN" sz="1600" dirty="0"/>
              <a:t>3</a:t>
            </a:r>
          </a:p>
        </p:txBody>
      </p:sp>
      <p:sp>
        <p:nvSpPr>
          <p:cNvPr id="34" name="文本框 10">
            <a:extLst>
              <a:ext uri="{FF2B5EF4-FFF2-40B4-BE49-F238E27FC236}">
                <a16:creationId xmlns:a16="http://schemas.microsoft.com/office/drawing/2014/main" id="{481A737E-48DF-B841-B5FA-315EAFC2637C}"/>
              </a:ext>
            </a:extLst>
          </p:cNvPr>
          <p:cNvSpPr txBox="1"/>
          <p:nvPr/>
        </p:nvSpPr>
        <p:spPr>
          <a:xfrm>
            <a:off x="9453951" y="2118183"/>
            <a:ext cx="470000" cy="1524007"/>
          </a:xfrm>
          <a:prstGeom prst="rect">
            <a:avLst/>
          </a:prstGeom>
          <a:noFill/>
        </p:spPr>
        <p:txBody>
          <a:bodyPr wrap="none" rtlCol="0">
            <a:spAutoFit/>
          </a:bodyPr>
          <a:lstStyle/>
          <a:p>
            <a:pPr>
              <a:lnSpc>
                <a:spcPct val="150000"/>
              </a:lnSpc>
            </a:pPr>
            <a:r>
              <a:rPr lang="en-US" altLang="zh-CN" sz="1600" dirty="0"/>
              <a:t>0.2</a:t>
            </a:r>
          </a:p>
          <a:p>
            <a:pPr>
              <a:lnSpc>
                <a:spcPct val="150000"/>
              </a:lnSpc>
            </a:pPr>
            <a:r>
              <a:rPr lang="en-US" altLang="zh-CN" sz="1600" dirty="0"/>
              <a:t>0.3</a:t>
            </a:r>
          </a:p>
          <a:p>
            <a:pPr>
              <a:lnSpc>
                <a:spcPct val="150000"/>
              </a:lnSpc>
            </a:pPr>
            <a:r>
              <a:rPr lang="zh-CN" altLang="en-US" sz="1600" dirty="0"/>
              <a:t> </a:t>
            </a:r>
            <a:r>
              <a:rPr lang="en-US" altLang="zh-CN" sz="1600" dirty="0"/>
              <a:t>1</a:t>
            </a:r>
          </a:p>
          <a:p>
            <a:pPr>
              <a:lnSpc>
                <a:spcPct val="150000"/>
              </a:lnSpc>
            </a:pPr>
            <a:r>
              <a:rPr lang="en-US" altLang="zh-CN" sz="1600" dirty="0"/>
              <a:t>0.4</a:t>
            </a:r>
          </a:p>
        </p:txBody>
      </p:sp>
      <p:sp>
        <p:nvSpPr>
          <p:cNvPr id="35" name="文本框 11">
            <a:extLst>
              <a:ext uri="{FF2B5EF4-FFF2-40B4-BE49-F238E27FC236}">
                <a16:creationId xmlns:a16="http://schemas.microsoft.com/office/drawing/2014/main" id="{3436CC2F-2A61-7643-96F9-0453D0D9F23E}"/>
              </a:ext>
            </a:extLst>
          </p:cNvPr>
          <p:cNvSpPr txBox="1"/>
          <p:nvPr/>
        </p:nvSpPr>
        <p:spPr>
          <a:xfrm>
            <a:off x="10411822" y="2113419"/>
            <a:ext cx="470000" cy="1524007"/>
          </a:xfrm>
          <a:prstGeom prst="rect">
            <a:avLst/>
          </a:prstGeom>
          <a:noFill/>
        </p:spPr>
        <p:txBody>
          <a:bodyPr wrap="none" rtlCol="0">
            <a:spAutoFit/>
          </a:bodyPr>
          <a:lstStyle/>
          <a:p>
            <a:pPr>
              <a:lnSpc>
                <a:spcPct val="150000"/>
              </a:lnSpc>
            </a:pPr>
            <a:r>
              <a:rPr lang="en-US" altLang="zh-CN" sz="1600" dirty="0"/>
              <a:t>3</a:t>
            </a:r>
          </a:p>
          <a:p>
            <a:pPr>
              <a:lnSpc>
                <a:spcPct val="150000"/>
              </a:lnSpc>
            </a:pPr>
            <a:r>
              <a:rPr lang="en-US" altLang="zh-CN" sz="1600" dirty="0"/>
              <a:t>0.7</a:t>
            </a:r>
          </a:p>
          <a:p>
            <a:pPr>
              <a:lnSpc>
                <a:spcPct val="150000"/>
              </a:lnSpc>
            </a:pPr>
            <a:r>
              <a:rPr lang="en-US" altLang="zh-CN" sz="1600" dirty="0"/>
              <a:t>0.7</a:t>
            </a:r>
          </a:p>
          <a:p>
            <a:pPr>
              <a:lnSpc>
                <a:spcPct val="150000"/>
              </a:lnSpc>
            </a:pPr>
            <a:r>
              <a:rPr lang="en-US" altLang="zh-CN" sz="1600" dirty="0"/>
              <a:t>0.9</a:t>
            </a:r>
          </a:p>
        </p:txBody>
      </p:sp>
      <p:sp>
        <p:nvSpPr>
          <p:cNvPr id="36" name="文本框 12">
            <a:extLst>
              <a:ext uri="{FF2B5EF4-FFF2-40B4-BE49-F238E27FC236}">
                <a16:creationId xmlns:a16="http://schemas.microsoft.com/office/drawing/2014/main" id="{F475087C-1E2C-334B-B5BE-5BEFE0CAA0EC}"/>
              </a:ext>
            </a:extLst>
          </p:cNvPr>
          <p:cNvSpPr txBox="1"/>
          <p:nvPr/>
        </p:nvSpPr>
        <p:spPr>
          <a:xfrm>
            <a:off x="8581840" y="3608528"/>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37" name="文本框 13">
            <a:extLst>
              <a:ext uri="{FF2B5EF4-FFF2-40B4-BE49-F238E27FC236}">
                <a16:creationId xmlns:a16="http://schemas.microsoft.com/office/drawing/2014/main" id="{C0336252-D6BE-7B4F-8958-619EDD3F3BA1}"/>
              </a:ext>
            </a:extLst>
          </p:cNvPr>
          <p:cNvSpPr txBox="1"/>
          <p:nvPr/>
        </p:nvSpPr>
        <p:spPr>
          <a:xfrm>
            <a:off x="8581840" y="4746267"/>
            <a:ext cx="296876" cy="780727"/>
          </a:xfrm>
          <a:prstGeom prst="rect">
            <a:avLst/>
          </a:prstGeom>
          <a:noFill/>
        </p:spPr>
        <p:txBody>
          <a:bodyPr wrap="none" rtlCol="0">
            <a:spAutoFit/>
          </a:bodyPr>
          <a:lstStyle/>
          <a:p>
            <a:pPr>
              <a:lnSpc>
                <a:spcPct val="150000"/>
              </a:lnSpc>
            </a:pPr>
            <a:r>
              <a:rPr lang="en-US" altLang="zh-CN" sz="1600" dirty="0"/>
              <a:t>3</a:t>
            </a:r>
          </a:p>
          <a:p>
            <a:pPr>
              <a:lnSpc>
                <a:spcPct val="150000"/>
              </a:lnSpc>
            </a:pPr>
            <a:r>
              <a:rPr lang="en-US" altLang="zh-CN" sz="1600" dirty="0"/>
              <a:t>7</a:t>
            </a:r>
          </a:p>
        </p:txBody>
      </p:sp>
      <p:sp>
        <p:nvSpPr>
          <p:cNvPr id="38" name="文本框 14">
            <a:extLst>
              <a:ext uri="{FF2B5EF4-FFF2-40B4-BE49-F238E27FC236}">
                <a16:creationId xmlns:a16="http://schemas.microsoft.com/office/drawing/2014/main" id="{72521DCA-1736-1641-85EA-F999FD27BAFC}"/>
              </a:ext>
            </a:extLst>
          </p:cNvPr>
          <p:cNvSpPr txBox="1"/>
          <p:nvPr/>
        </p:nvSpPr>
        <p:spPr>
          <a:xfrm>
            <a:off x="9571508" y="4732189"/>
            <a:ext cx="471604" cy="780727"/>
          </a:xfrm>
          <a:prstGeom prst="rect">
            <a:avLst/>
          </a:prstGeom>
          <a:noFill/>
        </p:spPr>
        <p:txBody>
          <a:bodyPr wrap="none" rtlCol="0">
            <a:spAutoFit/>
          </a:bodyPr>
          <a:lstStyle/>
          <a:p>
            <a:pPr>
              <a:lnSpc>
                <a:spcPct val="150000"/>
              </a:lnSpc>
            </a:pPr>
            <a:r>
              <a:rPr lang="en-US" altLang="zh-CN" sz="1600" dirty="0"/>
              <a:t>0.6</a:t>
            </a:r>
          </a:p>
          <a:p>
            <a:pPr>
              <a:lnSpc>
                <a:spcPct val="150000"/>
              </a:lnSpc>
            </a:pPr>
            <a:r>
              <a:rPr lang="en-US" altLang="zh-CN" sz="1600" dirty="0"/>
              <a:t>2</a:t>
            </a:r>
          </a:p>
        </p:txBody>
      </p:sp>
      <p:sp>
        <p:nvSpPr>
          <p:cNvPr id="39" name="文本框 15">
            <a:extLst>
              <a:ext uri="{FF2B5EF4-FFF2-40B4-BE49-F238E27FC236}">
                <a16:creationId xmlns:a16="http://schemas.microsoft.com/office/drawing/2014/main" id="{452E535D-C4D7-B144-9917-1B076D9BFA87}"/>
              </a:ext>
            </a:extLst>
          </p:cNvPr>
          <p:cNvSpPr txBox="1"/>
          <p:nvPr/>
        </p:nvSpPr>
        <p:spPr>
          <a:xfrm>
            <a:off x="10471540" y="4734416"/>
            <a:ext cx="470000" cy="785343"/>
          </a:xfrm>
          <a:prstGeom prst="rect">
            <a:avLst/>
          </a:prstGeom>
          <a:noFill/>
        </p:spPr>
        <p:txBody>
          <a:bodyPr wrap="none" rtlCol="0">
            <a:spAutoFit/>
          </a:bodyPr>
          <a:lstStyle/>
          <a:p>
            <a:pPr>
              <a:lnSpc>
                <a:spcPct val="150000"/>
              </a:lnSpc>
            </a:pPr>
            <a:r>
              <a:rPr lang="en-US" altLang="zh-CN" sz="1600" dirty="0"/>
              <a:t>2.5</a:t>
            </a:r>
          </a:p>
          <a:p>
            <a:pPr>
              <a:lnSpc>
                <a:spcPct val="150000"/>
              </a:lnSpc>
            </a:pPr>
            <a:r>
              <a:rPr lang="en-US" altLang="zh-CN" sz="1600" dirty="0"/>
              <a:t>0.1</a:t>
            </a:r>
          </a:p>
        </p:txBody>
      </p:sp>
      <p:sp>
        <p:nvSpPr>
          <p:cNvPr id="40" name="文本框 16">
            <a:extLst>
              <a:ext uri="{FF2B5EF4-FFF2-40B4-BE49-F238E27FC236}">
                <a16:creationId xmlns:a16="http://schemas.microsoft.com/office/drawing/2014/main" id="{C995FEF3-FB20-6141-9FA7-1D70D02A57A5}"/>
              </a:ext>
            </a:extLst>
          </p:cNvPr>
          <p:cNvSpPr txBox="1"/>
          <p:nvPr/>
        </p:nvSpPr>
        <p:spPr>
          <a:xfrm>
            <a:off x="9657268" y="3608527"/>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41" name="文本框 17">
            <a:extLst>
              <a:ext uri="{FF2B5EF4-FFF2-40B4-BE49-F238E27FC236}">
                <a16:creationId xmlns:a16="http://schemas.microsoft.com/office/drawing/2014/main" id="{804163C7-24A2-974A-BE09-6DA23EBDF458}"/>
              </a:ext>
            </a:extLst>
          </p:cNvPr>
          <p:cNvSpPr txBox="1"/>
          <p:nvPr/>
        </p:nvSpPr>
        <p:spPr>
          <a:xfrm>
            <a:off x="10553596" y="3608526"/>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6E6880E-872E-E840-91F1-189A896FE287}"/>
                  </a:ext>
                </a:extLst>
              </p:cNvPr>
              <p:cNvSpPr txBox="1"/>
              <p:nvPr/>
            </p:nvSpPr>
            <p:spPr>
              <a:xfrm>
                <a:off x="1611382" y="3097389"/>
                <a:ext cx="2375394"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9600" b="0" i="1" smtClean="0">
                          <a:latin typeface="Cambria Math" panose="02040503050406030204" pitchFamily="18" charset="0"/>
                        </a:rPr>
                        <m:t>𝜃</m:t>
                      </m:r>
                      <m:r>
                        <a:rPr lang="en-US" altLang="zh-CN" sz="9600" b="0" i="1" smtClean="0">
                          <a:latin typeface="Cambria Math" panose="02040503050406030204" pitchFamily="18" charset="0"/>
                        </a:rPr>
                        <m:t>=</m:t>
                      </m:r>
                    </m:oMath>
                  </m:oMathPara>
                </a14:m>
                <a:endParaRPr lang="en-CN" sz="9600" dirty="0"/>
              </a:p>
            </p:txBody>
          </p:sp>
        </mc:Choice>
        <mc:Fallback xmlns="">
          <p:sp>
            <p:nvSpPr>
              <p:cNvPr id="42" name="TextBox 41">
                <a:extLst>
                  <a:ext uri="{FF2B5EF4-FFF2-40B4-BE49-F238E27FC236}">
                    <a16:creationId xmlns:a16="http://schemas.microsoft.com/office/drawing/2014/main" id="{E6E6880E-872E-E840-91F1-189A896FE287}"/>
                  </a:ext>
                </a:extLst>
              </p:cNvPr>
              <p:cNvSpPr txBox="1">
                <a:spLocks noRot="1" noChangeAspect="1" noMove="1" noResize="1" noEditPoints="1" noAdjustHandles="1" noChangeArrowheads="1" noChangeShapeType="1" noTextEdit="1"/>
              </p:cNvSpPr>
              <p:nvPr/>
            </p:nvSpPr>
            <p:spPr>
              <a:xfrm>
                <a:off x="1611382" y="3097389"/>
                <a:ext cx="2375394" cy="1477328"/>
              </a:xfrm>
              <a:prstGeom prst="rect">
                <a:avLst/>
              </a:prstGeom>
              <a:blipFill>
                <a:blip r:embed="rId6"/>
                <a:stretch>
                  <a:fillRect l="-9574" r="-2660" b="-11111"/>
                </a:stretch>
              </a:blipFill>
            </p:spPr>
            <p:txBody>
              <a:bodyPr/>
              <a:lstStyle/>
              <a:p>
                <a:r>
                  <a:rPr lang="en-CN">
                    <a:noFill/>
                  </a:rPr>
                  <a:t> </a:t>
                </a:r>
              </a:p>
            </p:txBody>
          </p:sp>
        </mc:Fallback>
      </mc:AlternateContent>
    </p:spTree>
    <p:extLst>
      <p:ext uri="{BB962C8B-B14F-4D97-AF65-F5344CB8AC3E}">
        <p14:creationId xmlns:p14="http://schemas.microsoft.com/office/powerpoint/2010/main" val="3617678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34">
            <a:extLst>
              <a:ext uri="{FF2B5EF4-FFF2-40B4-BE49-F238E27FC236}">
                <a16:creationId xmlns:a16="http://schemas.microsoft.com/office/drawing/2014/main" id="{167DAB4F-DB7B-4847-B54B-566C9BDE6A74}"/>
              </a:ext>
            </a:extLst>
          </p:cNvPr>
          <p:cNvSpPr txBox="1"/>
          <p:nvPr/>
        </p:nvSpPr>
        <p:spPr>
          <a:xfrm>
            <a:off x="6505662" y="1633016"/>
            <a:ext cx="981966" cy="4407005"/>
          </a:xfrm>
          <a:prstGeom prst="rect">
            <a:avLst/>
          </a:prstGeom>
          <a:solidFill>
            <a:srgbClr val="2C1CF8">
              <a:alpha val="10196"/>
            </a:srgbClr>
          </a:solidFill>
        </p:spPr>
        <p:txBody>
          <a:bodyPr wrap="square" rtlCol="0">
            <a:noAutofit/>
          </a:bodyPr>
          <a:lstStyle/>
          <a:p>
            <a:pPr algn="ctr"/>
            <a:r>
              <a:rPr lang="en-US" altLang="zh-CN" b="1" dirty="0"/>
              <a:t>Input</a:t>
            </a:r>
            <a:endParaRPr lang="zh-CN" altLang="en-US" b="1" dirty="0"/>
          </a:p>
        </p:txBody>
      </p:sp>
      <p:sp>
        <p:nvSpPr>
          <p:cNvPr id="2" name="Title 1">
            <a:extLst>
              <a:ext uri="{FF2B5EF4-FFF2-40B4-BE49-F238E27FC236}">
                <a16:creationId xmlns:a16="http://schemas.microsoft.com/office/drawing/2014/main" id="{CB6D374F-9383-B447-93E1-EDAA38D62F57}"/>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0EA49E-4C17-EE4C-854A-AB83918F48E7}"/>
                  </a:ext>
                </a:extLst>
              </p:cNvPr>
              <p:cNvSpPr>
                <a:spLocks noGrp="1"/>
              </p:cNvSpPr>
              <p:nvPr>
                <p:ph idx="1"/>
              </p:nvPr>
            </p:nvSpPr>
            <p:spPr>
              <a:xfrm>
                <a:off x="517526" y="2269207"/>
                <a:ext cx="5760118" cy="3439242"/>
              </a:xfrm>
            </p:spPr>
            <p:txBody>
              <a:bodyPr>
                <a:normAutofit/>
              </a:bodyPr>
              <a:lstStyle/>
              <a:p>
                <a:r>
                  <a:rPr lang="en-US" altLang="zh-CN" dirty="0"/>
                  <a:t>Skip-gram</a:t>
                </a:r>
                <a:r>
                  <a:rPr lang="zh-CN" altLang="en-US" dirty="0"/>
                  <a:t> </a:t>
                </a:r>
                <a:r>
                  <a:rPr lang="en-US" altLang="zh-CN" dirty="0"/>
                  <a:t>model</a:t>
                </a:r>
                <a:r>
                  <a:rPr lang="zh-CN" altLang="en-US" dirty="0"/>
                  <a:t> </a:t>
                </a:r>
                <a:endParaRPr lang="en-US" altLang="zh-CN" dirty="0"/>
              </a:p>
              <a:p>
                <a:pPr marL="0" indent="0" algn="ctr">
                  <a:buNone/>
                </a:pPr>
                <a:r>
                  <a:rPr lang="en-US" altLang="zh-CN" b="1" dirty="0">
                    <a:solidFill>
                      <a:srgbClr val="FF0000"/>
                    </a:solidFill>
                  </a:rPr>
                  <a:t>predict</a:t>
                </a:r>
                <a:r>
                  <a:rPr lang="zh-CN" altLang="en-US" b="1" dirty="0">
                    <a:solidFill>
                      <a:srgbClr val="FF0000"/>
                    </a:solidFill>
                  </a:rPr>
                  <a:t> </a:t>
                </a:r>
                <a:r>
                  <a:rPr lang="en-US" altLang="zh-CN" b="1" dirty="0">
                    <a:solidFill>
                      <a:srgbClr val="FF0000"/>
                    </a:solidFill>
                  </a:rPr>
                  <a:t>context words from a given target word</a:t>
                </a:r>
              </a:p>
              <a:p>
                <a:r>
                  <a:rPr lang="en-US" altLang="zh-CN" dirty="0"/>
                  <a:t>Maximize</a:t>
                </a:r>
                <a:r>
                  <a:rPr lang="zh-CN" altLang="en-US" dirty="0"/>
                  <a:t> </a:t>
                </a:r>
                <a:r>
                  <a:rPr lang="en-US" altLang="zh-CN" dirty="0"/>
                  <a:t>the</a:t>
                </a:r>
                <a:r>
                  <a:rPr lang="zh-CN" altLang="en-US" dirty="0"/>
                  <a:t> </a:t>
                </a:r>
                <a:r>
                  <a:rPr lang="en-US" altLang="zh-CN" dirty="0"/>
                  <a:t>probability</a:t>
                </a:r>
                <a:r>
                  <a:rPr lang="zh-CN" altLang="en-US" dirty="0"/>
                  <a:t>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dirty="0"/>
              </a:p>
              <a:p>
                <a:r>
                  <a:rPr lang="en-US" altLang="zh-CN" dirty="0"/>
                  <a:t>Context words</a:t>
                </a:r>
                <a:r>
                  <a:rPr lang="zh-CN" altLang="en-US" dirty="0"/>
                  <a:t> </a:t>
                </a:r>
                <a:r>
                  <a:rPr lang="en-US" altLang="zh-CN" dirty="0"/>
                  <a:t>are</a:t>
                </a:r>
                <a:r>
                  <a:rPr lang="zh-CN" altLang="en-US" dirty="0"/>
                  <a:t> </a:t>
                </a:r>
                <a:r>
                  <a:rPr lang="en-US" altLang="zh-CN" dirty="0"/>
                  <a:t>independent</a:t>
                </a:r>
              </a:p>
            </p:txBody>
          </p:sp>
        </mc:Choice>
        <mc:Fallback xmlns="">
          <p:sp>
            <p:nvSpPr>
              <p:cNvPr id="3" name="Content Placeholder 2">
                <a:extLst>
                  <a:ext uri="{FF2B5EF4-FFF2-40B4-BE49-F238E27FC236}">
                    <a16:creationId xmlns:a16="http://schemas.microsoft.com/office/drawing/2014/main" id="{4F0EA49E-4C17-EE4C-854A-AB83918F48E7}"/>
                  </a:ext>
                </a:extLst>
              </p:cNvPr>
              <p:cNvSpPr>
                <a:spLocks noGrp="1" noRot="1" noChangeAspect="1" noMove="1" noResize="1" noEditPoints="1" noAdjustHandles="1" noChangeArrowheads="1" noChangeShapeType="1" noTextEdit="1"/>
              </p:cNvSpPr>
              <p:nvPr>
                <p:ph idx="1"/>
              </p:nvPr>
            </p:nvSpPr>
            <p:spPr>
              <a:xfrm>
                <a:off x="517526" y="2269207"/>
                <a:ext cx="5760118" cy="3439242"/>
              </a:xfrm>
              <a:blipFill>
                <a:blip r:embed="rId3"/>
                <a:stretch>
                  <a:fillRect l="-1758" t="-1838" r="-659" b="-735"/>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7931A4FF-5D94-E142-A0BF-4A277973982B}"/>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sp>
        <p:nvSpPr>
          <p:cNvPr id="5" name="矩形 4">
            <a:extLst>
              <a:ext uri="{FF2B5EF4-FFF2-40B4-BE49-F238E27FC236}">
                <a16:creationId xmlns:a16="http://schemas.microsoft.com/office/drawing/2014/main" id="{AC727AC8-1915-FD43-9AAA-ECCC01F9549E}"/>
              </a:ext>
            </a:extLst>
          </p:cNvPr>
          <p:cNvSpPr/>
          <p:nvPr/>
        </p:nvSpPr>
        <p:spPr>
          <a:xfrm>
            <a:off x="6819775" y="3588263"/>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808A172-F1E7-3541-986D-7D5AC8AF4EFF}"/>
                  </a:ext>
                </a:extLst>
              </p:cNvPr>
              <p:cNvSpPr txBox="1"/>
              <p:nvPr/>
            </p:nvSpPr>
            <p:spPr>
              <a:xfrm>
                <a:off x="6731596" y="4270676"/>
                <a:ext cx="530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0808A172-F1E7-3541-986D-7D5AC8AF4EFF}"/>
                  </a:ext>
                </a:extLst>
              </p:cNvPr>
              <p:cNvSpPr txBox="1">
                <a:spLocks noRot="1" noChangeAspect="1" noMove="1" noResize="1" noEditPoints="1" noAdjustHandles="1" noChangeArrowheads="1" noChangeShapeType="1" noTextEdit="1"/>
              </p:cNvSpPr>
              <p:nvPr/>
            </p:nvSpPr>
            <p:spPr>
              <a:xfrm>
                <a:off x="6731596" y="4270676"/>
                <a:ext cx="530145" cy="276999"/>
              </a:xfrm>
              <a:prstGeom prst="rect">
                <a:avLst/>
              </a:prstGeom>
              <a:blipFill>
                <a:blip r:embed="rId4"/>
                <a:stretch>
                  <a:fillRect l="-2326" r="-13953" b="-39130"/>
                </a:stretch>
              </a:blipFill>
            </p:spPr>
            <p:txBody>
              <a:bodyPr/>
              <a:lstStyle/>
              <a:p>
                <a:r>
                  <a:rPr lang="en-CN">
                    <a:noFill/>
                  </a:rPr>
                  <a:t> </a:t>
                </a:r>
              </a:p>
            </p:txBody>
          </p:sp>
        </mc:Fallback>
      </mc:AlternateContent>
      <p:sp>
        <p:nvSpPr>
          <p:cNvPr id="7" name="矩形 6">
            <a:extLst>
              <a:ext uri="{FF2B5EF4-FFF2-40B4-BE49-F238E27FC236}">
                <a16:creationId xmlns:a16="http://schemas.microsoft.com/office/drawing/2014/main" id="{C424FDE0-2C67-7846-9249-4A0601CE77F1}"/>
              </a:ext>
            </a:extLst>
          </p:cNvPr>
          <p:cNvSpPr/>
          <p:nvPr/>
        </p:nvSpPr>
        <p:spPr>
          <a:xfrm>
            <a:off x="8488342" y="3588263"/>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7F7EB0B6-F94E-D741-A3B4-779E9F0D947A}"/>
              </a:ext>
            </a:extLst>
          </p:cNvPr>
          <p:cNvSpPr/>
          <p:nvPr/>
        </p:nvSpPr>
        <p:spPr>
          <a:xfrm>
            <a:off x="9719420" y="2011744"/>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159272BE-3643-2141-8560-D8B36E0622CE}"/>
              </a:ext>
            </a:extLst>
          </p:cNvPr>
          <p:cNvSpPr/>
          <p:nvPr/>
        </p:nvSpPr>
        <p:spPr>
          <a:xfrm>
            <a:off x="9719420" y="2833329"/>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35BBBB94-E207-F549-A1A4-8DC17774E629}"/>
              </a:ext>
            </a:extLst>
          </p:cNvPr>
          <p:cNvSpPr/>
          <p:nvPr/>
        </p:nvSpPr>
        <p:spPr>
          <a:xfrm>
            <a:off x="9719420" y="5294788"/>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C91BFCCE-68AE-F94D-9CE7-9F5929BCD174}"/>
              </a:ext>
            </a:extLst>
          </p:cNvPr>
          <p:cNvSpPr/>
          <p:nvPr/>
        </p:nvSpPr>
        <p:spPr>
          <a:xfrm>
            <a:off x="9719420" y="4429495"/>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2">
            <a:extLst>
              <a:ext uri="{FF2B5EF4-FFF2-40B4-BE49-F238E27FC236}">
                <a16:creationId xmlns:a16="http://schemas.microsoft.com/office/drawing/2014/main" id="{DD58D71D-9B12-BA4D-95A2-A0DE1CE7AD25}"/>
              </a:ext>
            </a:extLst>
          </p:cNvPr>
          <p:cNvCxnSpPr>
            <a:stCxn id="5" idx="3"/>
            <a:endCxn id="7" idx="1"/>
          </p:cNvCxnSpPr>
          <p:nvPr/>
        </p:nvCxnSpPr>
        <p:spPr>
          <a:xfrm>
            <a:off x="7173881" y="3929470"/>
            <a:ext cx="13144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3">
            <a:extLst>
              <a:ext uri="{FF2B5EF4-FFF2-40B4-BE49-F238E27FC236}">
                <a16:creationId xmlns:a16="http://schemas.microsoft.com/office/drawing/2014/main" id="{77530F0D-CCC4-C74E-957C-2D2CEA3EFFD3}"/>
              </a:ext>
            </a:extLst>
          </p:cNvPr>
          <p:cNvCxnSpPr>
            <a:cxnSpLocks/>
            <a:stCxn id="7" idx="3"/>
            <a:endCxn id="8" idx="1"/>
          </p:cNvCxnSpPr>
          <p:nvPr/>
        </p:nvCxnSpPr>
        <p:spPr>
          <a:xfrm flipV="1">
            <a:off x="8842448" y="2352951"/>
            <a:ext cx="876972" cy="15765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7">
            <a:extLst>
              <a:ext uri="{FF2B5EF4-FFF2-40B4-BE49-F238E27FC236}">
                <a16:creationId xmlns:a16="http://schemas.microsoft.com/office/drawing/2014/main" id="{365CF255-3F2A-0C4B-B9A9-F8BA491E8D4D}"/>
              </a:ext>
            </a:extLst>
          </p:cNvPr>
          <p:cNvCxnSpPr>
            <a:cxnSpLocks/>
            <a:stCxn id="7" idx="3"/>
            <a:endCxn id="9" idx="1"/>
          </p:cNvCxnSpPr>
          <p:nvPr/>
        </p:nvCxnSpPr>
        <p:spPr>
          <a:xfrm flipV="1">
            <a:off x="8842448" y="3174536"/>
            <a:ext cx="876972" cy="754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20">
            <a:extLst>
              <a:ext uri="{FF2B5EF4-FFF2-40B4-BE49-F238E27FC236}">
                <a16:creationId xmlns:a16="http://schemas.microsoft.com/office/drawing/2014/main" id="{162074D3-F968-CF43-8A39-95316C07DCB5}"/>
              </a:ext>
            </a:extLst>
          </p:cNvPr>
          <p:cNvCxnSpPr>
            <a:cxnSpLocks/>
            <a:stCxn id="7" idx="3"/>
            <a:endCxn id="11" idx="1"/>
          </p:cNvCxnSpPr>
          <p:nvPr/>
        </p:nvCxnSpPr>
        <p:spPr>
          <a:xfrm>
            <a:off x="8842448" y="3929470"/>
            <a:ext cx="876972" cy="8412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3">
            <a:extLst>
              <a:ext uri="{FF2B5EF4-FFF2-40B4-BE49-F238E27FC236}">
                <a16:creationId xmlns:a16="http://schemas.microsoft.com/office/drawing/2014/main" id="{E1A83605-D2AC-4446-9DD2-7FE404F3E16C}"/>
              </a:ext>
            </a:extLst>
          </p:cNvPr>
          <p:cNvCxnSpPr>
            <a:cxnSpLocks/>
            <a:stCxn id="7" idx="3"/>
            <a:endCxn id="10" idx="1"/>
          </p:cNvCxnSpPr>
          <p:nvPr/>
        </p:nvCxnSpPr>
        <p:spPr>
          <a:xfrm>
            <a:off x="8842448" y="3929470"/>
            <a:ext cx="876972" cy="1706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26">
                <a:extLst>
                  <a:ext uri="{FF2B5EF4-FFF2-40B4-BE49-F238E27FC236}">
                    <a16:creationId xmlns:a16="http://schemas.microsoft.com/office/drawing/2014/main" id="{FFE73E66-66BC-924E-B14F-6644FAA88D30}"/>
                  </a:ext>
                </a:extLst>
              </p:cNvPr>
              <p:cNvSpPr txBox="1"/>
              <p:nvPr/>
            </p:nvSpPr>
            <p:spPr>
              <a:xfrm>
                <a:off x="10078233" y="2214445"/>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oMath>
                  </m:oMathPara>
                </a14:m>
                <a:endParaRPr lang="zh-CN" altLang="en-US" dirty="0"/>
              </a:p>
            </p:txBody>
          </p:sp>
        </mc:Choice>
        <mc:Fallback xmlns="">
          <p:sp>
            <p:nvSpPr>
              <p:cNvPr id="17" name="文本框 26">
                <a:extLst>
                  <a:ext uri="{FF2B5EF4-FFF2-40B4-BE49-F238E27FC236}">
                    <a16:creationId xmlns:a16="http://schemas.microsoft.com/office/drawing/2014/main" id="{FFE73E66-66BC-924E-B14F-6644FAA88D30}"/>
                  </a:ext>
                </a:extLst>
              </p:cNvPr>
              <p:cNvSpPr txBox="1">
                <a:spLocks noRot="1" noChangeAspect="1" noMove="1" noResize="1" noEditPoints="1" noAdjustHandles="1" noChangeArrowheads="1" noChangeShapeType="1" noTextEdit="1"/>
              </p:cNvSpPr>
              <p:nvPr/>
            </p:nvSpPr>
            <p:spPr>
              <a:xfrm>
                <a:off x="10078233" y="2214445"/>
                <a:ext cx="934102" cy="276999"/>
              </a:xfrm>
              <a:prstGeom prst="rect">
                <a:avLst/>
              </a:prstGeom>
              <a:blipFill>
                <a:blip r:embed="rId5"/>
                <a:stretch>
                  <a:fillRect l="-1351" r="-9459"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27">
                <a:extLst>
                  <a:ext uri="{FF2B5EF4-FFF2-40B4-BE49-F238E27FC236}">
                    <a16:creationId xmlns:a16="http://schemas.microsoft.com/office/drawing/2014/main" id="{A8826DC1-E7B6-3F49-AAF8-F068D3B97FE7}"/>
                  </a:ext>
                </a:extLst>
              </p:cNvPr>
              <p:cNvSpPr txBox="1"/>
              <p:nvPr/>
            </p:nvSpPr>
            <p:spPr>
              <a:xfrm>
                <a:off x="10129341" y="2991469"/>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m:oMathPara>
                </a14:m>
                <a:endParaRPr lang="zh-CN" altLang="en-US" dirty="0"/>
              </a:p>
            </p:txBody>
          </p:sp>
        </mc:Choice>
        <mc:Fallback xmlns="">
          <p:sp>
            <p:nvSpPr>
              <p:cNvPr id="18" name="文本框 27">
                <a:extLst>
                  <a:ext uri="{FF2B5EF4-FFF2-40B4-BE49-F238E27FC236}">
                    <a16:creationId xmlns:a16="http://schemas.microsoft.com/office/drawing/2014/main" id="{A8826DC1-E7B6-3F49-AAF8-F068D3B97FE7}"/>
                  </a:ext>
                </a:extLst>
              </p:cNvPr>
              <p:cNvSpPr txBox="1">
                <a:spLocks noRot="1" noChangeAspect="1" noMove="1" noResize="1" noEditPoints="1" noAdjustHandles="1" noChangeArrowheads="1" noChangeShapeType="1" noTextEdit="1"/>
              </p:cNvSpPr>
              <p:nvPr/>
            </p:nvSpPr>
            <p:spPr>
              <a:xfrm>
                <a:off x="10129341" y="2991469"/>
                <a:ext cx="934102" cy="276999"/>
              </a:xfrm>
              <a:prstGeom prst="rect">
                <a:avLst/>
              </a:prstGeom>
              <a:blipFill>
                <a:blip r:embed="rId6"/>
                <a:stretch>
                  <a:fillRect l="-1333" r="-6667"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28">
                <a:extLst>
                  <a:ext uri="{FF2B5EF4-FFF2-40B4-BE49-F238E27FC236}">
                    <a16:creationId xmlns:a16="http://schemas.microsoft.com/office/drawing/2014/main" id="{DD8C6EC6-C307-9E4B-9E3D-E97C0EE3FFED}"/>
                  </a:ext>
                </a:extLst>
              </p:cNvPr>
              <p:cNvSpPr txBox="1"/>
              <p:nvPr/>
            </p:nvSpPr>
            <p:spPr>
              <a:xfrm>
                <a:off x="10149063" y="4632201"/>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m:oMathPara>
                </a14:m>
                <a:endParaRPr lang="zh-CN" altLang="en-US" dirty="0"/>
              </a:p>
            </p:txBody>
          </p:sp>
        </mc:Choice>
        <mc:Fallback xmlns="">
          <p:sp>
            <p:nvSpPr>
              <p:cNvPr id="19" name="文本框 28">
                <a:extLst>
                  <a:ext uri="{FF2B5EF4-FFF2-40B4-BE49-F238E27FC236}">
                    <a16:creationId xmlns:a16="http://schemas.microsoft.com/office/drawing/2014/main" id="{DD8C6EC6-C307-9E4B-9E3D-E97C0EE3FFED}"/>
                  </a:ext>
                </a:extLst>
              </p:cNvPr>
              <p:cNvSpPr txBox="1">
                <a:spLocks noRot="1" noChangeAspect="1" noMove="1" noResize="1" noEditPoints="1" noAdjustHandles="1" noChangeArrowheads="1" noChangeShapeType="1" noTextEdit="1"/>
              </p:cNvSpPr>
              <p:nvPr/>
            </p:nvSpPr>
            <p:spPr>
              <a:xfrm>
                <a:off x="10149063" y="4632201"/>
                <a:ext cx="934102" cy="276999"/>
              </a:xfrm>
              <a:prstGeom prst="rect">
                <a:avLst/>
              </a:prstGeom>
              <a:blipFill>
                <a:blip r:embed="rId7"/>
                <a:stretch>
                  <a:fillRect l="-2703" r="-8108"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29">
                <a:extLst>
                  <a:ext uri="{FF2B5EF4-FFF2-40B4-BE49-F238E27FC236}">
                    <a16:creationId xmlns:a16="http://schemas.microsoft.com/office/drawing/2014/main" id="{68127F91-8ADC-2F49-96B2-3C426E3EC3B6}"/>
                  </a:ext>
                </a:extLst>
              </p:cNvPr>
              <p:cNvSpPr txBox="1"/>
              <p:nvPr/>
            </p:nvSpPr>
            <p:spPr>
              <a:xfrm>
                <a:off x="10160708" y="5547725"/>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oMath>
                  </m:oMathPara>
                </a14:m>
                <a:endParaRPr lang="zh-CN" altLang="en-US" dirty="0"/>
              </a:p>
            </p:txBody>
          </p:sp>
        </mc:Choice>
        <mc:Fallback xmlns="">
          <p:sp>
            <p:nvSpPr>
              <p:cNvPr id="20" name="文本框 29">
                <a:extLst>
                  <a:ext uri="{FF2B5EF4-FFF2-40B4-BE49-F238E27FC236}">
                    <a16:creationId xmlns:a16="http://schemas.microsoft.com/office/drawing/2014/main" id="{68127F91-8ADC-2F49-96B2-3C426E3EC3B6}"/>
                  </a:ext>
                </a:extLst>
              </p:cNvPr>
              <p:cNvSpPr txBox="1">
                <a:spLocks noRot="1" noChangeAspect="1" noMove="1" noResize="1" noEditPoints="1" noAdjustHandles="1" noChangeArrowheads="1" noChangeShapeType="1" noTextEdit="1"/>
              </p:cNvSpPr>
              <p:nvPr/>
            </p:nvSpPr>
            <p:spPr>
              <a:xfrm>
                <a:off x="10160708" y="5547725"/>
                <a:ext cx="934102" cy="276999"/>
              </a:xfrm>
              <a:prstGeom prst="rect">
                <a:avLst/>
              </a:prstGeom>
              <a:blipFill>
                <a:blip r:embed="rId8"/>
                <a:stretch>
                  <a:fillRect l="-2703" r="-8108" b="-39130"/>
                </a:stretch>
              </a:blipFill>
            </p:spPr>
            <p:txBody>
              <a:bodyPr/>
              <a:lstStyle/>
              <a:p>
                <a:r>
                  <a:rPr lang="en-CN">
                    <a:noFill/>
                  </a:rPr>
                  <a:t> </a:t>
                </a:r>
              </a:p>
            </p:txBody>
          </p:sp>
        </mc:Fallback>
      </mc:AlternateContent>
      <p:sp>
        <p:nvSpPr>
          <p:cNvPr id="22" name="文本框 36">
            <a:extLst>
              <a:ext uri="{FF2B5EF4-FFF2-40B4-BE49-F238E27FC236}">
                <a16:creationId xmlns:a16="http://schemas.microsoft.com/office/drawing/2014/main" id="{A28AA10E-6BEE-9543-B804-526560719A42}"/>
              </a:ext>
            </a:extLst>
          </p:cNvPr>
          <p:cNvSpPr txBox="1"/>
          <p:nvPr/>
        </p:nvSpPr>
        <p:spPr>
          <a:xfrm>
            <a:off x="7787409" y="1633016"/>
            <a:ext cx="1508991" cy="4407005"/>
          </a:xfrm>
          <a:prstGeom prst="rect">
            <a:avLst/>
          </a:prstGeom>
          <a:solidFill>
            <a:srgbClr val="00B050">
              <a:alpha val="10196"/>
            </a:srgbClr>
          </a:solidFill>
        </p:spPr>
        <p:txBody>
          <a:bodyPr wrap="square" rtlCol="0">
            <a:noAutofit/>
          </a:bodyPr>
          <a:lstStyle/>
          <a:p>
            <a:pPr algn="ctr"/>
            <a:r>
              <a:rPr lang="en-US" altLang="zh-CN" b="1" dirty="0"/>
              <a:t>Projection</a:t>
            </a:r>
            <a:endParaRPr lang="zh-CN" altLang="en-US" b="1" dirty="0"/>
          </a:p>
        </p:txBody>
      </p:sp>
      <p:sp>
        <p:nvSpPr>
          <p:cNvPr id="23" name="文本框 37">
            <a:extLst>
              <a:ext uri="{FF2B5EF4-FFF2-40B4-BE49-F238E27FC236}">
                <a16:creationId xmlns:a16="http://schemas.microsoft.com/office/drawing/2014/main" id="{3B48CCDD-B457-A34B-B8F5-2AAECCFACF33}"/>
              </a:ext>
            </a:extLst>
          </p:cNvPr>
          <p:cNvSpPr txBox="1"/>
          <p:nvPr/>
        </p:nvSpPr>
        <p:spPr>
          <a:xfrm>
            <a:off x="9610384" y="1633016"/>
            <a:ext cx="1972016" cy="4407005"/>
          </a:xfrm>
          <a:prstGeom prst="rect">
            <a:avLst/>
          </a:prstGeom>
          <a:solidFill>
            <a:srgbClr val="FFC000">
              <a:alpha val="10196"/>
            </a:srgbClr>
          </a:solidFill>
        </p:spPr>
        <p:txBody>
          <a:bodyPr wrap="square" rtlCol="0">
            <a:noAutofit/>
          </a:bodyPr>
          <a:lstStyle/>
          <a:p>
            <a:pPr algn="ctr"/>
            <a:r>
              <a:rPr lang="en-US" altLang="zh-CN" b="1" dirty="0"/>
              <a:t>Output</a:t>
            </a:r>
            <a:endParaRPr lang="zh-CN" altLang="en-US" b="1" dirty="0"/>
          </a:p>
        </p:txBody>
      </p:sp>
      <p:sp>
        <p:nvSpPr>
          <p:cNvPr id="24" name="文本框 40">
            <a:extLst>
              <a:ext uri="{FF2B5EF4-FFF2-40B4-BE49-F238E27FC236}">
                <a16:creationId xmlns:a16="http://schemas.microsoft.com/office/drawing/2014/main" id="{914F0B88-5BED-C843-B03C-2D11FD6B8F37}"/>
              </a:ext>
            </a:extLst>
          </p:cNvPr>
          <p:cNvSpPr txBox="1"/>
          <p:nvPr/>
        </p:nvSpPr>
        <p:spPr>
          <a:xfrm>
            <a:off x="8108678" y="6092765"/>
            <a:ext cx="2375443" cy="400110"/>
          </a:xfrm>
          <a:prstGeom prst="rect">
            <a:avLst/>
          </a:prstGeom>
          <a:noFill/>
        </p:spPr>
        <p:txBody>
          <a:bodyPr wrap="square">
            <a:spAutoFit/>
          </a:bodyPr>
          <a:lstStyle/>
          <a:p>
            <a:r>
              <a:rPr lang="en-US" altLang="zh-CN" sz="2000" b="1" dirty="0"/>
              <a:t>Skip-gram model</a:t>
            </a:r>
            <a:endParaRPr lang="zh-CN" altLang="en-US" sz="2000" b="1"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F3FAF14-13AA-F846-9842-6653FD7B5AA7}"/>
                  </a:ext>
                </a:extLst>
              </p:cNvPr>
              <p:cNvSpPr txBox="1"/>
              <p:nvPr/>
            </p:nvSpPr>
            <p:spPr>
              <a:xfrm>
                <a:off x="8336530" y="1265449"/>
                <a:ext cx="3999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oMath>
                  </m:oMathPara>
                </a14:m>
                <a:endParaRPr lang="en-CN" sz="2400" b="1" dirty="0"/>
              </a:p>
            </p:txBody>
          </p:sp>
        </mc:Choice>
        <mc:Fallback xmlns="">
          <p:sp>
            <p:nvSpPr>
              <p:cNvPr id="26" name="TextBox 25">
                <a:extLst>
                  <a:ext uri="{FF2B5EF4-FFF2-40B4-BE49-F238E27FC236}">
                    <a16:creationId xmlns:a16="http://schemas.microsoft.com/office/drawing/2014/main" id="{FF3FAF14-13AA-F846-9842-6653FD7B5AA7}"/>
                  </a:ext>
                </a:extLst>
              </p:cNvPr>
              <p:cNvSpPr txBox="1">
                <a:spLocks noRot="1" noChangeAspect="1" noMove="1" noResize="1" noEditPoints="1" noAdjustHandles="1" noChangeArrowheads="1" noChangeShapeType="1" noTextEdit="1"/>
              </p:cNvSpPr>
              <p:nvPr/>
            </p:nvSpPr>
            <p:spPr>
              <a:xfrm>
                <a:off x="8336530" y="1265449"/>
                <a:ext cx="399981" cy="369332"/>
              </a:xfrm>
              <a:prstGeom prst="rect">
                <a:avLst/>
              </a:prstGeom>
              <a:blipFill>
                <a:blip r:embed="rId9"/>
                <a:stretch>
                  <a:fillRect l="-15625" r="-1562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0CF17A-3308-F847-999C-609633467771}"/>
                  </a:ext>
                </a:extLst>
              </p:cNvPr>
              <p:cNvSpPr txBox="1"/>
              <p:nvPr/>
            </p:nvSpPr>
            <p:spPr>
              <a:xfrm>
                <a:off x="10428418" y="1265449"/>
                <a:ext cx="282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𝑪</m:t>
                      </m:r>
                    </m:oMath>
                  </m:oMathPara>
                </a14:m>
                <a:endParaRPr lang="en-CN" sz="2400" b="1" dirty="0"/>
              </a:p>
            </p:txBody>
          </p:sp>
        </mc:Choice>
        <mc:Fallback xmlns="">
          <p:sp>
            <p:nvSpPr>
              <p:cNvPr id="27" name="TextBox 26">
                <a:extLst>
                  <a:ext uri="{FF2B5EF4-FFF2-40B4-BE49-F238E27FC236}">
                    <a16:creationId xmlns:a16="http://schemas.microsoft.com/office/drawing/2014/main" id="{2F0CF17A-3308-F847-999C-609633467771}"/>
                  </a:ext>
                </a:extLst>
              </p:cNvPr>
              <p:cNvSpPr txBox="1">
                <a:spLocks noRot="1" noChangeAspect="1" noMove="1" noResize="1" noEditPoints="1" noAdjustHandles="1" noChangeArrowheads="1" noChangeShapeType="1" noTextEdit="1"/>
              </p:cNvSpPr>
              <p:nvPr/>
            </p:nvSpPr>
            <p:spPr>
              <a:xfrm>
                <a:off x="10428418" y="1265449"/>
                <a:ext cx="282129" cy="369332"/>
              </a:xfrm>
              <a:prstGeom prst="rect">
                <a:avLst/>
              </a:prstGeom>
              <a:blipFill>
                <a:blip r:embed="rId10"/>
                <a:stretch>
                  <a:fillRect l="-21739" r="-21739" b="-10000"/>
                </a:stretch>
              </a:blipFill>
            </p:spPr>
            <p:txBody>
              <a:bodyPr/>
              <a:lstStyle/>
              <a:p>
                <a:r>
                  <a:rPr lang="en-CN">
                    <a:noFill/>
                  </a:rPr>
                  <a:t> </a:t>
                </a:r>
              </a:p>
            </p:txBody>
          </p:sp>
        </mc:Fallback>
      </mc:AlternateContent>
    </p:spTree>
    <p:extLst>
      <p:ext uri="{BB962C8B-B14F-4D97-AF65-F5344CB8AC3E}">
        <p14:creationId xmlns:p14="http://schemas.microsoft.com/office/powerpoint/2010/main" val="2724279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461E7-4CD3-4ACB-AB91-FA660CEC5431}"/>
              </a:ext>
            </a:extLst>
          </p:cNvPr>
          <p:cNvSpPr>
            <a:spLocks noGrp="1"/>
          </p:cNvSpPr>
          <p:nvPr>
            <p:ph type="title"/>
          </p:nvPr>
        </p:nvSpPr>
        <p:spPr/>
        <p:txBody>
          <a:bodyPr/>
          <a:lstStyle/>
          <a:p>
            <a:r>
              <a:rPr lang="en-US" altLang="zh-CN" dirty="0"/>
              <a:t>Lemmas and senses</a:t>
            </a:r>
            <a:endParaRPr lang="zh-CN" altLang="en-US" dirty="0"/>
          </a:p>
        </p:txBody>
      </p:sp>
      <p:sp>
        <p:nvSpPr>
          <p:cNvPr id="3" name="灯片编号占位符 2">
            <a:extLst>
              <a:ext uri="{FF2B5EF4-FFF2-40B4-BE49-F238E27FC236}">
                <a16:creationId xmlns:a16="http://schemas.microsoft.com/office/drawing/2014/main" id="{A561440A-2DAA-4C48-B5EA-3C680F4B48DF}"/>
              </a:ext>
            </a:extLst>
          </p:cNvPr>
          <p:cNvSpPr>
            <a:spLocks noGrp="1"/>
          </p:cNvSpPr>
          <p:nvPr>
            <p:ph type="sldNum" sz="quarter" idx="12"/>
          </p:nvPr>
        </p:nvSpPr>
        <p:spPr/>
        <p:txBody>
          <a:bodyPr/>
          <a:lstStyle/>
          <a:p>
            <a:fld id="{B0345295-E261-4EC5-88DB-2E3C71302580}" type="slidenum">
              <a:rPr lang="zh-CN" altLang="en-US" smtClean="0"/>
              <a:t>5</a:t>
            </a:fld>
            <a:endParaRPr lang="zh-CN" altLang="en-US"/>
          </a:p>
        </p:txBody>
      </p:sp>
      <p:sp>
        <p:nvSpPr>
          <p:cNvPr id="5" name="Rectangle 18">
            <a:extLst>
              <a:ext uri="{FF2B5EF4-FFF2-40B4-BE49-F238E27FC236}">
                <a16:creationId xmlns:a16="http://schemas.microsoft.com/office/drawing/2014/main" id="{D4475A81-B57C-463B-98EC-891C658CD9AD}"/>
              </a:ext>
            </a:extLst>
          </p:cNvPr>
          <p:cNvSpPr/>
          <p:nvPr/>
        </p:nvSpPr>
        <p:spPr>
          <a:xfrm>
            <a:off x="2761125" y="4656499"/>
            <a:ext cx="8544817" cy="1943417"/>
          </a:xfrm>
          <a:prstGeom prst="rect">
            <a:avLst/>
          </a:prstGeom>
          <a:noFill/>
        </p:spPr>
        <p:txBody>
          <a:bodyPr wrap="square">
            <a:spAutoFit/>
          </a:bodyPr>
          <a:lstStyle/>
          <a:p>
            <a:pPr>
              <a:lnSpc>
                <a:spcPct val="150000"/>
              </a:lnSpc>
            </a:pPr>
            <a:r>
              <a:rPr lang="en-US" sz="2800" dirty="0">
                <a:solidFill>
                  <a:srgbClr val="0068B7"/>
                </a:solidFill>
                <a:cs typeface="Calibri" panose="020F0502020204030204" pitchFamily="34" charset="0"/>
              </a:rPr>
              <a:t>			</a:t>
            </a:r>
            <a:r>
              <a:rPr lang="en-US" sz="2800" i="1" dirty="0">
                <a:cs typeface="Calibri" panose="020F0502020204030204" pitchFamily="34" charset="0"/>
              </a:rPr>
              <a:t>mouse</a:t>
            </a:r>
            <a:br>
              <a:rPr lang="en-US" sz="2800" dirty="0">
                <a:solidFill>
                  <a:srgbClr val="0068B7"/>
                </a:solidFill>
                <a:cs typeface="Calibri" panose="020F0502020204030204" pitchFamily="34" charset="0"/>
              </a:rPr>
            </a:br>
            <a:r>
              <a:rPr lang="en-US" sz="2800" dirty="0">
                <a:cs typeface="Calibri" panose="020F0502020204030204" pitchFamily="34" charset="0"/>
              </a:rPr>
              <a:t>1. any of numerous small rodents...</a:t>
            </a:r>
            <a:br>
              <a:rPr lang="en-US" sz="2800" dirty="0">
                <a:cs typeface="Calibri" panose="020F0502020204030204" pitchFamily="34" charset="0"/>
              </a:rPr>
            </a:br>
            <a:r>
              <a:rPr lang="en-US" sz="2800" dirty="0">
                <a:cs typeface="Calibri" panose="020F0502020204030204" pitchFamily="34" charset="0"/>
              </a:rPr>
              <a:t>2. a hand-operated device that controls a cursor... </a:t>
            </a:r>
            <a:endParaRPr lang="en-US" sz="3200" dirty="0">
              <a:cs typeface="Calibri" panose="020F0502020204030204" pitchFamily="34" charset="0"/>
            </a:endParaRPr>
          </a:p>
        </p:txBody>
      </p:sp>
      <p:sp>
        <p:nvSpPr>
          <p:cNvPr id="6" name="TextBox 9">
            <a:extLst>
              <a:ext uri="{FF2B5EF4-FFF2-40B4-BE49-F238E27FC236}">
                <a16:creationId xmlns:a16="http://schemas.microsoft.com/office/drawing/2014/main" id="{1D327353-0DD3-4B59-890B-239BCE37618D}"/>
              </a:ext>
            </a:extLst>
          </p:cNvPr>
          <p:cNvSpPr txBox="1"/>
          <p:nvPr/>
        </p:nvSpPr>
        <p:spPr>
          <a:xfrm>
            <a:off x="658813" y="5657996"/>
            <a:ext cx="1208985" cy="523220"/>
          </a:xfrm>
          <a:prstGeom prst="rect">
            <a:avLst/>
          </a:prstGeom>
          <a:noFill/>
        </p:spPr>
        <p:txBody>
          <a:bodyPr wrap="none" rtlCol="0">
            <a:spAutoFit/>
          </a:bodyPr>
          <a:lstStyle/>
          <a:p>
            <a:r>
              <a:rPr lang="en-US" sz="2800" b="1" dirty="0">
                <a:solidFill>
                  <a:srgbClr val="0432FF"/>
                </a:solidFill>
              </a:rPr>
              <a:t>sense</a:t>
            </a:r>
            <a:endParaRPr lang="en-US" sz="1400" b="1" dirty="0">
              <a:solidFill>
                <a:srgbClr val="0432FF"/>
              </a:solidFill>
            </a:endParaRPr>
          </a:p>
        </p:txBody>
      </p:sp>
      <p:sp>
        <p:nvSpPr>
          <p:cNvPr id="7" name="TextBox 8">
            <a:extLst>
              <a:ext uri="{FF2B5EF4-FFF2-40B4-BE49-F238E27FC236}">
                <a16:creationId xmlns:a16="http://schemas.microsoft.com/office/drawing/2014/main" id="{EA4DAAAF-CECD-48AC-A214-AB5D98CE158C}"/>
              </a:ext>
            </a:extLst>
          </p:cNvPr>
          <p:cNvSpPr txBox="1"/>
          <p:nvPr/>
        </p:nvSpPr>
        <p:spPr>
          <a:xfrm>
            <a:off x="5506242" y="3939320"/>
            <a:ext cx="1544899" cy="523220"/>
          </a:xfrm>
          <a:prstGeom prst="rect">
            <a:avLst/>
          </a:prstGeom>
          <a:noFill/>
        </p:spPr>
        <p:txBody>
          <a:bodyPr wrap="square" rtlCol="0">
            <a:spAutoFit/>
          </a:bodyPr>
          <a:lstStyle/>
          <a:p>
            <a:r>
              <a:rPr lang="en-US" sz="2800" b="1" dirty="0">
                <a:solidFill>
                  <a:srgbClr val="0432FF"/>
                </a:solidFill>
              </a:rPr>
              <a:t>lemma</a:t>
            </a:r>
            <a:endParaRPr lang="en-US" sz="1400" b="1" dirty="0">
              <a:solidFill>
                <a:srgbClr val="0432FF"/>
              </a:solidFill>
            </a:endParaRPr>
          </a:p>
        </p:txBody>
      </p:sp>
      <p:cxnSp>
        <p:nvCxnSpPr>
          <p:cNvPr id="8" name="Straight Arrow Connector 21">
            <a:extLst>
              <a:ext uri="{FF2B5EF4-FFF2-40B4-BE49-F238E27FC236}">
                <a16:creationId xmlns:a16="http://schemas.microsoft.com/office/drawing/2014/main" id="{AF96C180-9731-4ABD-AC91-5EF3270041C6}"/>
              </a:ext>
            </a:extLst>
          </p:cNvPr>
          <p:cNvCxnSpPr>
            <a:cxnSpLocks/>
            <a:stCxn id="6" idx="3"/>
            <a:endCxn id="5" idx="1"/>
          </p:cNvCxnSpPr>
          <p:nvPr/>
        </p:nvCxnSpPr>
        <p:spPr>
          <a:xfrm flipV="1">
            <a:off x="1867798" y="5628208"/>
            <a:ext cx="893327" cy="29139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32">
            <a:extLst>
              <a:ext uri="{FF2B5EF4-FFF2-40B4-BE49-F238E27FC236}">
                <a16:creationId xmlns:a16="http://schemas.microsoft.com/office/drawing/2014/main" id="{3A4F10DA-9D4E-4353-BF8F-ABB13D0907BA}"/>
              </a:ext>
            </a:extLst>
          </p:cNvPr>
          <p:cNvCxnSpPr>
            <a:cxnSpLocks/>
            <a:stCxn id="6" idx="3"/>
          </p:cNvCxnSpPr>
          <p:nvPr/>
        </p:nvCxnSpPr>
        <p:spPr>
          <a:xfrm>
            <a:off x="1867798" y="5919606"/>
            <a:ext cx="905614" cy="43967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35">
            <a:extLst>
              <a:ext uri="{FF2B5EF4-FFF2-40B4-BE49-F238E27FC236}">
                <a16:creationId xmlns:a16="http://schemas.microsoft.com/office/drawing/2014/main" id="{1C2362F7-4D05-4941-BAEC-735F879DE1EB}"/>
              </a:ext>
            </a:extLst>
          </p:cNvPr>
          <p:cNvCxnSpPr>
            <a:cxnSpLocks/>
          </p:cNvCxnSpPr>
          <p:nvPr/>
        </p:nvCxnSpPr>
        <p:spPr>
          <a:xfrm flipH="1">
            <a:off x="6177074" y="4462540"/>
            <a:ext cx="2764" cy="36116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40">
            <a:extLst>
              <a:ext uri="{FF2B5EF4-FFF2-40B4-BE49-F238E27FC236}">
                <a16:creationId xmlns:a16="http://schemas.microsoft.com/office/drawing/2014/main" id="{2FBA683B-844A-4A99-9157-2C81048D42E7}"/>
              </a:ext>
            </a:extLst>
          </p:cNvPr>
          <p:cNvSpPr/>
          <p:nvPr/>
        </p:nvSpPr>
        <p:spPr>
          <a:xfrm>
            <a:off x="510085" y="1076261"/>
            <a:ext cx="9844877" cy="2739211"/>
          </a:xfrm>
          <a:prstGeom prst="rect">
            <a:avLst/>
          </a:prstGeom>
        </p:spPr>
        <p:txBody>
          <a:bodyPr wrap="square">
            <a:spAutoFit/>
          </a:bodyPr>
          <a:lstStyle/>
          <a:p>
            <a:pPr marL="457200" indent="-457200">
              <a:spcBef>
                <a:spcPts val="600"/>
              </a:spcBef>
              <a:spcAft>
                <a:spcPts val="600"/>
              </a:spcAft>
              <a:buFont typeface="Arial" panose="020B0604020202020204" pitchFamily="34" charset="0"/>
              <a:buChar char="•"/>
            </a:pPr>
            <a:r>
              <a:rPr lang="en-US" sz="2800" dirty="0"/>
              <a:t>A </a:t>
            </a:r>
            <a:r>
              <a:rPr lang="en-US" sz="2800" dirty="0">
                <a:solidFill>
                  <a:srgbClr val="0000FF"/>
                </a:solidFill>
              </a:rPr>
              <a:t>sense</a:t>
            </a:r>
            <a:r>
              <a:rPr lang="zh-CN" altLang="en-US" sz="2800" dirty="0"/>
              <a:t> </a:t>
            </a:r>
            <a:r>
              <a:rPr lang="en-US" sz="2800" dirty="0"/>
              <a:t>is the meaning component of a word</a:t>
            </a:r>
          </a:p>
          <a:p>
            <a:pPr marL="457200" indent="-457200">
              <a:spcBef>
                <a:spcPts val="600"/>
              </a:spcBef>
              <a:spcAft>
                <a:spcPts val="600"/>
              </a:spcAft>
              <a:buFont typeface="Arial" panose="020B0604020202020204" pitchFamily="34" charset="0"/>
              <a:buChar char="•"/>
            </a:pPr>
            <a:r>
              <a:rPr lang="en-US" sz="2800" dirty="0"/>
              <a:t>The word </a:t>
            </a:r>
            <a:r>
              <a:rPr lang="en-US" sz="2800" i="1" dirty="0"/>
              <a:t>mouse</a:t>
            </a:r>
            <a:r>
              <a:rPr lang="en-US" sz="2800" dirty="0"/>
              <a:t> is the lemma</a:t>
            </a:r>
          </a:p>
          <a:p>
            <a:pPr marL="800100" lvl="1" indent="-342900">
              <a:spcBef>
                <a:spcPts val="600"/>
              </a:spcBef>
              <a:spcAft>
                <a:spcPts val="600"/>
              </a:spcAft>
              <a:buFont typeface="Arial" panose="020B0604020202020204" pitchFamily="34" charset="0"/>
              <a:buChar char="•"/>
            </a:pPr>
            <a:r>
              <a:rPr lang="en-US" sz="2400" i="1" dirty="0">
                <a:solidFill>
                  <a:schemeClr val="accent5"/>
                </a:solidFill>
              </a:rPr>
              <a:t>mouse</a:t>
            </a:r>
            <a:r>
              <a:rPr lang="en-US" sz="2400" dirty="0"/>
              <a:t> is the lemma of </a:t>
            </a:r>
            <a:r>
              <a:rPr lang="en-US" sz="2400" i="1" dirty="0">
                <a:solidFill>
                  <a:schemeClr val="accent5"/>
                </a:solidFill>
              </a:rPr>
              <a:t>mice</a:t>
            </a:r>
          </a:p>
          <a:p>
            <a:pPr marL="800100" lvl="1" indent="-342900">
              <a:spcBef>
                <a:spcPts val="600"/>
              </a:spcBef>
              <a:spcAft>
                <a:spcPts val="600"/>
              </a:spcAft>
              <a:buFont typeface="Arial" panose="020B0604020202020204" pitchFamily="34" charset="0"/>
              <a:buChar char="•"/>
            </a:pPr>
            <a:r>
              <a:rPr lang="en-US" sz="2400" i="1" dirty="0">
                <a:solidFill>
                  <a:schemeClr val="accent5"/>
                </a:solidFill>
              </a:rPr>
              <a:t>sing</a:t>
            </a:r>
            <a:r>
              <a:rPr lang="en-US" sz="2400" i="1" dirty="0"/>
              <a:t> is </a:t>
            </a:r>
            <a:r>
              <a:rPr lang="en-US" sz="2400" dirty="0"/>
              <a:t>the lemma of</a:t>
            </a:r>
            <a:r>
              <a:rPr lang="en-US" sz="2400" i="1" dirty="0"/>
              <a:t> </a:t>
            </a:r>
            <a:r>
              <a:rPr lang="en-US" sz="2400" i="1" dirty="0">
                <a:solidFill>
                  <a:schemeClr val="accent5"/>
                </a:solidFill>
              </a:rPr>
              <a:t>sing</a:t>
            </a:r>
            <a:r>
              <a:rPr lang="en-US" sz="2400" i="1" dirty="0"/>
              <a:t>, </a:t>
            </a:r>
            <a:r>
              <a:rPr lang="en-US" sz="2400" i="1" dirty="0">
                <a:solidFill>
                  <a:schemeClr val="accent5"/>
                </a:solidFill>
              </a:rPr>
              <a:t>sang</a:t>
            </a:r>
            <a:r>
              <a:rPr lang="en-US" sz="2400" i="1" dirty="0"/>
              <a:t>, </a:t>
            </a:r>
            <a:r>
              <a:rPr lang="en-US" sz="2400" i="1" dirty="0">
                <a:solidFill>
                  <a:schemeClr val="accent5"/>
                </a:solidFill>
              </a:rPr>
              <a:t>sung</a:t>
            </a:r>
            <a:r>
              <a:rPr lang="en-US" sz="2400" i="1" dirty="0"/>
              <a:t>…</a:t>
            </a:r>
            <a:endParaRPr lang="en-US" sz="2800" dirty="0"/>
          </a:p>
          <a:p>
            <a:pPr marL="457200" indent="-457200">
              <a:spcBef>
                <a:spcPts val="600"/>
              </a:spcBef>
              <a:spcAft>
                <a:spcPts val="600"/>
              </a:spcAft>
              <a:buFont typeface="Arial" panose="020B0604020202020204" pitchFamily="34" charset="0"/>
              <a:buChar char="•"/>
            </a:pPr>
            <a:r>
              <a:rPr lang="en-US" sz="2800" dirty="0"/>
              <a:t>Lemmas can be polysemous (have multiple senses)</a:t>
            </a:r>
          </a:p>
        </p:txBody>
      </p:sp>
    </p:spTree>
    <p:extLst>
      <p:ext uri="{BB962C8B-B14F-4D97-AF65-F5344CB8AC3E}">
        <p14:creationId xmlns:p14="http://schemas.microsoft.com/office/powerpoint/2010/main" val="26185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6C94-34D0-5B4B-A16F-F287B84637C1}"/>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4FD91E-24C9-0F40-821E-85C977C5C6C3}"/>
                  </a:ext>
                </a:extLst>
              </p:cNvPr>
              <p:cNvSpPr>
                <a:spLocks noGrp="1"/>
              </p:cNvSpPr>
              <p:nvPr>
                <p:ph idx="1"/>
              </p:nvPr>
            </p:nvSpPr>
            <p:spPr>
              <a:xfrm>
                <a:off x="517525" y="1086820"/>
                <a:ext cx="11350627" cy="1634766"/>
              </a:xfrm>
            </p:spPr>
            <p:txBody>
              <a:bodyPr lIns="90000">
                <a:noAutofit/>
              </a:bodyPr>
              <a:lstStyle/>
              <a:p>
                <a:pPr>
                  <a:spcBef>
                    <a:spcPts val="0"/>
                  </a:spcBef>
                  <a:spcAft>
                    <a:spcPts val="600"/>
                  </a:spcAft>
                </a:pPr>
                <a:r>
                  <a:rPr lang="en-US" altLang="zh-CN" sz="2800" dirty="0"/>
                  <a:t>For a</a:t>
                </a:r>
                <a:r>
                  <a:rPr lang="zh-CN" altLang="en-US" sz="2800" dirty="0"/>
                  <a:t> </a:t>
                </a:r>
                <a:r>
                  <a:rPr lang="en-US" altLang="zh-CN" sz="2800" dirty="0"/>
                  <a:t>target word </a:t>
                </a:r>
                <a14:m>
                  <m:oMath xmlns:m="http://schemas.openxmlformats.org/officeDocument/2006/math">
                    <m:r>
                      <a:rPr lang="en-US" altLang="zh-CN" sz="2800" b="1" i="1" dirty="0" smtClean="0">
                        <a:latin typeface="Cambria Math" panose="02040503050406030204" pitchFamily="18" charset="0"/>
                      </a:rPr>
                      <m:t>𝒘</m:t>
                    </m:r>
                  </m:oMath>
                </a14:m>
                <a:r>
                  <a:rPr lang="en-US" altLang="zh-CN" sz="2800" dirty="0"/>
                  <a:t> with </a:t>
                </a: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𝒄</m:t>
                        </m:r>
                      </m:e>
                      <m:sub>
                        <m:r>
                          <a:rPr lang="en-US" altLang="zh-CN" sz="2800" b="1" i="1" dirty="0" smtClean="0">
                            <a:latin typeface="Cambria Math" panose="02040503050406030204" pitchFamily="18" charset="0"/>
                          </a:rPr>
                          <m:t>𝒑𝒐𝒔</m:t>
                        </m:r>
                      </m:sub>
                    </m:sSub>
                    <m:r>
                      <a:rPr lang="en-US" altLang="zh-CN" sz="2800" i="1" dirty="0" smtClean="0">
                        <a:latin typeface="Cambria Math" panose="02040503050406030204" pitchFamily="18" charset="0"/>
                      </a:rPr>
                      <m:t>, </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𝒄</m:t>
                        </m:r>
                      </m:e>
                      <m:sub>
                        <m:r>
                          <a:rPr lang="en-US" altLang="zh-CN" sz="2800" b="1" i="1" dirty="0" smtClean="0">
                            <a:latin typeface="Cambria Math" panose="02040503050406030204" pitchFamily="18" charset="0"/>
                          </a:rPr>
                          <m:t>𝒏𝒆</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𝒈</m:t>
                            </m:r>
                          </m:e>
                          <m:sub>
                            <m:r>
                              <a:rPr lang="en-US" altLang="zh-CN" sz="2800" b="1" i="1" dirty="0" smtClean="0">
                                <a:latin typeface="Cambria Math" panose="02040503050406030204" pitchFamily="18" charset="0"/>
                              </a:rPr>
                              <m:t>𝟏</m:t>
                            </m:r>
                          </m:sub>
                        </m:sSub>
                      </m:sub>
                    </m:sSub>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 </m:t>
                    </m:r>
                    <m:r>
                      <a:rPr lang="en-US" altLang="zh-CN" sz="2800" b="0"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𝒄</m:t>
                        </m:r>
                      </m:e>
                      <m:sub>
                        <m:r>
                          <a:rPr lang="en-US" altLang="zh-CN" sz="2800" b="1" i="1" dirty="0" smtClean="0">
                            <a:latin typeface="Cambria Math" panose="02040503050406030204" pitchFamily="18" charset="0"/>
                          </a:rPr>
                          <m:t>𝒏𝒆</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𝒈</m:t>
                            </m:r>
                          </m:e>
                          <m:sub>
                            <m:r>
                              <a:rPr lang="en-US" altLang="zh-CN" sz="2800" b="1" i="1" dirty="0" smtClean="0">
                                <a:latin typeface="Cambria Math" panose="02040503050406030204" pitchFamily="18" charset="0"/>
                              </a:rPr>
                              <m:t>𝒌</m:t>
                            </m:r>
                          </m:sub>
                        </m:sSub>
                      </m:sub>
                    </m:sSub>
                  </m:oMath>
                </a14:m>
                <a:endParaRPr lang="en-US" altLang="zh-CN" sz="2800" b="1" dirty="0"/>
              </a:p>
              <a:p>
                <a:pPr lvl="1">
                  <a:spcBef>
                    <a:spcPts val="0"/>
                  </a:spcBef>
                  <a:spcAft>
                    <a:spcPts val="600"/>
                  </a:spcAft>
                </a:pPr>
                <a:r>
                  <a:rPr lang="en-US" altLang="zh-CN" dirty="0"/>
                  <a:t>Maximize the similarity of </a:t>
                </a:r>
                <a14:m>
                  <m:oMath xmlns:m="http://schemas.openxmlformats.org/officeDocument/2006/math">
                    <m:r>
                      <a:rPr lang="en-US" altLang="zh-CN" b="1" i="1" dirty="0" smtClean="0">
                        <a:latin typeface="Cambria Math" panose="02040503050406030204" pitchFamily="18" charset="0"/>
                      </a:rPr>
                      <m:t>𝒘</m:t>
                    </m:r>
                    <m:r>
                      <a:rPr lang="en-US" altLang="zh-CN" b="1" i="1" dirty="0" smtClean="0">
                        <a:latin typeface="Cambria Math" panose="02040503050406030204" pitchFamily="18" charset="0"/>
                      </a:rPr>
                      <m:t> </m:t>
                    </m:r>
                  </m:oMath>
                </a14:m>
                <a:r>
                  <a:rPr lang="en-US" altLang="zh-CN" dirty="0"/>
                  <a:t>with the</a:t>
                </a:r>
                <a:r>
                  <a:rPr lang="zh-CN" altLang="en-US" dirty="0"/>
                  <a:t> </a:t>
                </a:r>
                <a:r>
                  <a:rPr lang="en-US" altLang="zh-CN" dirty="0"/>
                  <a:t>context words</a:t>
                </a:r>
                <a:r>
                  <a:rPr lang="zh-CN" altLang="en-US" dirty="0"/>
                  <a:t> </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𝒄</m:t>
                        </m:r>
                      </m:e>
                      <m:sub>
                        <m:r>
                          <a:rPr lang="en-US" altLang="zh-CN" b="1" i="1" dirty="0">
                            <a:latin typeface="Cambria Math" panose="02040503050406030204" pitchFamily="18" charset="0"/>
                          </a:rPr>
                          <m:t>𝒑𝒐𝒔</m:t>
                        </m:r>
                      </m:sub>
                    </m:sSub>
                  </m:oMath>
                </a14:m>
                <a:endParaRPr lang="en-US" altLang="zh-CN" dirty="0"/>
              </a:p>
              <a:p>
                <a:pPr lvl="1">
                  <a:spcBef>
                    <a:spcPts val="0"/>
                  </a:spcBef>
                  <a:spcAft>
                    <a:spcPts val="600"/>
                  </a:spcAft>
                </a:pPr>
                <a:r>
                  <a:rPr lang="en-US" altLang="zh-CN" dirty="0"/>
                  <a:t>Minimize the similarity of </a:t>
                </a:r>
                <a14:m>
                  <m:oMath xmlns:m="http://schemas.openxmlformats.org/officeDocument/2006/math">
                    <m:r>
                      <a:rPr lang="en-US" altLang="zh-CN" b="1" i="1" dirty="0">
                        <a:latin typeface="Cambria Math" panose="02040503050406030204" pitchFamily="18" charset="0"/>
                      </a:rPr>
                      <m:t>𝒘</m:t>
                    </m:r>
                    <m:r>
                      <a:rPr lang="en-US" altLang="zh-CN" b="1" i="1" dirty="0">
                        <a:latin typeface="Cambria Math" panose="02040503050406030204" pitchFamily="18" charset="0"/>
                      </a:rPr>
                      <m:t> </m:t>
                    </m:r>
                  </m:oMath>
                </a14:m>
                <a:r>
                  <a:rPr lang="en-US" altLang="zh-CN" dirty="0"/>
                  <a:t>with the </a:t>
                </a:r>
                <a14:m>
                  <m:oMath xmlns:m="http://schemas.openxmlformats.org/officeDocument/2006/math">
                    <m:r>
                      <a:rPr lang="en-US" altLang="zh-CN" i="1" dirty="0" smtClean="0">
                        <a:latin typeface="Cambria Math" panose="02040503050406030204" pitchFamily="18" charset="0"/>
                      </a:rPr>
                      <m:t>𝑘</m:t>
                    </m:r>
                  </m:oMath>
                </a14:m>
                <a:r>
                  <a:rPr lang="en-US" altLang="zh-CN" dirty="0"/>
                  <a:t> </a:t>
                </a:r>
                <a:r>
                  <a:rPr lang="en-US" altLang="zh-CN" i="1" dirty="0"/>
                  <a:t>negative sampled </a:t>
                </a:r>
                <a:r>
                  <a:rPr lang="en-US" altLang="zh-CN" dirty="0"/>
                  <a:t>words</a:t>
                </a:r>
                <a:r>
                  <a:rPr lang="zh-CN" altLang="en-US" dirty="0"/>
                  <a:t> </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𝒄</m:t>
                        </m:r>
                      </m:e>
                      <m:sub>
                        <m:r>
                          <a:rPr lang="en-US" altLang="zh-CN" b="1" i="1" dirty="0">
                            <a:latin typeface="Cambria Math" panose="02040503050406030204" pitchFamily="18" charset="0"/>
                          </a:rPr>
                          <m:t>𝒏𝒆</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𝒈</m:t>
                            </m:r>
                          </m:e>
                          <m:sub>
                            <m:r>
                              <a:rPr lang="en-US" altLang="zh-CN" b="1" i="1" dirty="0">
                                <a:latin typeface="Cambria Math" panose="02040503050406030204" pitchFamily="18" charset="0"/>
                              </a:rPr>
                              <m:t>𝒌</m:t>
                            </m:r>
                          </m:sub>
                        </m:sSub>
                      </m:sub>
                    </m:sSub>
                  </m:oMath>
                </a14:m>
                <a:endParaRPr lang="en-US" altLang="zh-CN" dirty="0"/>
              </a:p>
            </p:txBody>
          </p:sp>
        </mc:Choice>
        <mc:Fallback xmlns="">
          <p:sp>
            <p:nvSpPr>
              <p:cNvPr id="3" name="Content Placeholder 2">
                <a:extLst>
                  <a:ext uri="{FF2B5EF4-FFF2-40B4-BE49-F238E27FC236}">
                    <a16:creationId xmlns:a16="http://schemas.microsoft.com/office/drawing/2014/main" id="{954FD91E-24C9-0F40-821E-85C977C5C6C3}"/>
                  </a:ext>
                </a:extLst>
              </p:cNvPr>
              <p:cNvSpPr>
                <a:spLocks noGrp="1" noRot="1" noChangeAspect="1" noMove="1" noResize="1" noEditPoints="1" noAdjustHandles="1" noChangeArrowheads="1" noChangeShapeType="1" noTextEdit="1"/>
              </p:cNvSpPr>
              <p:nvPr>
                <p:ph idx="1"/>
              </p:nvPr>
            </p:nvSpPr>
            <p:spPr>
              <a:xfrm>
                <a:off x="517525" y="1086820"/>
                <a:ext cx="11350627" cy="1634766"/>
              </a:xfrm>
              <a:blipFill>
                <a:blip r:embed="rId3"/>
                <a:stretch>
                  <a:fillRect l="-894" t="-4615"/>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65CDA6F-A0E7-3841-9F03-2B661A8CA2C6}"/>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EFB53-CDB7-2A4D-BE53-8AA52702F04D}"/>
                  </a:ext>
                </a:extLst>
              </p:cNvPr>
              <p:cNvSpPr txBox="1"/>
              <p:nvPr/>
            </p:nvSpPr>
            <p:spPr>
              <a:xfrm>
                <a:off x="2371241" y="2500923"/>
                <a:ext cx="6028841" cy="10459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𝐶𝐸</m:t>
                          </m:r>
                        </m:sub>
                      </m:sSub>
                      <m:r>
                        <a:rPr lang="en-US" altLang="zh-CN" sz="2400" b="0" i="1" smtClean="0">
                          <a:latin typeface="Cambria Math" panose="02040503050406030204" pitchFamily="18" charset="0"/>
                        </a:rPr>
                        <m:t>=−</m:t>
                      </m:r>
                      <m:func>
                        <m:funcPr>
                          <m:ctrlPr>
                            <a:rPr lang="zh-CN" altLang="en-US" sz="2400" b="0" i="1" smtClean="0">
                              <a:latin typeface="Cambria Math" panose="02040503050406030204" pitchFamily="18" charset="0"/>
                            </a:rPr>
                          </m:ctrlPr>
                        </m:funcPr>
                        <m:fName>
                          <m:r>
                            <m:rPr>
                              <m:sty m:val="p"/>
                            </m:rPr>
                            <a:rPr lang="en-US" altLang="zh-CN" sz="2400" b="0" i="0" smtClean="0">
                              <a:solidFill>
                                <a:schemeClr val="accent1"/>
                              </a:solidFill>
                              <a:latin typeface="Cambria Math" panose="02040503050406030204" pitchFamily="18" charset="0"/>
                            </a:rPr>
                            <m:t>log</m:t>
                          </m:r>
                        </m:fNa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𝒘</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𝑝𝑜𝑠</m:t>
                                      </m:r>
                                    </m:sub>
                                  </m:sSub>
                                </m:e>
                              </m:d>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sup>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e>
                                    <m:e>
                                      <m:r>
                                        <a:rPr lang="en-US" altLang="zh-CN" sz="2400" b="1" i="1" smtClean="0">
                                          <a:latin typeface="Cambria Math" panose="02040503050406030204" pitchFamily="18" charset="0"/>
                                        </a:rPr>
                                        <m:t>𝒘</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𝑛𝑒</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𝑖</m:t>
                                              </m:r>
                                            </m:sub>
                                          </m:sSub>
                                        </m:sub>
                                      </m:sSub>
                                    </m:e>
                                  </m:d>
                                </m:e>
                              </m:nary>
                            </m:e>
                          </m:d>
                        </m:e>
                      </m:func>
                    </m:oMath>
                  </m:oMathPara>
                </a14:m>
                <a:endParaRPr lang="en-CN" sz="2400" dirty="0"/>
              </a:p>
            </p:txBody>
          </p:sp>
        </mc:Choice>
        <mc:Fallback xmlns="">
          <p:sp>
            <p:nvSpPr>
              <p:cNvPr id="5" name="TextBox 4">
                <a:extLst>
                  <a:ext uri="{FF2B5EF4-FFF2-40B4-BE49-F238E27FC236}">
                    <a16:creationId xmlns:a16="http://schemas.microsoft.com/office/drawing/2014/main" id="{AF6EFB53-CDB7-2A4D-BE53-8AA52702F04D}"/>
                  </a:ext>
                </a:extLst>
              </p:cNvPr>
              <p:cNvSpPr txBox="1">
                <a:spLocks noRot="1" noChangeAspect="1" noMove="1" noResize="1" noEditPoints="1" noAdjustHandles="1" noChangeArrowheads="1" noChangeShapeType="1" noTextEdit="1"/>
              </p:cNvSpPr>
              <p:nvPr/>
            </p:nvSpPr>
            <p:spPr>
              <a:xfrm>
                <a:off x="2371241" y="2500923"/>
                <a:ext cx="6028841" cy="1045927"/>
              </a:xfrm>
              <a:prstGeom prst="rect">
                <a:avLst/>
              </a:prstGeom>
              <a:blipFill>
                <a:blip r:embed="rId4"/>
                <a:stretch>
                  <a:fillRect l="-630" t="-111905" b="-17381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EB25526-66C0-C44B-9F09-C56711140348}"/>
                  </a:ext>
                </a:extLst>
              </p:cNvPr>
              <p:cNvSpPr txBox="1"/>
              <p:nvPr/>
            </p:nvSpPr>
            <p:spPr>
              <a:xfrm>
                <a:off x="2844979" y="3535562"/>
                <a:ext cx="6306543" cy="113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unc>
                            <m:funcPr>
                              <m:ctrlPr>
                                <a:rPr lang="zh-CN" altLang="en-US" sz="2400" i="1">
                                  <a:latin typeface="Cambria Math" panose="02040503050406030204" pitchFamily="18" charset="0"/>
                                </a:rPr>
                              </m:ctrlPr>
                            </m:funcPr>
                            <m:fName>
                              <m:r>
                                <m:rPr>
                                  <m:sty m:val="p"/>
                                </m:rPr>
                                <a:rPr lang="en-US" altLang="zh-CN" sz="2400" smtClean="0">
                                  <a:solidFill>
                                    <a:schemeClr val="accent1"/>
                                  </a:solidFill>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b="1" i="1">
                                      <a:latin typeface="Cambria Math" panose="02040503050406030204" pitchFamily="18" charset="0"/>
                                    </a:rPr>
                                    <m:t>𝒘</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𝑝𝑜𝑠</m:t>
                                      </m:r>
                                    </m:sub>
                                  </m:sSub>
                                </m:e>
                              </m:d>
                            </m:e>
                          </m:func>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func>
                                <m:funcPr>
                                  <m:ctrlPr>
                                    <a:rPr lang="zh-CN" altLang="en-US" sz="2400" i="1">
                                      <a:latin typeface="Cambria Math" panose="02040503050406030204" pitchFamily="18" charset="0"/>
                                    </a:rPr>
                                  </m:ctrlPr>
                                </m:funcPr>
                                <m:fName>
                                  <m:r>
                                    <m:rPr>
                                      <m:sty m:val="p"/>
                                    </m:rPr>
                                    <a:rPr lang="en-US" altLang="zh-CN" sz="2400">
                                      <a:solidFill>
                                        <a:schemeClr val="accent1"/>
                                      </a:solidFill>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e>
                                    <m:e>
                                      <m:r>
                                        <a:rPr lang="en-US" altLang="zh-CN" sz="2400" b="1" i="1">
                                          <a:latin typeface="Cambria Math" panose="02040503050406030204" pitchFamily="18" charset="0"/>
                                        </a:rPr>
                                        <m:t>𝒘</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𝑛𝑒</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𝑖</m:t>
                                              </m:r>
                                            </m:sub>
                                          </m:sSub>
                                        </m:sub>
                                      </m:sSub>
                                    </m:e>
                                  </m:d>
                                </m:e>
                              </m:func>
                            </m:e>
                          </m:nary>
                        </m:e>
                      </m:d>
                    </m:oMath>
                  </m:oMathPara>
                </a14:m>
                <a:endParaRPr lang="en-CN" sz="2400" dirty="0"/>
              </a:p>
            </p:txBody>
          </p:sp>
        </mc:Choice>
        <mc:Fallback xmlns="">
          <p:sp>
            <p:nvSpPr>
              <p:cNvPr id="7" name="TextBox 6">
                <a:extLst>
                  <a:ext uri="{FF2B5EF4-FFF2-40B4-BE49-F238E27FC236}">
                    <a16:creationId xmlns:a16="http://schemas.microsoft.com/office/drawing/2014/main" id="{BEB25526-66C0-C44B-9F09-C56711140348}"/>
                  </a:ext>
                </a:extLst>
              </p:cNvPr>
              <p:cNvSpPr txBox="1">
                <a:spLocks noRot="1" noChangeAspect="1" noMove="1" noResize="1" noEditPoints="1" noAdjustHandles="1" noChangeArrowheads="1" noChangeShapeType="1" noTextEdit="1"/>
              </p:cNvSpPr>
              <p:nvPr/>
            </p:nvSpPr>
            <p:spPr>
              <a:xfrm>
                <a:off x="2844979" y="3535562"/>
                <a:ext cx="6306543" cy="1138260"/>
              </a:xfrm>
              <a:prstGeom prst="rect">
                <a:avLst/>
              </a:prstGeom>
              <a:blipFill>
                <a:blip r:embed="rId5"/>
                <a:stretch>
                  <a:fillRect t="-100000" b="-15604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7F9CC2-0D8B-ED4F-85DB-16CC19737717}"/>
                  </a:ext>
                </a:extLst>
              </p:cNvPr>
              <p:cNvSpPr txBox="1"/>
              <p:nvPr/>
            </p:nvSpPr>
            <p:spPr>
              <a:xfrm>
                <a:off x="2798483" y="4636723"/>
                <a:ext cx="7259917" cy="113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unc>
                            <m:funcPr>
                              <m:ctrlPr>
                                <a:rPr lang="zh-CN" altLang="en-US" sz="2400" i="1">
                                  <a:latin typeface="Cambria Math" panose="02040503050406030204" pitchFamily="18" charset="0"/>
                                </a:rPr>
                              </m:ctrlPr>
                            </m:funcPr>
                            <m:fName>
                              <m:r>
                                <m:rPr>
                                  <m:sty m:val="p"/>
                                </m:rPr>
                                <a:rPr lang="en-US" altLang="zh-CN" sz="2400" smtClean="0">
                                  <a:solidFill>
                                    <a:schemeClr val="tx1"/>
                                  </a:solidFill>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b="1" i="1">
                                      <a:latin typeface="Cambria Math" panose="02040503050406030204" pitchFamily="18" charset="0"/>
                                    </a:rPr>
                                    <m:t>𝒘</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𝑝𝑜𝑠</m:t>
                                      </m:r>
                                    </m:sub>
                                  </m:sSub>
                                </m:e>
                              </m:d>
                            </m:e>
                          </m:func>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func>
                                <m:funcPr>
                                  <m:ctrlPr>
                                    <a:rPr lang="zh-CN" altLang="en-US" sz="2400" i="1">
                                      <a:latin typeface="Cambria Math" panose="02040503050406030204" pitchFamily="18" charset="0"/>
                                    </a:rPr>
                                  </m:ctrlPr>
                                </m:funcPr>
                                <m:fName>
                                  <m:r>
                                    <m:rPr>
                                      <m:sty m:val="p"/>
                                    </m:rPr>
                                    <a:rPr lang="en-US" altLang="zh-CN" sz="2400" smtClean="0">
                                      <a:solidFill>
                                        <a:schemeClr val="tx1"/>
                                      </a:solidFill>
                                      <a:latin typeface="Cambria Math" panose="02040503050406030204" pitchFamily="18" charset="0"/>
                                    </a:rPr>
                                    <m:t>log</m:t>
                                  </m:r>
                                </m:fName>
                                <m:e>
                                  <m:d>
                                    <m:dPr>
                                      <m:ctrlPr>
                                        <a:rPr lang="en-US" altLang="zh-CN" sz="2400" b="0" i="1" smtClean="0">
                                          <a:solidFill>
                                            <a:schemeClr val="accent1"/>
                                          </a:solidFill>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solidFill>
                                                <a:schemeClr val="accent2"/>
                                              </a:solidFill>
                                              <a:latin typeface="Cambria Math" panose="02040503050406030204" pitchFamily="18" charset="0"/>
                                            </a:rPr>
                                            <m:t>+</m:t>
                                          </m:r>
                                        </m:e>
                                        <m:e>
                                          <m:r>
                                            <a:rPr lang="en-US" altLang="zh-CN" sz="2400" b="1" i="1">
                                              <a:latin typeface="Cambria Math" panose="02040503050406030204" pitchFamily="18" charset="0"/>
                                            </a:rPr>
                                            <m:t>𝒘</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𝑛𝑒</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𝑖</m:t>
                                                  </m:r>
                                                </m:sub>
                                              </m:sSub>
                                            </m:sub>
                                          </m:sSub>
                                        </m:e>
                                      </m:d>
                                    </m:e>
                                  </m:d>
                                </m:e>
                              </m:func>
                            </m:e>
                          </m:nary>
                        </m:e>
                      </m:d>
                    </m:oMath>
                  </m:oMathPara>
                </a14:m>
                <a:endParaRPr lang="en-CN" sz="2400" dirty="0"/>
              </a:p>
            </p:txBody>
          </p:sp>
        </mc:Choice>
        <mc:Fallback xmlns="">
          <p:sp>
            <p:nvSpPr>
              <p:cNvPr id="8" name="TextBox 7">
                <a:extLst>
                  <a:ext uri="{FF2B5EF4-FFF2-40B4-BE49-F238E27FC236}">
                    <a16:creationId xmlns:a16="http://schemas.microsoft.com/office/drawing/2014/main" id="{4E7F9CC2-0D8B-ED4F-85DB-16CC19737717}"/>
                  </a:ext>
                </a:extLst>
              </p:cNvPr>
              <p:cNvSpPr txBox="1">
                <a:spLocks noRot="1" noChangeAspect="1" noMove="1" noResize="1" noEditPoints="1" noAdjustHandles="1" noChangeArrowheads="1" noChangeShapeType="1" noTextEdit="1"/>
              </p:cNvSpPr>
              <p:nvPr/>
            </p:nvSpPr>
            <p:spPr>
              <a:xfrm>
                <a:off x="2798483" y="4636723"/>
                <a:ext cx="7259917" cy="1138260"/>
              </a:xfrm>
              <a:prstGeom prst="rect">
                <a:avLst/>
              </a:prstGeom>
              <a:blipFill>
                <a:blip r:embed="rId6"/>
                <a:stretch>
                  <a:fillRect t="-101111" b="-1588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07EED7-6B48-A445-83B1-E9163F69ECE9}"/>
                  </a:ext>
                </a:extLst>
              </p:cNvPr>
              <p:cNvSpPr txBox="1"/>
              <p:nvPr/>
            </p:nvSpPr>
            <p:spPr>
              <a:xfrm>
                <a:off x="2798483" y="5716692"/>
                <a:ext cx="6159537" cy="113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unc>
                            <m:funcPr>
                              <m:ctrlPr>
                                <a:rPr lang="zh-CN" altLang="en-US" sz="2400" i="1">
                                  <a:latin typeface="Cambria Math" panose="02040503050406030204" pitchFamily="18" charset="0"/>
                                </a:rPr>
                              </m:ctrlPr>
                            </m:funcPr>
                            <m:fName>
                              <m:r>
                                <m:rPr>
                                  <m:sty m:val="p"/>
                                </m:rPr>
                                <a:rPr lang="en-US" altLang="zh-CN" sz="2400" smtClean="0">
                                  <a:solidFill>
                                    <a:schemeClr val="tx1"/>
                                  </a:solidFill>
                                  <a:latin typeface="Cambria Math" panose="02040503050406030204" pitchFamily="18" charset="0"/>
                                </a:rPr>
                                <m:t>log</m:t>
                              </m:r>
                            </m:fName>
                            <m:e>
                              <m:r>
                                <a:rPr lang="en-US" altLang="zh-CN" sz="2400" b="0" i="1" smtClean="0">
                                  <a:latin typeface="Cambria Math" panose="02040503050406030204" pitchFamily="18" charset="0"/>
                                </a:rPr>
                                <m:t>𝜎</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𝑝𝑜𝑠</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𝒘</m:t>
                                  </m:r>
                                </m:e>
                              </m:d>
                            </m:e>
                          </m:func>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func>
                                <m:funcPr>
                                  <m:ctrlPr>
                                    <a:rPr lang="zh-CN" altLang="en-US" sz="2400" i="1">
                                      <a:latin typeface="Cambria Math" panose="02040503050406030204" pitchFamily="18" charset="0"/>
                                    </a:rPr>
                                  </m:ctrlPr>
                                </m:funcPr>
                                <m:fName>
                                  <m:r>
                                    <m:rPr>
                                      <m:sty m:val="p"/>
                                    </m:rPr>
                                    <a:rPr lang="en-US" altLang="zh-CN" sz="2400" smtClean="0">
                                      <a:solidFill>
                                        <a:schemeClr val="tx1"/>
                                      </a:solidFill>
                                      <a:latin typeface="Cambria Math" panose="02040503050406030204" pitchFamily="18" charset="0"/>
                                    </a:rPr>
                                    <m:t>log</m:t>
                                  </m:r>
                                </m:fName>
                                <m:e>
                                  <m:r>
                                    <a:rPr lang="en-US" altLang="zh-CN" sz="2400" b="0" i="1" smtClean="0">
                                      <a:solidFill>
                                        <a:schemeClr val="tx1"/>
                                      </a:solidFill>
                                      <a:latin typeface="Cambria Math" panose="02040503050406030204" pitchFamily="18" charset="0"/>
                                    </a:rPr>
                                    <m:t>𝜎</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𝒄</m:t>
                                          </m:r>
                                        </m:e>
                                        <m:sub>
                                          <m:r>
                                            <a:rPr lang="en-US" altLang="zh-CN" sz="2400" i="1">
                                              <a:solidFill>
                                                <a:schemeClr val="tx1"/>
                                              </a:solidFill>
                                              <a:latin typeface="Cambria Math" panose="02040503050406030204" pitchFamily="18" charset="0"/>
                                            </a:rPr>
                                            <m:t>𝑛𝑒</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𝑔</m:t>
                                              </m:r>
                                            </m:e>
                                            <m:sub>
                                              <m:r>
                                                <a:rPr lang="en-US" altLang="zh-CN" sz="2400" i="1">
                                                  <a:solidFill>
                                                    <a:schemeClr val="tx1"/>
                                                  </a:solidFill>
                                                  <a:latin typeface="Cambria Math" panose="02040503050406030204" pitchFamily="18" charset="0"/>
                                                </a:rPr>
                                                <m:t>𝑖</m:t>
                                              </m:r>
                                            </m:sub>
                                          </m:sSub>
                                        </m:sub>
                                      </m:sSub>
                                      <m:r>
                                        <a:rPr lang="en-US" altLang="zh-CN" sz="2400" b="0"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𝒘</m:t>
                                      </m:r>
                                    </m:e>
                                  </m:d>
                                </m:e>
                              </m:func>
                            </m:e>
                          </m:nary>
                        </m:e>
                      </m:d>
                    </m:oMath>
                  </m:oMathPara>
                </a14:m>
                <a:endParaRPr lang="en-CN" sz="2400" dirty="0"/>
              </a:p>
            </p:txBody>
          </p:sp>
        </mc:Choice>
        <mc:Fallback xmlns="">
          <p:sp>
            <p:nvSpPr>
              <p:cNvPr id="9" name="TextBox 8">
                <a:extLst>
                  <a:ext uri="{FF2B5EF4-FFF2-40B4-BE49-F238E27FC236}">
                    <a16:creationId xmlns:a16="http://schemas.microsoft.com/office/drawing/2014/main" id="{7207EED7-6B48-A445-83B1-E9163F69ECE9}"/>
                  </a:ext>
                </a:extLst>
              </p:cNvPr>
              <p:cNvSpPr txBox="1">
                <a:spLocks noRot="1" noChangeAspect="1" noMove="1" noResize="1" noEditPoints="1" noAdjustHandles="1" noChangeArrowheads="1" noChangeShapeType="1" noTextEdit="1"/>
              </p:cNvSpPr>
              <p:nvPr/>
            </p:nvSpPr>
            <p:spPr>
              <a:xfrm>
                <a:off x="2798483" y="5716692"/>
                <a:ext cx="6159537" cy="1138260"/>
              </a:xfrm>
              <a:prstGeom prst="rect">
                <a:avLst/>
              </a:prstGeom>
              <a:blipFill>
                <a:blip r:embed="rId7"/>
                <a:stretch>
                  <a:fillRect t="-101111" b="-158889"/>
                </a:stretch>
              </a:blipFill>
            </p:spPr>
            <p:txBody>
              <a:bodyPr/>
              <a:lstStyle/>
              <a:p>
                <a:r>
                  <a:rPr lang="en-CN">
                    <a:noFill/>
                  </a:rPr>
                  <a:t> </a:t>
                </a:r>
              </a:p>
            </p:txBody>
          </p:sp>
        </mc:Fallback>
      </mc:AlternateContent>
    </p:spTree>
    <p:extLst>
      <p:ext uri="{BB962C8B-B14F-4D97-AF65-F5344CB8AC3E}">
        <p14:creationId xmlns:p14="http://schemas.microsoft.com/office/powerpoint/2010/main" val="23704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3558-977D-194B-ABCB-A09682CAA437}"/>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9B902966-952D-0546-AD62-041E3252D0F8}"/>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3AE71DC-BA82-964C-9169-DA42039C7B44}"/>
                  </a:ext>
                </a:extLst>
              </p:cNvPr>
              <p:cNvSpPr>
                <a:spLocks noGrp="1"/>
              </p:cNvSpPr>
              <p:nvPr>
                <p:ph idx="1"/>
              </p:nvPr>
            </p:nvSpPr>
            <p:spPr>
              <a:xfrm>
                <a:off x="517525" y="1108433"/>
                <a:ext cx="11064875" cy="4671881"/>
              </a:xfrm>
            </p:spPr>
            <p:txBody>
              <a:bodyPr>
                <a:normAutofit lnSpcReduction="10000"/>
              </a:bodyPr>
              <a:lstStyle/>
              <a:p>
                <a:pPr>
                  <a:spcBef>
                    <a:spcPts val="400"/>
                  </a:spcBef>
                  <a:spcAft>
                    <a:spcPts val="600"/>
                  </a:spcAft>
                </a:pPr>
                <a:r>
                  <a:rPr lang="en-US" altLang="zh-CN" i="0" dirty="0">
                    <a:solidFill>
                      <a:srgbClr val="191919"/>
                    </a:solidFill>
                    <a:effectLst/>
                  </a:rPr>
                  <a:t>Consider the following</a:t>
                </a:r>
                <a:r>
                  <a:rPr lang="zh-CN" altLang="en-US" i="0" dirty="0">
                    <a:solidFill>
                      <a:srgbClr val="191919"/>
                    </a:solidFill>
                    <a:effectLst/>
                  </a:rPr>
                  <a:t> </a:t>
                </a:r>
                <a:r>
                  <a:rPr lang="en-US" altLang="zh-CN" i="0" dirty="0">
                    <a:solidFill>
                      <a:srgbClr val="191919"/>
                    </a:solidFill>
                    <a:effectLst/>
                  </a:rPr>
                  <a:t>sentence</a:t>
                </a:r>
                <a:r>
                  <a:rPr lang="zh-CN" altLang="en-US" i="0" dirty="0">
                    <a:solidFill>
                      <a:srgbClr val="191919"/>
                    </a:solidFill>
                    <a:effectLst/>
                  </a:rPr>
                  <a:t> </a:t>
                </a:r>
                <a:r>
                  <a:rPr lang="en-US" altLang="zh-CN" i="0" dirty="0">
                    <a:solidFill>
                      <a:srgbClr val="191919"/>
                    </a:solidFill>
                    <a:effectLst/>
                  </a:rPr>
                  <a:t>as</a:t>
                </a:r>
                <a:r>
                  <a:rPr lang="zh-CN" altLang="en-US" i="0" dirty="0">
                    <a:solidFill>
                      <a:srgbClr val="191919"/>
                    </a:solidFill>
                    <a:effectLst/>
                  </a:rPr>
                  <a:t> </a:t>
                </a:r>
                <a:r>
                  <a:rPr lang="en-US" altLang="zh-CN" i="0" dirty="0">
                    <a:solidFill>
                      <a:srgbClr val="191919"/>
                    </a:solidFill>
                    <a:effectLst/>
                  </a:rPr>
                  <a:t>training</a:t>
                </a:r>
                <a:r>
                  <a:rPr lang="zh-CN" altLang="en-US" i="0" dirty="0">
                    <a:solidFill>
                      <a:srgbClr val="191919"/>
                    </a:solidFill>
                    <a:effectLst/>
                  </a:rPr>
                  <a:t> </a:t>
                </a:r>
                <a:r>
                  <a:rPr lang="en-US" altLang="zh-CN" i="0" dirty="0">
                    <a:solidFill>
                      <a:srgbClr val="191919"/>
                    </a:solidFill>
                    <a:effectLst/>
                  </a:rPr>
                  <a:t>corpus</a:t>
                </a:r>
              </a:p>
              <a:p>
                <a:pPr marL="0" indent="0" algn="ctr">
                  <a:lnSpc>
                    <a:spcPct val="150000"/>
                  </a:lnSpc>
                  <a:spcBef>
                    <a:spcPts val="0"/>
                  </a:spcBef>
                  <a:spcAft>
                    <a:spcPts val="600"/>
                  </a:spcAft>
                  <a:buNone/>
                </a:pPr>
                <a:r>
                  <a:rPr lang="en-US" altLang="zh-CN" dirty="0"/>
                  <a:t>t</a:t>
                </a:r>
                <a:r>
                  <a:rPr lang="en-US" altLang="zh-CN" sz="2800" dirty="0"/>
                  <a:t>he</a:t>
                </a:r>
                <a:r>
                  <a:rPr lang="zh-CN" altLang="en-US" sz="2800" dirty="0"/>
                  <a:t> </a:t>
                </a:r>
                <a:r>
                  <a:rPr lang="en-US" altLang="zh-CN" sz="2800" dirty="0"/>
                  <a:t>quick brown</a:t>
                </a:r>
                <a:r>
                  <a:rPr lang="zh-CN" altLang="en-US" sz="2800" dirty="0"/>
                  <a:t> </a:t>
                </a:r>
                <a:r>
                  <a:rPr lang="en-US" altLang="zh-CN" sz="2800" dirty="0"/>
                  <a:t>fox</a:t>
                </a:r>
                <a:r>
                  <a:rPr lang="zh-CN" altLang="en-US" sz="2800" dirty="0"/>
                  <a:t> </a:t>
                </a:r>
                <a:r>
                  <a:rPr lang="en-US" altLang="zh-CN" sz="2800" dirty="0"/>
                  <a:t>jumps over</a:t>
                </a:r>
                <a:r>
                  <a:rPr lang="zh-CN" altLang="en-US" sz="2800" dirty="0"/>
                  <a:t> </a:t>
                </a:r>
                <a:r>
                  <a:rPr lang="en-US" altLang="zh-CN" sz="2800" dirty="0"/>
                  <a:t>the lazy dog.</a:t>
                </a:r>
                <a:endParaRPr lang="en-US" sz="2400" dirty="0">
                  <a:latin typeface="Times New Roman" panose="02020603050405020304" pitchFamily="18" charset="0"/>
                  <a:cs typeface="Times New Roman" panose="02020603050405020304" pitchFamily="18" charset="0"/>
                </a:endParaRPr>
              </a:p>
              <a:p>
                <a:pPr>
                  <a:spcBef>
                    <a:spcPts val="400"/>
                  </a:spcBef>
                  <a:spcAft>
                    <a:spcPts val="600"/>
                  </a:spcAft>
                </a:pPr>
                <a:r>
                  <a:rPr lang="en-US" altLang="zh-CN" dirty="0">
                    <a:solidFill>
                      <a:srgbClr val="191919"/>
                    </a:solidFill>
                  </a:rPr>
                  <a:t>Set </a:t>
                </a:r>
                <a14:m>
                  <m:oMath xmlns:m="http://schemas.openxmlformats.org/officeDocument/2006/math">
                    <m:r>
                      <a:rPr lang="en-US" altLang="zh-CN" i="1" dirty="0" smtClean="0">
                        <a:solidFill>
                          <a:srgbClr val="191919"/>
                        </a:solidFill>
                        <a:latin typeface="Cambria Math" panose="02040503050406030204" pitchFamily="18" charset="0"/>
                      </a:rPr>
                      <m:t>𝑤</m:t>
                    </m:r>
                    <m:r>
                      <a:rPr lang="en-US" altLang="zh-CN" i="1" dirty="0" smtClean="0">
                        <a:solidFill>
                          <a:srgbClr val="191919"/>
                        </a:solidFill>
                        <a:effectLst/>
                        <a:latin typeface="Cambria Math" panose="02040503050406030204" pitchFamily="18" charset="0"/>
                      </a:rPr>
                      <m:t>𝑖𝑛𝑑𝑜𝑤</m:t>
                    </m:r>
                    <m:r>
                      <a:rPr lang="en-US" altLang="zh-CN" i="1" dirty="0" smtClean="0">
                        <a:solidFill>
                          <a:srgbClr val="191919"/>
                        </a:solidFill>
                        <a:effectLst/>
                        <a:latin typeface="Cambria Math" panose="02040503050406030204" pitchFamily="18" charset="0"/>
                      </a:rPr>
                      <m:t>=2</m:t>
                    </m:r>
                  </m:oMath>
                </a14:m>
                <a:r>
                  <a:rPr lang="zh-CN" altLang="en-US" dirty="0"/>
                  <a:t> </a:t>
                </a:r>
                <a:r>
                  <a:rPr lang="en-US" altLang="zh-CN" dirty="0"/>
                  <a:t>and</a:t>
                </a:r>
                <a:r>
                  <a:rPr lang="zh-CN" altLang="en-US" dirty="0"/>
                  <a:t> </a:t>
                </a:r>
                <a:r>
                  <a:rPr lang="en-US" altLang="zh-CN" dirty="0"/>
                  <a:t>embedding</a:t>
                </a:r>
                <a:r>
                  <a:rPr lang="zh-CN" altLang="en-US" dirty="0"/>
                  <a:t> </a:t>
                </a:r>
                <a:r>
                  <a:rPr lang="en-US" altLang="zh-CN" dirty="0"/>
                  <a:t>dimension</a:t>
                </a:r>
                <a:r>
                  <a:rPr lang="zh-CN" altLang="en-US"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=3</m:t>
                    </m:r>
                  </m:oMath>
                </a14:m>
                <a:endParaRPr lang="en-CN" dirty="0"/>
              </a:p>
              <a:p>
                <a:r>
                  <a:rPr lang="en-US" altLang="zh-CN" dirty="0"/>
                  <a:t>Therefore, we have</a:t>
                </a:r>
              </a:p>
              <a:p>
                <a:pPr lvl="1">
                  <a:spcAft>
                    <a:spcPts val="600"/>
                  </a:spcAft>
                </a:pPr>
                <a:r>
                  <a:rPr lang="en-US" altLang="zh-CN" dirty="0"/>
                  <a:t>Vocabulary set </a:t>
                </a:r>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𝑡h𝑒</m:t>
                        </m:r>
                        <m:r>
                          <a:rPr lang="en-US" altLang="zh-CN" b="0" i="1" smtClean="0">
                            <a:latin typeface="Cambria Math" panose="02040503050406030204" pitchFamily="18" charset="0"/>
                          </a:rPr>
                          <m:t>,</m:t>
                        </m:r>
                        <m:r>
                          <a:rPr lang="en-US" altLang="zh-CN" b="0" i="1" smtClean="0">
                            <a:latin typeface="Cambria Math" panose="02040503050406030204" pitchFamily="18" charset="0"/>
                          </a:rPr>
                          <m:t>𝑞𝑢𝑖𝑐𝑘</m:t>
                        </m:r>
                        <m:r>
                          <a:rPr lang="en-US" altLang="zh-CN" b="0" i="1" smtClean="0">
                            <a:latin typeface="Cambria Math" panose="02040503050406030204" pitchFamily="18" charset="0"/>
                          </a:rPr>
                          <m:t>,</m:t>
                        </m:r>
                        <m:r>
                          <a:rPr lang="en-US" altLang="zh-CN" b="0" i="1" smtClean="0">
                            <a:latin typeface="Cambria Math" panose="02040503050406030204" pitchFamily="18" charset="0"/>
                          </a:rPr>
                          <m:t>𝑏𝑟𝑜𝑤𝑛</m:t>
                        </m:r>
                        <m:r>
                          <a:rPr lang="en-US" altLang="zh-CN" b="0" i="1" smtClean="0">
                            <a:latin typeface="Cambria Math" panose="02040503050406030204" pitchFamily="18" charset="0"/>
                          </a:rPr>
                          <m:t>,</m:t>
                        </m:r>
                        <m:r>
                          <a:rPr lang="en-US" altLang="zh-CN" b="0" i="1" smtClean="0">
                            <a:latin typeface="Cambria Math" panose="02040503050406030204" pitchFamily="18" charset="0"/>
                          </a:rPr>
                          <m:t>𝑓𝑜𝑥</m:t>
                        </m:r>
                        <m:r>
                          <a:rPr lang="en-US" altLang="zh-CN" b="0" i="1" smtClean="0">
                            <a:latin typeface="Cambria Math" panose="02040503050406030204" pitchFamily="18" charset="0"/>
                          </a:rPr>
                          <m:t>,</m:t>
                        </m:r>
                        <m:r>
                          <a:rPr lang="en-US" altLang="zh-CN" b="0" i="1" smtClean="0">
                            <a:latin typeface="Cambria Math" panose="02040503050406030204" pitchFamily="18" charset="0"/>
                          </a:rPr>
                          <m:t>𝑗𝑢𝑚𝑝𝑠</m:t>
                        </m:r>
                        <m:r>
                          <a:rPr lang="en-US" altLang="zh-CN" b="0" i="1" smtClean="0">
                            <a:latin typeface="Cambria Math" panose="02040503050406030204" pitchFamily="18" charset="0"/>
                          </a:rPr>
                          <m:t>,</m:t>
                        </m:r>
                        <m:r>
                          <a:rPr lang="en-US" altLang="zh-CN" b="0" i="1" smtClean="0">
                            <a:latin typeface="Cambria Math" panose="02040503050406030204" pitchFamily="18" charset="0"/>
                          </a:rPr>
                          <m:t>𝑜𝑣𝑒𝑟</m:t>
                        </m:r>
                        <m:r>
                          <a:rPr lang="en-US" altLang="zh-CN" b="0" i="1" smtClean="0">
                            <a:latin typeface="Cambria Math" panose="02040503050406030204" pitchFamily="18" charset="0"/>
                          </a:rPr>
                          <m:t>,</m:t>
                        </m:r>
                        <m:r>
                          <a:rPr lang="en-US" altLang="zh-CN" b="0" i="1" smtClean="0">
                            <a:latin typeface="Cambria Math" panose="02040503050406030204" pitchFamily="18" charset="0"/>
                          </a:rPr>
                          <m:t>𝑙𝑎𝑧𝑦</m:t>
                        </m:r>
                        <m:r>
                          <a:rPr lang="en-US" altLang="zh-CN" b="0" i="1" smtClean="0">
                            <a:latin typeface="Cambria Math" panose="02040503050406030204" pitchFamily="18" charset="0"/>
                          </a:rPr>
                          <m:t>,</m:t>
                        </m:r>
                        <m:r>
                          <a:rPr lang="en-US" altLang="zh-CN" b="0" i="1" smtClean="0">
                            <a:latin typeface="Cambria Math" panose="02040503050406030204" pitchFamily="18" charset="0"/>
                          </a:rPr>
                          <m:t>𝑑𝑜𝑔</m:t>
                        </m:r>
                      </m:e>
                    </m:d>
                  </m:oMath>
                </a14:m>
                <a:endParaRPr lang="en-US" altLang="zh-CN" b="0" i="1" dirty="0">
                  <a:latin typeface="Cambria Math" panose="02040503050406030204" pitchFamily="18" charset="0"/>
                </a:endParaRPr>
              </a:p>
              <a:p>
                <a:pPr lvl="1">
                  <a:spcAft>
                    <a:spcPts val="600"/>
                  </a:spcAft>
                </a:pPr>
                <a:r>
                  <a:rPr lang="en-US" altLang="zh-CN" dirty="0"/>
                  <a:t>Vocabulary</a:t>
                </a:r>
                <a:r>
                  <a:rPr lang="zh-CN" altLang="en-US" dirty="0"/>
                  <a:t> </a:t>
                </a:r>
                <a:r>
                  <a:rPr lang="en-US" altLang="zh-CN" dirty="0"/>
                  <a:t>size</a:t>
                </a:r>
                <a:r>
                  <a:rPr lang="zh-CN" altLang="en-US"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𝑉</m:t>
                        </m:r>
                      </m:e>
                    </m:d>
                    <m:r>
                      <a:rPr lang="en-US" altLang="zh-CN" i="1">
                        <a:latin typeface="Cambria Math" panose="02040503050406030204" pitchFamily="18" charset="0"/>
                      </a:rPr>
                      <m:t>=8</m:t>
                    </m:r>
                  </m:oMath>
                </a14:m>
                <a:endParaRPr lang="en-US" altLang="zh-CN" dirty="0"/>
              </a:p>
              <a:p>
                <a:pPr lvl="1">
                  <a:spcAft>
                    <a:spcPts val="600"/>
                  </a:spcAft>
                </a:pPr>
                <a:r>
                  <a:rPr lang="en-US" altLang="zh-CN" dirty="0"/>
                  <a:t>Input weight matrix (Projection matrix) </a:t>
                </a:r>
                <a14:m>
                  <m:oMath xmlns:m="http://schemas.openxmlformats.org/officeDocument/2006/math">
                    <m:r>
                      <a:rPr lang="en-US" altLang="zh-CN" b="1" i="1" smtClean="0">
                        <a:latin typeface="Cambria Math" panose="02040503050406030204" pitchFamily="18" charset="0"/>
                      </a:rPr>
                      <m:t>𝑾</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r>
                          <m:rPr>
                            <m:sty m:val="p"/>
                          </m:rPr>
                          <a:rPr lang="en-US" altLang="zh-CN" b="0" i="0" smtClean="0">
                            <a:latin typeface="Cambria Math" panose="02040503050406030204" pitchFamily="18" charset="0"/>
                          </a:rPr>
                          <m:t>input</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rPr>
                          <m:t>8×3</m:t>
                        </m:r>
                      </m:sup>
                    </m:sSup>
                  </m:oMath>
                </a14:m>
                <a:endParaRPr lang="en-US" altLang="zh-CN" dirty="0"/>
              </a:p>
              <a:p>
                <a:pPr lvl="1">
                  <a:spcAft>
                    <a:spcPts val="600"/>
                  </a:spcAft>
                </a:pPr>
                <a:r>
                  <a:rPr lang="en-US" altLang="zh-CN" dirty="0"/>
                  <a:t>Output weight matrix (Context matrix) </a:t>
                </a:r>
                <a14:m>
                  <m:oMath xmlns:m="http://schemas.openxmlformats.org/officeDocument/2006/math">
                    <m:r>
                      <a:rPr lang="en-US" altLang="zh-CN" b="1" i="1" smtClean="0">
                        <a:latin typeface="Cambria Math" panose="02040503050406030204" pitchFamily="18" charset="0"/>
                      </a:rPr>
                      <m:t>𝑪</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r>
                          <m:rPr>
                            <m:sty m:val="p"/>
                          </m:rPr>
                          <a:rPr lang="en-US" altLang="zh-CN" b="0" i="0" smtClean="0">
                            <a:latin typeface="Cambria Math" panose="02040503050406030204" pitchFamily="18" charset="0"/>
                          </a:rPr>
                          <m:t>output</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3×8</m:t>
                        </m:r>
                      </m:sup>
                    </m:sSup>
                  </m:oMath>
                </a14:m>
                <a:endParaRPr lang="en-US" altLang="zh-CN" dirty="0"/>
              </a:p>
            </p:txBody>
          </p:sp>
        </mc:Choice>
        <mc:Fallback xmlns="">
          <p:sp>
            <p:nvSpPr>
              <p:cNvPr id="6" name="Content Placeholder 5">
                <a:extLst>
                  <a:ext uri="{FF2B5EF4-FFF2-40B4-BE49-F238E27FC236}">
                    <a16:creationId xmlns:a16="http://schemas.microsoft.com/office/drawing/2014/main" id="{43AE71DC-BA82-964C-9169-DA42039C7B44}"/>
                  </a:ext>
                </a:extLst>
              </p:cNvPr>
              <p:cNvSpPr>
                <a:spLocks noGrp="1" noRot="1" noChangeAspect="1" noMove="1" noResize="1" noEditPoints="1" noAdjustHandles="1" noChangeArrowheads="1" noChangeShapeType="1" noTextEdit="1"/>
              </p:cNvSpPr>
              <p:nvPr>
                <p:ph idx="1"/>
              </p:nvPr>
            </p:nvSpPr>
            <p:spPr>
              <a:xfrm>
                <a:off x="517525" y="1108433"/>
                <a:ext cx="11064875" cy="4671881"/>
              </a:xfrm>
              <a:blipFill>
                <a:blip r:embed="rId3"/>
                <a:stretch>
                  <a:fillRect l="-916" t="-2439"/>
                </a:stretch>
              </a:blipFill>
            </p:spPr>
            <p:txBody>
              <a:bodyPr/>
              <a:lstStyle/>
              <a:p>
                <a:r>
                  <a:rPr lang="en-CN">
                    <a:noFill/>
                  </a:rPr>
                  <a:t> </a:t>
                </a:r>
              </a:p>
            </p:txBody>
          </p:sp>
        </mc:Fallback>
      </mc:AlternateContent>
      <p:pic>
        <p:nvPicPr>
          <p:cNvPr id="1026" name="Picture 2" descr="Eric Kim">
            <a:extLst>
              <a:ext uri="{FF2B5EF4-FFF2-40B4-BE49-F238E27FC236}">
                <a16:creationId xmlns:a16="http://schemas.microsoft.com/office/drawing/2014/main" id="{F2EC5AED-EF94-574D-B1F8-7E4F72E33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1278" y="5623006"/>
            <a:ext cx="789893" cy="8280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50ABFD-8C37-574D-88DE-C817F8767F01}"/>
              </a:ext>
            </a:extLst>
          </p:cNvPr>
          <p:cNvSpPr txBox="1"/>
          <p:nvPr/>
        </p:nvSpPr>
        <p:spPr>
          <a:xfrm>
            <a:off x="1458687" y="5846544"/>
            <a:ext cx="7979794" cy="646331"/>
          </a:xfrm>
          <a:prstGeom prst="rect">
            <a:avLst/>
          </a:prstGeom>
          <a:noFill/>
        </p:spPr>
        <p:txBody>
          <a:bodyPr wrap="square">
            <a:spAutoFit/>
          </a:bodyPr>
          <a:lstStyle/>
          <a:p>
            <a:r>
              <a:rPr lang="en-US" altLang="zh-CN" b="1" dirty="0"/>
              <a:t>Thanks</a:t>
            </a:r>
            <a:r>
              <a:rPr lang="zh-CN" altLang="en-US" b="1" dirty="0"/>
              <a:t> </a:t>
            </a:r>
            <a:r>
              <a:rPr lang="en-US" altLang="zh-CN" b="1" dirty="0"/>
              <a:t>to</a:t>
            </a:r>
            <a:r>
              <a:rPr lang="zh-CN" altLang="en-US" b="1" dirty="0"/>
              <a:t> </a:t>
            </a:r>
            <a:r>
              <a:rPr lang="en-US" altLang="zh-CN" b="1" dirty="0"/>
              <a:t>Eric</a:t>
            </a:r>
            <a:r>
              <a:rPr lang="zh-CN" altLang="en-US" b="1" dirty="0"/>
              <a:t> </a:t>
            </a:r>
            <a:r>
              <a:rPr lang="en-US" altLang="zh-CN" b="1" dirty="0"/>
              <a:t>Kim,</a:t>
            </a:r>
            <a:r>
              <a:rPr lang="zh-CN" altLang="en-US" b="1" dirty="0"/>
              <a:t> </a:t>
            </a:r>
            <a:r>
              <a:rPr lang="en-CN" b="1" dirty="0">
                <a:hlinkClick r:id="rId5">
                  <a:extLst>
                    <a:ext uri="{A12FA001-AC4F-418D-AE19-62706E023703}">
                      <ahyp:hlinkClr xmlns:ahyp="http://schemas.microsoft.com/office/drawing/2018/hyperlinkcolor" val="tx"/>
                    </a:ext>
                  </a:extLst>
                </a:hlinkClick>
              </a:rPr>
              <a:t>https://aegis4048.github.io/</a:t>
            </a:r>
            <a:r>
              <a:rPr lang="zh-CN" altLang="en-US" b="1" dirty="0"/>
              <a:t>  </a:t>
            </a:r>
            <a:endParaRPr lang="en-US" altLang="zh-CN" b="1" dirty="0"/>
          </a:p>
          <a:p>
            <a:r>
              <a:rPr lang="en-US" altLang="zh-CN" b="1" dirty="0"/>
              <a:t>The</a:t>
            </a:r>
            <a:r>
              <a:rPr lang="zh-CN" altLang="en-US" b="1" dirty="0"/>
              <a:t> </a:t>
            </a:r>
            <a:r>
              <a:rPr lang="en-US" altLang="zh-CN" b="1" dirty="0"/>
              <a:t>following</a:t>
            </a:r>
            <a:r>
              <a:rPr lang="zh-CN" altLang="en-US" b="1" dirty="0"/>
              <a:t> </a:t>
            </a:r>
            <a:r>
              <a:rPr lang="en-US" altLang="zh-CN" b="1" dirty="0"/>
              <a:t>illustration</a:t>
            </a:r>
            <a:r>
              <a:rPr lang="zh-CN" altLang="en-US" b="1" dirty="0"/>
              <a:t> </a:t>
            </a:r>
            <a:r>
              <a:rPr lang="en-US" altLang="zh-CN" b="1" dirty="0"/>
              <a:t>slides</a:t>
            </a:r>
            <a:r>
              <a:rPr lang="zh-CN" altLang="en-US" b="1" dirty="0"/>
              <a:t> </a:t>
            </a:r>
            <a:r>
              <a:rPr lang="en-US" altLang="zh-CN" b="1" dirty="0"/>
              <a:t>are</a:t>
            </a:r>
            <a:r>
              <a:rPr lang="zh-CN" altLang="en-US" b="1" dirty="0"/>
              <a:t> </a:t>
            </a:r>
            <a:r>
              <a:rPr lang="en-US" altLang="zh-CN" b="1" dirty="0"/>
              <a:t>all</a:t>
            </a:r>
            <a:r>
              <a:rPr lang="zh-CN" altLang="en-US" b="1" dirty="0"/>
              <a:t> </a:t>
            </a:r>
            <a:r>
              <a:rPr lang="en-US" altLang="zh-CN" b="1" dirty="0"/>
              <a:t>credited</a:t>
            </a:r>
            <a:r>
              <a:rPr lang="zh-CN" altLang="en-US" b="1" dirty="0"/>
              <a:t> </a:t>
            </a:r>
            <a:r>
              <a:rPr lang="en-US" altLang="zh-CN" b="1" dirty="0"/>
              <a:t>to</a:t>
            </a:r>
            <a:r>
              <a:rPr lang="zh-CN" altLang="en-US" b="1" dirty="0"/>
              <a:t> </a:t>
            </a:r>
            <a:r>
              <a:rPr lang="en-US" altLang="zh-CN" b="1" dirty="0"/>
              <a:t>Eric</a:t>
            </a:r>
            <a:r>
              <a:rPr lang="zh-CN" altLang="en-US" b="1" dirty="0"/>
              <a:t> </a:t>
            </a:r>
            <a:r>
              <a:rPr lang="en-US" altLang="zh-CN" b="1" dirty="0"/>
              <a:t>Kim.</a:t>
            </a:r>
            <a:endParaRPr lang="en-CN" b="1" dirty="0"/>
          </a:p>
        </p:txBody>
      </p:sp>
    </p:spTree>
    <p:extLst>
      <p:ext uri="{BB962C8B-B14F-4D97-AF65-F5344CB8AC3E}">
        <p14:creationId xmlns:p14="http://schemas.microsoft.com/office/powerpoint/2010/main" val="756557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0CB9E-394A-4B4E-AD93-AA14B99605D1}"/>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zh-CN" altLang="en-US" dirty="0"/>
          </a:p>
        </p:txBody>
      </p:sp>
      <p:sp>
        <p:nvSpPr>
          <p:cNvPr id="3" name="灯片编号占位符 2">
            <a:extLst>
              <a:ext uri="{FF2B5EF4-FFF2-40B4-BE49-F238E27FC236}">
                <a16:creationId xmlns:a16="http://schemas.microsoft.com/office/drawing/2014/main" id="{007CB7DA-848D-4D06-8FD0-0F6C9F8A4234}"/>
              </a:ext>
            </a:extLst>
          </p:cNvPr>
          <p:cNvSpPr>
            <a:spLocks noGrp="1"/>
          </p:cNvSpPr>
          <p:nvPr>
            <p:ph type="sldNum" sz="quarter" idx="12"/>
          </p:nvPr>
        </p:nvSpPr>
        <p:spPr/>
        <p:txBody>
          <a:bodyPr/>
          <a:lstStyle/>
          <a:p>
            <a:fld id="{B0345295-E261-4EC5-88DB-2E3C71302580}" type="slidenum">
              <a:rPr lang="zh-CN" altLang="en-US" smtClean="0"/>
              <a:t>52</a:t>
            </a:fld>
            <a:endParaRPr lang="zh-CN" altLang="en-US"/>
          </a:p>
        </p:txBody>
      </p:sp>
      <p:sp>
        <p:nvSpPr>
          <p:cNvPr id="4" name="内容占位符 3">
            <a:extLst>
              <a:ext uri="{FF2B5EF4-FFF2-40B4-BE49-F238E27FC236}">
                <a16:creationId xmlns:a16="http://schemas.microsoft.com/office/drawing/2014/main" id="{870CDA67-55E7-4979-A27B-D4E161790B05}"/>
              </a:ext>
            </a:extLst>
          </p:cNvPr>
          <p:cNvSpPr>
            <a:spLocks noGrp="1"/>
          </p:cNvSpPr>
          <p:nvPr>
            <p:ph idx="1"/>
          </p:nvPr>
        </p:nvSpPr>
        <p:spPr>
          <a:xfrm>
            <a:off x="507760" y="1069109"/>
            <a:ext cx="10453165" cy="694380"/>
          </a:xfrm>
          <a:solidFill>
            <a:schemeClr val="bg1"/>
          </a:solidFill>
        </p:spPr>
        <p:txBody>
          <a:bodyPr/>
          <a:lstStyle/>
          <a:p>
            <a:r>
              <a:rPr lang="en-US" altLang="zh-CN" dirty="0"/>
              <a:t>Skip-gram</a:t>
            </a:r>
            <a:r>
              <a:rPr lang="zh-CN" altLang="en-US" dirty="0"/>
              <a:t> </a:t>
            </a:r>
            <a:r>
              <a:rPr lang="en-US" altLang="zh-CN" dirty="0"/>
              <a:t>-</a:t>
            </a:r>
            <a:r>
              <a:rPr lang="zh-CN" altLang="en-US" dirty="0"/>
              <a:t> </a:t>
            </a:r>
            <a:r>
              <a:rPr lang="en-US" altLang="zh-CN" dirty="0"/>
              <a:t>learn word vector representations</a:t>
            </a:r>
            <a:endParaRPr lang="zh-CN" altLang="en-US" dirty="0"/>
          </a:p>
        </p:txBody>
      </p:sp>
      <p:sp>
        <p:nvSpPr>
          <p:cNvPr id="5" name="矩形 4">
            <a:extLst>
              <a:ext uri="{FF2B5EF4-FFF2-40B4-BE49-F238E27FC236}">
                <a16:creationId xmlns:a16="http://schemas.microsoft.com/office/drawing/2014/main" id="{C4CE9ACD-D8D2-4994-A380-90EE475C92D0}"/>
              </a:ext>
            </a:extLst>
          </p:cNvPr>
          <p:cNvSpPr/>
          <p:nvPr/>
        </p:nvSpPr>
        <p:spPr>
          <a:xfrm>
            <a:off x="1292688" y="4103726"/>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B54D1BD-7B52-4372-8FED-E670C88C9A39}"/>
                  </a:ext>
                </a:extLst>
              </p:cNvPr>
              <p:cNvSpPr txBox="1"/>
              <p:nvPr/>
            </p:nvSpPr>
            <p:spPr>
              <a:xfrm>
                <a:off x="747078" y="4306434"/>
                <a:ext cx="530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CB54D1BD-7B52-4372-8FED-E670C88C9A39}"/>
                  </a:ext>
                </a:extLst>
              </p:cNvPr>
              <p:cNvSpPr txBox="1">
                <a:spLocks noRot="1" noChangeAspect="1" noMove="1" noResize="1" noEditPoints="1" noAdjustHandles="1" noChangeArrowheads="1" noChangeShapeType="1" noTextEdit="1"/>
              </p:cNvSpPr>
              <p:nvPr/>
            </p:nvSpPr>
            <p:spPr>
              <a:xfrm>
                <a:off x="747078" y="4306434"/>
                <a:ext cx="530145" cy="276999"/>
              </a:xfrm>
              <a:prstGeom prst="rect">
                <a:avLst/>
              </a:prstGeom>
              <a:blipFill>
                <a:blip r:embed="rId3"/>
                <a:stretch>
                  <a:fillRect l="-4762" r="-14286" b="-39130"/>
                </a:stretch>
              </a:blipFill>
            </p:spPr>
            <p:txBody>
              <a:bodyPr/>
              <a:lstStyle/>
              <a:p>
                <a:r>
                  <a:rPr lang="en-CN">
                    <a:noFill/>
                  </a:rPr>
                  <a:t> </a:t>
                </a:r>
              </a:p>
            </p:txBody>
          </p:sp>
        </mc:Fallback>
      </mc:AlternateContent>
      <p:sp>
        <p:nvSpPr>
          <p:cNvPr id="7" name="矩形 6">
            <a:extLst>
              <a:ext uri="{FF2B5EF4-FFF2-40B4-BE49-F238E27FC236}">
                <a16:creationId xmlns:a16="http://schemas.microsoft.com/office/drawing/2014/main" id="{5B8046EF-DD79-49EF-B46D-DB3420E5C1B0}"/>
              </a:ext>
            </a:extLst>
          </p:cNvPr>
          <p:cNvSpPr/>
          <p:nvPr/>
        </p:nvSpPr>
        <p:spPr>
          <a:xfrm>
            <a:off x="2523766" y="4103725"/>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E5AE998-72FF-41AA-9B67-F0762C9ADC55}"/>
              </a:ext>
            </a:extLst>
          </p:cNvPr>
          <p:cNvSpPr/>
          <p:nvPr/>
        </p:nvSpPr>
        <p:spPr>
          <a:xfrm>
            <a:off x="3754844" y="2527206"/>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657E2EFF-D536-42F7-A295-FB2810CB6DCF}"/>
              </a:ext>
            </a:extLst>
          </p:cNvPr>
          <p:cNvSpPr/>
          <p:nvPr/>
        </p:nvSpPr>
        <p:spPr>
          <a:xfrm>
            <a:off x="3754844" y="3348791"/>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1B66CAEF-0AC7-4933-B7CD-74367BD333C8}"/>
              </a:ext>
            </a:extLst>
          </p:cNvPr>
          <p:cNvSpPr/>
          <p:nvPr/>
        </p:nvSpPr>
        <p:spPr>
          <a:xfrm>
            <a:off x="3754844" y="5810250"/>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C9398655-0D43-4CB5-99E7-A9B845FCEE1B}"/>
              </a:ext>
            </a:extLst>
          </p:cNvPr>
          <p:cNvSpPr/>
          <p:nvPr/>
        </p:nvSpPr>
        <p:spPr>
          <a:xfrm>
            <a:off x="3754844" y="4944957"/>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497B18D1-FCBB-4FD9-ADD1-7E54D946060D}"/>
              </a:ext>
            </a:extLst>
          </p:cNvPr>
          <p:cNvCxnSpPr>
            <a:stCxn id="5" idx="3"/>
            <a:endCxn id="7" idx="1"/>
          </p:cNvCxnSpPr>
          <p:nvPr/>
        </p:nvCxnSpPr>
        <p:spPr>
          <a:xfrm flipV="1">
            <a:off x="1646794" y="4444932"/>
            <a:ext cx="87697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800B7E4-5E58-47D1-AB46-A9E9944852F6}"/>
              </a:ext>
            </a:extLst>
          </p:cNvPr>
          <p:cNvCxnSpPr>
            <a:cxnSpLocks/>
            <a:stCxn id="7" idx="3"/>
            <a:endCxn id="8" idx="1"/>
          </p:cNvCxnSpPr>
          <p:nvPr/>
        </p:nvCxnSpPr>
        <p:spPr>
          <a:xfrm flipV="1">
            <a:off x="2877872" y="2868413"/>
            <a:ext cx="876972" cy="15765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1E54D77-6B4E-4AE2-816A-271EE728272A}"/>
              </a:ext>
            </a:extLst>
          </p:cNvPr>
          <p:cNvCxnSpPr>
            <a:cxnSpLocks/>
            <a:stCxn id="7" idx="3"/>
            <a:endCxn id="9" idx="1"/>
          </p:cNvCxnSpPr>
          <p:nvPr/>
        </p:nvCxnSpPr>
        <p:spPr>
          <a:xfrm flipV="1">
            <a:off x="2877872" y="3689998"/>
            <a:ext cx="876972" cy="754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7703551-75B7-44B5-9B4D-BF3E72DA33CB}"/>
              </a:ext>
            </a:extLst>
          </p:cNvPr>
          <p:cNvCxnSpPr>
            <a:cxnSpLocks/>
            <a:stCxn id="7" idx="3"/>
            <a:endCxn id="11" idx="1"/>
          </p:cNvCxnSpPr>
          <p:nvPr/>
        </p:nvCxnSpPr>
        <p:spPr>
          <a:xfrm>
            <a:off x="2877872" y="4444932"/>
            <a:ext cx="876972" cy="8412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DB22BF6-CDD0-4A24-9922-2812702F1A80}"/>
              </a:ext>
            </a:extLst>
          </p:cNvPr>
          <p:cNvCxnSpPr>
            <a:cxnSpLocks/>
            <a:stCxn id="7" idx="3"/>
            <a:endCxn id="10" idx="1"/>
          </p:cNvCxnSpPr>
          <p:nvPr/>
        </p:nvCxnSpPr>
        <p:spPr>
          <a:xfrm>
            <a:off x="2877872" y="4444932"/>
            <a:ext cx="876972" cy="1706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41308F8-5188-4E7F-9167-0AAB9F328899}"/>
                  </a:ext>
                </a:extLst>
              </p:cNvPr>
              <p:cNvSpPr txBox="1"/>
              <p:nvPr/>
            </p:nvSpPr>
            <p:spPr>
              <a:xfrm>
                <a:off x="4113657" y="2729907"/>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oMath>
                  </m:oMathPara>
                </a14:m>
                <a:endParaRPr lang="zh-CN" altLang="en-US" dirty="0"/>
              </a:p>
            </p:txBody>
          </p:sp>
        </mc:Choice>
        <mc:Fallback xmlns="">
          <p:sp>
            <p:nvSpPr>
              <p:cNvPr id="27" name="文本框 26">
                <a:extLst>
                  <a:ext uri="{FF2B5EF4-FFF2-40B4-BE49-F238E27FC236}">
                    <a16:creationId xmlns:a16="http://schemas.microsoft.com/office/drawing/2014/main" id="{741308F8-5188-4E7F-9167-0AAB9F328899}"/>
                  </a:ext>
                </a:extLst>
              </p:cNvPr>
              <p:cNvSpPr txBox="1">
                <a:spLocks noRot="1" noChangeAspect="1" noMove="1" noResize="1" noEditPoints="1" noAdjustHandles="1" noChangeArrowheads="1" noChangeShapeType="1" noTextEdit="1"/>
              </p:cNvSpPr>
              <p:nvPr/>
            </p:nvSpPr>
            <p:spPr>
              <a:xfrm>
                <a:off x="4113657" y="2729907"/>
                <a:ext cx="934102" cy="276999"/>
              </a:xfrm>
              <a:prstGeom prst="rect">
                <a:avLst/>
              </a:prstGeom>
              <a:blipFill>
                <a:blip r:embed="rId4"/>
                <a:stretch>
                  <a:fillRect l="-2703" r="-8108" b="-4090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2358AB4-35D0-49A4-BC2F-75F12BD54F52}"/>
                  </a:ext>
                </a:extLst>
              </p:cNvPr>
              <p:cNvSpPr txBox="1"/>
              <p:nvPr/>
            </p:nvSpPr>
            <p:spPr>
              <a:xfrm>
                <a:off x="4164765" y="3506931"/>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m:oMathPara>
                </a14:m>
                <a:endParaRPr lang="zh-CN" altLang="en-US" dirty="0"/>
              </a:p>
            </p:txBody>
          </p:sp>
        </mc:Choice>
        <mc:Fallback xmlns="">
          <p:sp>
            <p:nvSpPr>
              <p:cNvPr id="28" name="文本框 27">
                <a:extLst>
                  <a:ext uri="{FF2B5EF4-FFF2-40B4-BE49-F238E27FC236}">
                    <a16:creationId xmlns:a16="http://schemas.microsoft.com/office/drawing/2014/main" id="{32358AB4-35D0-49A4-BC2F-75F12BD54F52}"/>
                  </a:ext>
                </a:extLst>
              </p:cNvPr>
              <p:cNvSpPr txBox="1">
                <a:spLocks noRot="1" noChangeAspect="1" noMove="1" noResize="1" noEditPoints="1" noAdjustHandles="1" noChangeArrowheads="1" noChangeShapeType="1" noTextEdit="1"/>
              </p:cNvSpPr>
              <p:nvPr/>
            </p:nvSpPr>
            <p:spPr>
              <a:xfrm>
                <a:off x="4164765" y="3506931"/>
                <a:ext cx="934102" cy="276999"/>
              </a:xfrm>
              <a:prstGeom prst="rect">
                <a:avLst/>
              </a:prstGeom>
              <a:blipFill>
                <a:blip r:embed="rId5"/>
                <a:stretch>
                  <a:fillRect l="-1333" r="-8000"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12BECDE-C5E4-43E8-9A07-CD60DEE4A9C4}"/>
                  </a:ext>
                </a:extLst>
              </p:cNvPr>
              <p:cNvSpPr txBox="1"/>
              <p:nvPr/>
            </p:nvSpPr>
            <p:spPr>
              <a:xfrm>
                <a:off x="4184487" y="5147663"/>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m:oMathPara>
                </a14:m>
                <a:endParaRPr lang="zh-CN" altLang="en-US" dirty="0"/>
              </a:p>
            </p:txBody>
          </p:sp>
        </mc:Choice>
        <mc:Fallback xmlns="">
          <p:sp>
            <p:nvSpPr>
              <p:cNvPr id="29" name="文本框 28">
                <a:extLst>
                  <a:ext uri="{FF2B5EF4-FFF2-40B4-BE49-F238E27FC236}">
                    <a16:creationId xmlns:a16="http://schemas.microsoft.com/office/drawing/2014/main" id="{212BECDE-C5E4-43E8-9A07-CD60DEE4A9C4}"/>
                  </a:ext>
                </a:extLst>
              </p:cNvPr>
              <p:cNvSpPr txBox="1">
                <a:spLocks noRot="1" noChangeAspect="1" noMove="1" noResize="1" noEditPoints="1" noAdjustHandles="1" noChangeArrowheads="1" noChangeShapeType="1" noTextEdit="1"/>
              </p:cNvSpPr>
              <p:nvPr/>
            </p:nvSpPr>
            <p:spPr>
              <a:xfrm>
                <a:off x="4184487" y="5147663"/>
                <a:ext cx="934102" cy="276999"/>
              </a:xfrm>
              <a:prstGeom prst="rect">
                <a:avLst/>
              </a:prstGeom>
              <a:blipFill>
                <a:blip r:embed="rId6"/>
                <a:stretch>
                  <a:fillRect l="-2667" r="-6667"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0CD6390-3080-4AC3-A464-3009910DD305}"/>
                  </a:ext>
                </a:extLst>
              </p:cNvPr>
              <p:cNvSpPr txBox="1"/>
              <p:nvPr/>
            </p:nvSpPr>
            <p:spPr>
              <a:xfrm>
                <a:off x="4196132" y="6063187"/>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oMath>
                  </m:oMathPara>
                </a14:m>
                <a:endParaRPr lang="zh-CN" altLang="en-US" dirty="0"/>
              </a:p>
            </p:txBody>
          </p:sp>
        </mc:Choice>
        <mc:Fallback xmlns="">
          <p:sp>
            <p:nvSpPr>
              <p:cNvPr id="30" name="文本框 29">
                <a:extLst>
                  <a:ext uri="{FF2B5EF4-FFF2-40B4-BE49-F238E27FC236}">
                    <a16:creationId xmlns:a16="http://schemas.microsoft.com/office/drawing/2014/main" id="{30CD6390-3080-4AC3-A464-3009910DD305}"/>
                  </a:ext>
                </a:extLst>
              </p:cNvPr>
              <p:cNvSpPr txBox="1">
                <a:spLocks noRot="1" noChangeAspect="1" noMove="1" noResize="1" noEditPoints="1" noAdjustHandles="1" noChangeArrowheads="1" noChangeShapeType="1" noTextEdit="1"/>
              </p:cNvSpPr>
              <p:nvPr/>
            </p:nvSpPr>
            <p:spPr>
              <a:xfrm>
                <a:off x="4196132" y="6063187"/>
                <a:ext cx="934102" cy="276999"/>
              </a:xfrm>
              <a:prstGeom prst="rect">
                <a:avLst/>
              </a:prstGeom>
              <a:blipFill>
                <a:blip r:embed="rId7"/>
                <a:stretch>
                  <a:fillRect l="-2667" r="-6667" b="-39130"/>
                </a:stretch>
              </a:blipFill>
            </p:spPr>
            <p:txBody>
              <a:bodyPr/>
              <a:lstStyle/>
              <a:p>
                <a:r>
                  <a:rPr lang="en-CN">
                    <a:noFill/>
                  </a:rPr>
                  <a:t> </a:t>
                </a:r>
              </a:p>
            </p:txBody>
          </p:sp>
        </mc:Fallback>
      </mc:AlternateContent>
      <p:sp>
        <p:nvSpPr>
          <p:cNvPr id="35" name="文本框 34">
            <a:extLst>
              <a:ext uri="{FF2B5EF4-FFF2-40B4-BE49-F238E27FC236}">
                <a16:creationId xmlns:a16="http://schemas.microsoft.com/office/drawing/2014/main" id="{900FEB71-E5E1-46A0-88DF-86C1BDBA5291}"/>
              </a:ext>
            </a:extLst>
          </p:cNvPr>
          <p:cNvSpPr txBox="1"/>
          <p:nvPr/>
        </p:nvSpPr>
        <p:spPr>
          <a:xfrm>
            <a:off x="747078" y="2151849"/>
            <a:ext cx="981966" cy="4407005"/>
          </a:xfrm>
          <a:prstGeom prst="rect">
            <a:avLst/>
          </a:prstGeom>
          <a:solidFill>
            <a:srgbClr val="2C1CF8">
              <a:alpha val="10196"/>
            </a:srgbClr>
          </a:solidFill>
        </p:spPr>
        <p:txBody>
          <a:bodyPr wrap="square" rtlCol="0">
            <a:noAutofit/>
          </a:bodyPr>
          <a:lstStyle/>
          <a:p>
            <a:pPr algn="ctr"/>
            <a:r>
              <a:rPr lang="en-US" altLang="zh-CN" b="1" dirty="0"/>
              <a:t>Input</a:t>
            </a:r>
            <a:endParaRPr lang="zh-CN" altLang="en-US" b="1" dirty="0"/>
          </a:p>
        </p:txBody>
      </p:sp>
      <p:sp>
        <p:nvSpPr>
          <p:cNvPr id="37" name="文本框 36">
            <a:extLst>
              <a:ext uri="{FF2B5EF4-FFF2-40B4-BE49-F238E27FC236}">
                <a16:creationId xmlns:a16="http://schemas.microsoft.com/office/drawing/2014/main" id="{6C2CF5CB-5935-4AD5-8AC9-604FC4C3F168}"/>
              </a:ext>
            </a:extLst>
          </p:cNvPr>
          <p:cNvSpPr txBox="1"/>
          <p:nvPr/>
        </p:nvSpPr>
        <p:spPr>
          <a:xfrm>
            <a:off x="1822833" y="2148478"/>
            <a:ext cx="1508991" cy="4407005"/>
          </a:xfrm>
          <a:prstGeom prst="rect">
            <a:avLst/>
          </a:prstGeom>
          <a:solidFill>
            <a:srgbClr val="00B050">
              <a:alpha val="10196"/>
            </a:srgbClr>
          </a:solidFill>
        </p:spPr>
        <p:txBody>
          <a:bodyPr wrap="square" rtlCol="0">
            <a:noAutofit/>
          </a:bodyPr>
          <a:lstStyle/>
          <a:p>
            <a:pPr algn="ctr"/>
            <a:r>
              <a:rPr lang="en-US" altLang="zh-CN" b="1" dirty="0"/>
              <a:t>Projection</a:t>
            </a:r>
            <a:endParaRPr lang="zh-CN" altLang="en-US" b="1" dirty="0"/>
          </a:p>
        </p:txBody>
      </p:sp>
      <p:sp>
        <p:nvSpPr>
          <p:cNvPr id="38" name="文本框 37">
            <a:extLst>
              <a:ext uri="{FF2B5EF4-FFF2-40B4-BE49-F238E27FC236}">
                <a16:creationId xmlns:a16="http://schemas.microsoft.com/office/drawing/2014/main" id="{D4D398F6-6C23-4D78-82F3-DDFBAFDC7E29}"/>
              </a:ext>
            </a:extLst>
          </p:cNvPr>
          <p:cNvSpPr txBox="1"/>
          <p:nvPr/>
        </p:nvSpPr>
        <p:spPr>
          <a:xfrm>
            <a:off x="3645808" y="2148478"/>
            <a:ext cx="1721836" cy="4407005"/>
          </a:xfrm>
          <a:prstGeom prst="rect">
            <a:avLst/>
          </a:prstGeom>
          <a:solidFill>
            <a:srgbClr val="FFC000">
              <a:alpha val="10196"/>
            </a:srgbClr>
          </a:solidFill>
        </p:spPr>
        <p:txBody>
          <a:bodyPr wrap="square" rtlCol="0">
            <a:noAutofit/>
          </a:bodyPr>
          <a:lstStyle/>
          <a:p>
            <a:pPr algn="ctr"/>
            <a:r>
              <a:rPr lang="en-US" altLang="zh-CN" b="1" dirty="0"/>
              <a:t>Output</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D7679A3-D0E4-4F21-A5EA-7FA6651F0C91}"/>
                  </a:ext>
                </a:extLst>
              </p:cNvPr>
              <p:cNvSpPr txBox="1"/>
              <p:nvPr/>
            </p:nvSpPr>
            <p:spPr>
              <a:xfrm>
                <a:off x="5831265" y="2572404"/>
                <a:ext cx="5751135" cy="3177310"/>
              </a:xfrm>
              <a:prstGeom prst="rect">
                <a:avLst/>
              </a:prstGeom>
              <a:solidFill>
                <a:schemeClr val="bg1"/>
              </a:solidFill>
            </p:spPr>
            <p:txBody>
              <a:bodyPr wrap="square" rtlCol="0">
                <a:noAutofit/>
              </a:bodyPr>
              <a:lstStyle/>
              <a:p>
                <a:pPr>
                  <a:spcBef>
                    <a:spcPts val="600"/>
                  </a:spcBef>
                  <a:spcAft>
                    <a:spcPts val="1200"/>
                  </a:spcAft>
                </a:pPr>
                <a:r>
                  <a:rPr lang="en-US" altLang="zh-CN" sz="2000" b="1" dirty="0"/>
                  <a:t>Skip-gram model</a:t>
                </a:r>
                <a:endParaRPr lang="en-US" altLang="zh-CN" sz="2000" dirty="0"/>
              </a:p>
              <a:p>
                <a:pPr marL="285750" indent="-285750">
                  <a:spcBef>
                    <a:spcPts val="600"/>
                  </a:spcBef>
                  <a:spcAft>
                    <a:spcPts val="1200"/>
                  </a:spcAft>
                  <a:buFont typeface="Arial" panose="020B0604020202020204" pitchFamily="34" charset="0"/>
                  <a:buChar char="•"/>
                </a:pPr>
                <a:r>
                  <a:rPr lang="en-US" altLang="zh-CN" sz="2000" dirty="0"/>
                  <a:t>Hidden (projection) layer to correctly predict context words </a:t>
                </a:r>
                <a14:m>
                  <m:oMath xmlns:m="http://schemas.openxmlformats.org/officeDocument/2006/math">
                    <m:r>
                      <a:rPr lang="en-US" altLang="zh-CN" sz="2000" b="0" i="1" smtClean="0">
                        <a:latin typeface="Cambria Math" panose="02040503050406030204" pitchFamily="18" charset="0"/>
                      </a:rPr>
                      <m:t>𝑤</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oMath>
                </a14:m>
                <a:r>
                  <a:rPr lang="zh-CN" altLang="en-US" sz="2000" dirty="0"/>
                  <a:t> </a:t>
                </a:r>
                <a14:m>
                  <m:oMath xmlns:m="http://schemas.openxmlformats.org/officeDocument/2006/math">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+2) </m:t>
                    </m:r>
                  </m:oMath>
                </a14:m>
                <a:r>
                  <a:rPr lang="en-US" altLang="zh-CN" sz="2000" dirty="0"/>
                  <a:t>of an input word </a:t>
                </a:r>
                <a14:m>
                  <m:oMath xmlns:m="http://schemas.openxmlformats.org/officeDocument/2006/math">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a14:m>
                <a:r>
                  <a:rPr lang="en-US" altLang="zh-CN" sz="2000" dirty="0"/>
                  <a:t>.</a:t>
                </a:r>
              </a:p>
              <a:p>
                <a:pPr marL="285750" indent="-285750">
                  <a:spcBef>
                    <a:spcPts val="600"/>
                  </a:spcBef>
                  <a:spcAft>
                    <a:spcPts val="1200"/>
                  </a:spcAft>
                  <a:buFont typeface="Arial" panose="020B0604020202020204" pitchFamily="34" charset="0"/>
                  <a:buChar char="•"/>
                </a:pPr>
                <a:r>
                  <a:rPr lang="en-US" altLang="zh-CN" sz="2000" dirty="0"/>
                  <a:t>Maximize the probability of observing all four context words together, given a center word. </a:t>
                </a:r>
              </a:p>
              <a:p>
                <a:pPr>
                  <a:spcBef>
                    <a:spcPts val="600"/>
                  </a:spcBef>
                  <a:spcAft>
                    <a:spcPts val="1200"/>
                  </a:spcAft>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arg</m:t>
                          </m:r>
                        </m:fName>
                        <m:e>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max</m:t>
                                  </m:r>
                                </m:e>
                                <m:lim>
                                  <m:r>
                                    <a:rPr lang="en-US" altLang="zh-CN" sz="2400" b="1" i="1" smtClean="0">
                                      <a:latin typeface="Cambria Math" panose="02040503050406030204" pitchFamily="18" charset="0"/>
                                    </a:rPr>
                                    <m:t>𝜽</m:t>
                                  </m:r>
                                </m:lim>
                              </m:limLow>
                            </m:fName>
                            <m:e>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𝜽</m:t>
                              </m:r>
                              <m:r>
                                <a:rPr lang="en-US" altLang="zh-CN" sz="2400" b="0" i="1" smtClean="0">
                                  <a:latin typeface="Cambria Math" panose="02040503050406030204" pitchFamily="18" charset="0"/>
                                </a:rPr>
                                <m:t>)</m:t>
                              </m:r>
                            </m:e>
                          </m:func>
                        </m:e>
                      </m:func>
                    </m:oMath>
                  </m:oMathPara>
                </a14:m>
                <a:endParaRPr lang="en-US" altLang="zh-CN" sz="2000" dirty="0"/>
              </a:p>
            </p:txBody>
          </p:sp>
        </mc:Choice>
        <mc:Fallback xmlns="">
          <p:sp>
            <p:nvSpPr>
              <p:cNvPr id="39" name="文本框 38">
                <a:extLst>
                  <a:ext uri="{FF2B5EF4-FFF2-40B4-BE49-F238E27FC236}">
                    <a16:creationId xmlns:a16="http://schemas.microsoft.com/office/drawing/2014/main" id="{AD7679A3-D0E4-4F21-A5EA-7FA6651F0C91}"/>
                  </a:ext>
                </a:extLst>
              </p:cNvPr>
              <p:cNvSpPr txBox="1">
                <a:spLocks noRot="1" noChangeAspect="1" noMove="1" noResize="1" noEditPoints="1" noAdjustHandles="1" noChangeArrowheads="1" noChangeShapeType="1" noTextEdit="1"/>
              </p:cNvSpPr>
              <p:nvPr/>
            </p:nvSpPr>
            <p:spPr>
              <a:xfrm>
                <a:off x="5831265" y="2572404"/>
                <a:ext cx="5751135" cy="3177310"/>
              </a:xfrm>
              <a:prstGeom prst="rect">
                <a:avLst/>
              </a:prstGeom>
              <a:blipFill>
                <a:blip r:embed="rId8"/>
                <a:stretch>
                  <a:fillRect l="-1101" t="-1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4FE581-CCBE-E94C-9F50-12F975438947}"/>
                  </a:ext>
                </a:extLst>
              </p:cNvPr>
              <p:cNvSpPr txBox="1"/>
              <p:nvPr/>
            </p:nvSpPr>
            <p:spPr>
              <a:xfrm>
                <a:off x="1904188" y="1751565"/>
                <a:ext cx="1427635"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8×3</m:t>
                          </m:r>
                        </m:sup>
                      </m:sSup>
                    </m:oMath>
                  </m:oMathPara>
                </a14:m>
                <a:endParaRPr lang="en-CN" sz="2400" b="1" dirty="0"/>
              </a:p>
            </p:txBody>
          </p:sp>
        </mc:Choice>
        <mc:Fallback xmlns="">
          <p:sp>
            <p:nvSpPr>
              <p:cNvPr id="26" name="TextBox 25">
                <a:extLst>
                  <a:ext uri="{FF2B5EF4-FFF2-40B4-BE49-F238E27FC236}">
                    <a16:creationId xmlns:a16="http://schemas.microsoft.com/office/drawing/2014/main" id="{F64FE581-CCBE-E94C-9F50-12F975438947}"/>
                  </a:ext>
                </a:extLst>
              </p:cNvPr>
              <p:cNvSpPr txBox="1">
                <a:spLocks noRot="1" noChangeAspect="1" noMove="1" noResize="1" noEditPoints="1" noAdjustHandles="1" noChangeArrowheads="1" noChangeShapeType="1" noTextEdit="1"/>
              </p:cNvSpPr>
              <p:nvPr/>
            </p:nvSpPr>
            <p:spPr>
              <a:xfrm>
                <a:off x="1904188" y="1751565"/>
                <a:ext cx="1427635" cy="377667"/>
              </a:xfrm>
              <a:prstGeom prst="rect">
                <a:avLst/>
              </a:prstGeom>
              <a:blipFill>
                <a:blip r:embed="rId9"/>
                <a:stretch>
                  <a:fillRect l="-3509" b="-64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4EEF5F-2D71-8D42-9303-283407CEB14B}"/>
                  </a:ext>
                </a:extLst>
              </p:cNvPr>
              <p:cNvSpPr txBox="1"/>
              <p:nvPr/>
            </p:nvSpPr>
            <p:spPr>
              <a:xfrm>
                <a:off x="3952527" y="1726402"/>
                <a:ext cx="131221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𝑪</m:t>
                      </m:r>
                      <m:r>
                        <a:rPr lang="en-US" altLang="zh-CN" sz="2400" b="1" i="1">
                          <a:latin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3</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8</m:t>
                          </m:r>
                        </m:sup>
                      </m:sSup>
                    </m:oMath>
                  </m:oMathPara>
                </a14:m>
                <a:endParaRPr lang="en-CN" sz="2400" b="1" dirty="0"/>
              </a:p>
            </p:txBody>
          </p:sp>
        </mc:Choice>
        <mc:Fallback xmlns="">
          <p:sp>
            <p:nvSpPr>
              <p:cNvPr id="31" name="TextBox 30">
                <a:extLst>
                  <a:ext uri="{FF2B5EF4-FFF2-40B4-BE49-F238E27FC236}">
                    <a16:creationId xmlns:a16="http://schemas.microsoft.com/office/drawing/2014/main" id="{A04EEF5F-2D71-8D42-9303-283407CEB14B}"/>
                  </a:ext>
                </a:extLst>
              </p:cNvPr>
              <p:cNvSpPr txBox="1">
                <a:spLocks noRot="1" noChangeAspect="1" noMove="1" noResize="1" noEditPoints="1" noAdjustHandles="1" noChangeArrowheads="1" noChangeShapeType="1" noTextEdit="1"/>
              </p:cNvSpPr>
              <p:nvPr/>
            </p:nvSpPr>
            <p:spPr>
              <a:xfrm>
                <a:off x="3952527" y="1726402"/>
                <a:ext cx="1312219" cy="377667"/>
              </a:xfrm>
              <a:prstGeom prst="rect">
                <a:avLst/>
              </a:prstGeom>
              <a:blipFill>
                <a:blip r:embed="rId10"/>
                <a:stretch>
                  <a:fillRect l="-3846" r="-962" b="-6452"/>
                </a:stretch>
              </a:blipFill>
            </p:spPr>
            <p:txBody>
              <a:bodyPr/>
              <a:lstStyle/>
              <a:p>
                <a:r>
                  <a:rPr lang="en-CN">
                    <a:noFill/>
                  </a:rPr>
                  <a:t> </a:t>
                </a:r>
              </a:p>
            </p:txBody>
          </p:sp>
        </mc:Fallback>
      </mc:AlternateContent>
    </p:spTree>
    <p:extLst>
      <p:ext uri="{BB962C8B-B14F-4D97-AF65-F5344CB8AC3E}">
        <p14:creationId xmlns:p14="http://schemas.microsoft.com/office/powerpoint/2010/main" val="4118899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B992D58-5B6D-4ACB-9B87-CFB8BDC20640}"/>
                  </a:ext>
                </a:extLst>
              </p:cNvPr>
              <p:cNvSpPr>
                <a:spLocks noGrp="1"/>
              </p:cNvSpPr>
              <p:nvPr>
                <p:ph type="title"/>
              </p:nvPr>
            </p:nvSpPr>
            <p:spPr/>
            <p:txBody>
              <a:bodyPr/>
              <a:lstStyle/>
              <a:p>
                <a:r>
                  <a:rPr lang="en-US" altLang="zh-CN" dirty="0"/>
                  <a:t>Input Layer (</a:t>
                </a:r>
                <a14:m>
                  <m:oMath xmlns:m="http://schemas.openxmlformats.org/officeDocument/2006/math">
                    <m:r>
                      <a:rPr lang="en-US" altLang="zh-CN" b="1" i="0" dirty="0" smtClean="0">
                        <a:latin typeface="Cambria Math" panose="02040503050406030204" pitchFamily="18" charset="0"/>
                      </a:rPr>
                      <m:t>𝐱</m:t>
                    </m:r>
                  </m:oMath>
                </a14:m>
                <a:r>
                  <a:rPr lang="en-US" altLang="zh-CN" dirty="0"/>
                  <a:t>)</a:t>
                </a:r>
                <a:endParaRPr lang="zh-CN" altLang="en-US" dirty="0"/>
              </a:p>
            </p:txBody>
          </p:sp>
        </mc:Choice>
        <mc:Fallback xmlns="">
          <p:sp>
            <p:nvSpPr>
              <p:cNvPr id="2" name="标题 1">
                <a:extLst>
                  <a:ext uri="{FF2B5EF4-FFF2-40B4-BE49-F238E27FC236}">
                    <a16:creationId xmlns:a16="http://schemas.microsoft.com/office/drawing/2014/main" id="{4B992D58-5B6D-4ACB-9B87-CFB8BDC20640}"/>
                  </a:ext>
                </a:extLst>
              </p:cNvPr>
              <p:cNvSpPr>
                <a:spLocks noGrp="1" noRot="1" noChangeAspect="1" noMove="1" noResize="1" noEditPoints="1" noAdjustHandles="1" noChangeArrowheads="1" noChangeShapeType="1" noTextEdit="1"/>
              </p:cNvSpPr>
              <p:nvPr>
                <p:ph type="title"/>
              </p:nvPr>
            </p:nvSpPr>
            <p:spPr>
              <a:blipFill>
                <a:blip r:embed="rId3"/>
                <a:stretch>
                  <a:fillRect l="-1500" t="-17593" b="-2963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6F916B93-3550-49B4-B140-3BDAF7A28C5A}"/>
              </a:ext>
            </a:extLst>
          </p:cNvPr>
          <p:cNvSpPr>
            <a:spLocks noGrp="1"/>
          </p:cNvSpPr>
          <p:nvPr>
            <p:ph type="sldNum" sz="quarter" idx="12"/>
          </p:nvPr>
        </p:nvSpPr>
        <p:spPr/>
        <p:txBody>
          <a:bodyPr/>
          <a:lstStyle/>
          <a:p>
            <a:fld id="{B0345295-E261-4EC5-88DB-2E3C71302580}" type="slidenum">
              <a:rPr lang="zh-CN" altLang="en-US" smtClean="0"/>
              <a:t>53</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9A76C71-9C15-40F7-BAC3-D11EB38992E6}"/>
                  </a:ext>
                </a:extLst>
              </p:cNvPr>
              <p:cNvSpPr>
                <a:spLocks noGrp="1"/>
              </p:cNvSpPr>
              <p:nvPr>
                <p:ph idx="1"/>
              </p:nvPr>
            </p:nvSpPr>
            <p:spPr>
              <a:xfrm>
                <a:off x="528840" y="1174905"/>
                <a:ext cx="9529560" cy="1617133"/>
              </a:xfrm>
            </p:spPr>
            <p:txBody>
              <a:bodyPr>
                <a:noAutofit/>
              </a:bodyPr>
              <a:lstStyle/>
              <a:p>
                <a:pPr>
                  <a:spcBef>
                    <a:spcPts val="400"/>
                  </a:spcBef>
                  <a:spcAft>
                    <a:spcPts val="600"/>
                  </a:spcAft>
                </a:pPr>
                <a:r>
                  <a:rPr lang="en-US" altLang="zh-CN" sz="2000" dirty="0"/>
                  <a:t>The input layer is a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r>
                      <a:rPr lang="en-US" altLang="zh-CN" sz="2000" b="0" i="1" smtClean="0">
                        <a:latin typeface="Cambria Math" panose="02040503050406030204" pitchFamily="18" charset="0"/>
                      </a:rPr>
                      <m:t>|</m:t>
                    </m:r>
                  </m:oMath>
                </a14:m>
                <a:r>
                  <a:rPr lang="en-US" altLang="zh-CN" sz="2000" dirty="0"/>
                  <a:t>-dim one-hot encoded vector. Every element in the vector is 0 except the one that corresponds to the center word. </a:t>
                </a:r>
              </a:p>
              <a:p>
                <a:pPr>
                  <a:spcBef>
                    <a:spcPts val="400"/>
                  </a:spcBef>
                  <a:spcAft>
                    <a:spcPts val="600"/>
                  </a:spcAft>
                </a:pPr>
                <a:r>
                  <a:rPr lang="en-US" altLang="zh-CN" sz="2000" dirty="0"/>
                  <a:t>Input vector is multiplied with the input weight matrix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𝑖𝑛𝑝𝑢𝑡</m:t>
                        </m:r>
                      </m:sub>
                    </m:sSub>
                  </m:oMath>
                </a14:m>
                <a:r>
                  <a:rPr lang="en-US" altLang="zh-CN" sz="2000" dirty="0"/>
                  <a:t>) of size </a:t>
                </a:r>
                <a14:m>
                  <m:oMath xmlns:m="http://schemas.openxmlformats.org/officeDocument/2006/math">
                    <m:r>
                      <a:rPr lang="en-US" altLang="zh-CN" sz="2000" b="0" i="0" dirty="0" smtClean="0">
                        <a:latin typeface="Cambria Math" panose="02040503050406030204" pitchFamily="18" charset="0"/>
                      </a:rPr>
                      <m:t>|</m:t>
                    </m:r>
                    <m:r>
                      <a:rPr lang="en-US" altLang="zh-CN" sz="2000" i="1" dirty="0" smtClean="0">
                        <a:latin typeface="Cambria Math" panose="02040503050406030204" pitchFamily="18" charset="0"/>
                      </a:rPr>
                      <m:t>𝑉</m:t>
                    </m:r>
                    <m:r>
                      <a:rPr lang="en-US" altLang="zh-CN" sz="2000" b="0" i="1" dirty="0" smtClean="0">
                        <a:latin typeface="Cambria Math" panose="02040503050406030204" pitchFamily="18" charset="0"/>
                      </a:rPr>
                      <m:t>|</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𝑑</m:t>
                    </m:r>
                  </m:oMath>
                </a14:m>
                <a:r>
                  <a:rPr lang="en-US" altLang="zh-CN" sz="2000" dirty="0"/>
                  <a:t>, and yields a hidden (projection) layer (</a:t>
                </a:r>
                <a14:m>
                  <m:oMath xmlns:m="http://schemas.openxmlformats.org/officeDocument/2006/math">
                    <m:r>
                      <a:rPr lang="en-US" altLang="zh-CN" sz="2000" b="1" i="0" dirty="0" smtClean="0">
                        <a:latin typeface="Cambria Math" panose="02040503050406030204" pitchFamily="18" charset="0"/>
                      </a:rPr>
                      <m:t>𝐡</m:t>
                    </m:r>
                  </m:oMath>
                </a14:m>
                <a:r>
                  <a:rPr lang="en-US" altLang="zh-CN" sz="2000" dirty="0"/>
                  <a:t>) of </a:t>
                </a:r>
                <a14:m>
                  <m:oMath xmlns:m="http://schemas.openxmlformats.org/officeDocument/2006/math">
                    <m:r>
                      <a:rPr lang="en-US" altLang="zh-CN" sz="2000" b="0" i="1" dirty="0" smtClean="0">
                        <a:latin typeface="Cambria Math" panose="02040503050406030204" pitchFamily="18" charset="0"/>
                      </a:rPr>
                      <m:t>𝑑</m:t>
                    </m:r>
                  </m:oMath>
                </a14:m>
                <a:r>
                  <a:rPr lang="en-US" altLang="zh-CN" sz="2000" dirty="0"/>
                  <a:t>-dim vector.</a:t>
                </a:r>
                <a:endParaRPr lang="zh-CN" altLang="en-US" sz="2000" dirty="0"/>
              </a:p>
            </p:txBody>
          </p:sp>
        </mc:Choice>
        <mc:Fallback xmlns="">
          <p:sp>
            <p:nvSpPr>
              <p:cNvPr id="4" name="内容占位符 3">
                <a:extLst>
                  <a:ext uri="{FF2B5EF4-FFF2-40B4-BE49-F238E27FC236}">
                    <a16:creationId xmlns:a16="http://schemas.microsoft.com/office/drawing/2014/main" id="{E9A76C71-9C15-40F7-BAC3-D11EB38992E6}"/>
                  </a:ext>
                </a:extLst>
              </p:cNvPr>
              <p:cNvSpPr>
                <a:spLocks noGrp="1" noRot="1" noChangeAspect="1" noMove="1" noResize="1" noEditPoints="1" noAdjustHandles="1" noChangeArrowheads="1" noChangeShapeType="1" noTextEdit="1"/>
              </p:cNvSpPr>
              <p:nvPr>
                <p:ph idx="1"/>
              </p:nvPr>
            </p:nvSpPr>
            <p:spPr>
              <a:xfrm>
                <a:off x="528840" y="1174905"/>
                <a:ext cx="9529560" cy="1617133"/>
              </a:xfrm>
              <a:blipFill>
                <a:blip r:embed="rId4"/>
                <a:stretch>
                  <a:fillRect l="-533" t="-2344" r="-1598"/>
                </a:stretch>
              </a:blipFill>
            </p:spPr>
            <p:txBody>
              <a:bodyPr/>
              <a:lstStyle/>
              <a:p>
                <a:r>
                  <a:rPr lang="en-CN">
                    <a:noFill/>
                  </a:rPr>
                  <a:t> </a:t>
                </a:r>
              </a:p>
            </p:txBody>
          </p:sp>
        </mc:Fallback>
      </mc:AlternateContent>
      <p:sp>
        <p:nvSpPr>
          <p:cNvPr id="6" name="文本框 5">
            <a:extLst>
              <a:ext uri="{FF2B5EF4-FFF2-40B4-BE49-F238E27FC236}">
                <a16:creationId xmlns:a16="http://schemas.microsoft.com/office/drawing/2014/main" id="{33BE7357-1A56-4621-A773-A766FF866425}"/>
              </a:ext>
            </a:extLst>
          </p:cNvPr>
          <p:cNvSpPr txBox="1"/>
          <p:nvPr/>
        </p:nvSpPr>
        <p:spPr>
          <a:xfrm>
            <a:off x="824650" y="3802080"/>
            <a:ext cx="955496" cy="369332"/>
          </a:xfrm>
          <a:prstGeom prst="rect">
            <a:avLst/>
          </a:prstGeom>
          <a:solidFill>
            <a:schemeClr val="accent1"/>
          </a:solidFill>
        </p:spPr>
        <p:txBody>
          <a:bodyPr wrap="none" rtlCol="0">
            <a:noAutofit/>
          </a:bodyPr>
          <a:lstStyle/>
          <a:p>
            <a:pPr algn="ctr"/>
            <a:r>
              <a:rPr lang="en-US" altLang="zh-CN" dirty="0">
                <a:solidFill>
                  <a:schemeClr val="bg1"/>
                </a:solidFill>
              </a:rPr>
              <a:t>the</a:t>
            </a:r>
            <a:endParaRPr lang="zh-CN" altLang="en-US" dirty="0">
              <a:solidFill>
                <a:schemeClr val="bg1"/>
              </a:solidFill>
            </a:endParaRPr>
          </a:p>
        </p:txBody>
      </p:sp>
      <p:sp>
        <p:nvSpPr>
          <p:cNvPr id="7" name="文本框 6">
            <a:extLst>
              <a:ext uri="{FF2B5EF4-FFF2-40B4-BE49-F238E27FC236}">
                <a16:creationId xmlns:a16="http://schemas.microsoft.com/office/drawing/2014/main" id="{A435855A-BAE3-4FC0-8FEC-03E6628C2F5D}"/>
              </a:ext>
            </a:extLst>
          </p:cNvPr>
          <p:cNvSpPr txBox="1"/>
          <p:nvPr/>
        </p:nvSpPr>
        <p:spPr>
          <a:xfrm>
            <a:off x="824650" y="4314076"/>
            <a:ext cx="955496" cy="369332"/>
          </a:xfrm>
          <a:prstGeom prst="rect">
            <a:avLst/>
          </a:prstGeom>
          <a:solidFill>
            <a:schemeClr val="accent1"/>
          </a:solidFill>
        </p:spPr>
        <p:txBody>
          <a:bodyPr wrap="none" rtlCol="0">
            <a:noAutofit/>
          </a:bodyPr>
          <a:lstStyle/>
          <a:p>
            <a:pPr algn="ctr"/>
            <a:r>
              <a:rPr lang="en-US" altLang="zh-CN" dirty="0">
                <a:solidFill>
                  <a:schemeClr val="bg1"/>
                </a:solidFill>
              </a:rPr>
              <a:t>quick</a:t>
            </a:r>
            <a:endParaRPr lang="zh-CN" altLang="en-US" dirty="0">
              <a:solidFill>
                <a:schemeClr val="bg1"/>
              </a:solidFill>
            </a:endParaRPr>
          </a:p>
        </p:txBody>
      </p:sp>
      <p:sp>
        <p:nvSpPr>
          <p:cNvPr id="8" name="文本框 7">
            <a:extLst>
              <a:ext uri="{FF2B5EF4-FFF2-40B4-BE49-F238E27FC236}">
                <a16:creationId xmlns:a16="http://schemas.microsoft.com/office/drawing/2014/main" id="{AA23F416-8EC1-4833-96E6-F6A87066F1D7}"/>
              </a:ext>
            </a:extLst>
          </p:cNvPr>
          <p:cNvSpPr txBox="1"/>
          <p:nvPr/>
        </p:nvSpPr>
        <p:spPr>
          <a:xfrm>
            <a:off x="824650" y="4826072"/>
            <a:ext cx="955496" cy="369332"/>
          </a:xfrm>
          <a:prstGeom prst="rect">
            <a:avLst/>
          </a:prstGeom>
          <a:solidFill>
            <a:schemeClr val="accent1"/>
          </a:solidFill>
        </p:spPr>
        <p:txBody>
          <a:bodyPr wrap="none" rtlCol="0">
            <a:noAutofit/>
          </a:bodyPr>
          <a:lstStyle/>
          <a:p>
            <a:pPr algn="ctr"/>
            <a:r>
              <a:rPr lang="en-US" altLang="zh-CN" dirty="0">
                <a:solidFill>
                  <a:schemeClr val="bg1"/>
                </a:solidFill>
              </a:rPr>
              <a:t>brown</a:t>
            </a:r>
            <a:endParaRPr lang="zh-CN" altLang="en-US" dirty="0">
              <a:solidFill>
                <a:schemeClr val="bg1"/>
              </a:solidFill>
            </a:endParaRPr>
          </a:p>
        </p:txBody>
      </p:sp>
      <p:sp>
        <p:nvSpPr>
          <p:cNvPr id="9" name="文本框 8">
            <a:extLst>
              <a:ext uri="{FF2B5EF4-FFF2-40B4-BE49-F238E27FC236}">
                <a16:creationId xmlns:a16="http://schemas.microsoft.com/office/drawing/2014/main" id="{66647EAD-AD23-431C-AB9B-50ED3793016D}"/>
              </a:ext>
            </a:extLst>
          </p:cNvPr>
          <p:cNvSpPr txBox="1"/>
          <p:nvPr/>
        </p:nvSpPr>
        <p:spPr>
          <a:xfrm>
            <a:off x="824650" y="5861524"/>
            <a:ext cx="955496" cy="369332"/>
          </a:xfrm>
          <a:prstGeom prst="rect">
            <a:avLst/>
          </a:prstGeom>
          <a:solidFill>
            <a:schemeClr val="accent1"/>
          </a:solidFill>
        </p:spPr>
        <p:txBody>
          <a:bodyPr wrap="none" rtlCol="0">
            <a:noAutofit/>
          </a:bodyPr>
          <a:lstStyle/>
          <a:p>
            <a:pPr algn="ctr"/>
            <a:r>
              <a:rPr lang="en-US" altLang="zh-CN" dirty="0">
                <a:solidFill>
                  <a:schemeClr val="bg1"/>
                </a:solidFill>
              </a:rPr>
              <a:t>dog</a:t>
            </a: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7033994-6763-4408-A3A8-0AB378495B25}"/>
                  </a:ext>
                </a:extLst>
              </p:cNvPr>
              <p:cNvSpPr txBox="1"/>
              <p:nvPr/>
            </p:nvSpPr>
            <p:spPr>
              <a:xfrm>
                <a:off x="0" y="3802080"/>
                <a:ext cx="7754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=0</m:t>
                      </m:r>
                    </m:oMath>
                  </m:oMathPara>
                </a14:m>
                <a:endParaRPr lang="zh-CN" altLang="en-US" dirty="0"/>
              </a:p>
            </p:txBody>
          </p:sp>
        </mc:Choice>
        <mc:Fallback xmlns="">
          <p:sp>
            <p:nvSpPr>
              <p:cNvPr id="10" name="文本框 9">
                <a:extLst>
                  <a:ext uri="{FF2B5EF4-FFF2-40B4-BE49-F238E27FC236}">
                    <a16:creationId xmlns:a16="http://schemas.microsoft.com/office/drawing/2014/main" id="{F7033994-6763-4408-A3A8-0AB378495B25}"/>
                  </a:ext>
                </a:extLst>
              </p:cNvPr>
              <p:cNvSpPr txBox="1">
                <a:spLocks noRot="1" noChangeAspect="1" noMove="1" noResize="1" noEditPoints="1" noAdjustHandles="1" noChangeArrowheads="1" noChangeShapeType="1" noTextEdit="1"/>
              </p:cNvSpPr>
              <p:nvPr/>
            </p:nvSpPr>
            <p:spPr>
              <a:xfrm>
                <a:off x="0" y="3802080"/>
                <a:ext cx="775405" cy="369332"/>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847570E-340D-496C-B971-479972BAB775}"/>
                  </a:ext>
                </a:extLst>
              </p:cNvPr>
              <p:cNvSpPr txBox="1"/>
              <p:nvPr/>
            </p:nvSpPr>
            <p:spPr>
              <a:xfrm>
                <a:off x="1" y="4314076"/>
                <a:ext cx="7754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=1</m:t>
                      </m:r>
                    </m:oMath>
                  </m:oMathPara>
                </a14:m>
                <a:endParaRPr lang="zh-CN" altLang="en-US" dirty="0"/>
              </a:p>
            </p:txBody>
          </p:sp>
        </mc:Choice>
        <mc:Fallback xmlns="">
          <p:sp>
            <p:nvSpPr>
              <p:cNvPr id="11" name="文本框 10">
                <a:extLst>
                  <a:ext uri="{FF2B5EF4-FFF2-40B4-BE49-F238E27FC236}">
                    <a16:creationId xmlns:a16="http://schemas.microsoft.com/office/drawing/2014/main" id="{F847570E-340D-496C-B971-479972BAB775}"/>
                  </a:ext>
                </a:extLst>
              </p:cNvPr>
              <p:cNvSpPr txBox="1">
                <a:spLocks noRot="1" noChangeAspect="1" noMove="1" noResize="1" noEditPoints="1" noAdjustHandles="1" noChangeArrowheads="1" noChangeShapeType="1" noTextEdit="1"/>
              </p:cNvSpPr>
              <p:nvPr/>
            </p:nvSpPr>
            <p:spPr>
              <a:xfrm>
                <a:off x="1" y="4314076"/>
                <a:ext cx="775405" cy="369332"/>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602184-E2D4-4A7F-AA17-ABC8B7B47311}"/>
                  </a:ext>
                </a:extLst>
              </p:cNvPr>
              <p:cNvSpPr txBox="1"/>
              <p:nvPr/>
            </p:nvSpPr>
            <p:spPr>
              <a:xfrm>
                <a:off x="1" y="4826072"/>
                <a:ext cx="7754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=2</m:t>
                      </m:r>
                    </m:oMath>
                  </m:oMathPara>
                </a14:m>
                <a:endParaRPr lang="zh-CN" altLang="en-US" dirty="0"/>
              </a:p>
            </p:txBody>
          </p:sp>
        </mc:Choice>
        <mc:Fallback xmlns="">
          <p:sp>
            <p:nvSpPr>
              <p:cNvPr id="12" name="文本框 11">
                <a:extLst>
                  <a:ext uri="{FF2B5EF4-FFF2-40B4-BE49-F238E27FC236}">
                    <a16:creationId xmlns:a16="http://schemas.microsoft.com/office/drawing/2014/main" id="{C4602184-E2D4-4A7F-AA17-ABC8B7B47311}"/>
                  </a:ext>
                </a:extLst>
              </p:cNvPr>
              <p:cNvSpPr txBox="1">
                <a:spLocks noRot="1" noChangeAspect="1" noMove="1" noResize="1" noEditPoints="1" noAdjustHandles="1" noChangeArrowheads="1" noChangeShapeType="1" noTextEdit="1"/>
              </p:cNvSpPr>
              <p:nvPr/>
            </p:nvSpPr>
            <p:spPr>
              <a:xfrm>
                <a:off x="1" y="4826072"/>
                <a:ext cx="775405" cy="369332"/>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9B83EF9-628C-41EE-96DD-B731118EE55A}"/>
                  </a:ext>
                </a:extLst>
              </p:cNvPr>
              <p:cNvSpPr txBox="1"/>
              <p:nvPr/>
            </p:nvSpPr>
            <p:spPr>
              <a:xfrm>
                <a:off x="45938" y="5855746"/>
                <a:ext cx="783420"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=8</m:t>
                      </m:r>
                    </m:oMath>
                  </m:oMathPara>
                </a14:m>
                <a:endParaRPr lang="zh-CN" altLang="en-US" dirty="0"/>
              </a:p>
            </p:txBody>
          </p:sp>
        </mc:Choice>
        <mc:Fallback xmlns="">
          <p:sp>
            <p:nvSpPr>
              <p:cNvPr id="13" name="文本框 12">
                <a:extLst>
                  <a:ext uri="{FF2B5EF4-FFF2-40B4-BE49-F238E27FC236}">
                    <a16:creationId xmlns:a16="http://schemas.microsoft.com/office/drawing/2014/main" id="{09B83EF9-628C-41EE-96DD-B731118EE55A}"/>
                  </a:ext>
                </a:extLst>
              </p:cNvPr>
              <p:cNvSpPr txBox="1">
                <a:spLocks noRot="1" noChangeAspect="1" noMove="1" noResize="1" noEditPoints="1" noAdjustHandles="1" noChangeArrowheads="1" noChangeShapeType="1" noTextEdit="1"/>
              </p:cNvSpPr>
              <p:nvPr/>
            </p:nvSpPr>
            <p:spPr>
              <a:xfrm>
                <a:off x="45938" y="5855746"/>
                <a:ext cx="783420" cy="369332"/>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0A5CFB1-C506-4708-883C-8391E5AC885F}"/>
                  </a:ext>
                </a:extLst>
              </p:cNvPr>
              <p:cNvSpPr txBox="1"/>
              <p:nvPr/>
            </p:nvSpPr>
            <p:spPr>
              <a:xfrm>
                <a:off x="4227895" y="2666507"/>
                <a:ext cx="2347053" cy="379656"/>
              </a:xfrm>
              <a:prstGeom prst="rect">
                <a:avLst/>
              </a:prstGeom>
              <a:noFill/>
            </p:spPr>
            <p:txBody>
              <a:bodyPr wrap="none" rtlCol="0">
                <a:spAutoFit/>
              </a:bodyPr>
              <a:lstStyle/>
              <a:p>
                <a:r>
                  <a:rPr lang="en-US" altLang="zh-CN" dirty="0"/>
                  <a:t>Input Layer (</a:t>
                </a:r>
                <a14:m>
                  <m:oMath xmlns:m="http://schemas.openxmlformats.org/officeDocument/2006/math">
                    <m:r>
                      <a:rPr lang="en-US" altLang="zh-CN" b="1" i="0" smtClean="0">
                        <a:latin typeface="Cambria Math" panose="02040503050406030204" pitchFamily="18" charset="0"/>
                      </a:rPr>
                      <m:t>𝐱</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ℝ</m:t>
                        </m:r>
                      </m:e>
                      <m:sup>
                        <m:r>
                          <a:rPr lang="en-US" altLang="zh-CN" b="1"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1" i="1" smtClean="0">
                            <a:latin typeface="Cambria Math" panose="02040503050406030204" pitchFamily="18" charset="0"/>
                            <a:ea typeface="Cambria Math" panose="02040503050406030204" pitchFamily="18" charset="0"/>
                          </a:rPr>
                          <m:t>|</m:t>
                        </m:r>
                      </m:sup>
                    </m:sSup>
                  </m:oMath>
                </a14:m>
                <a:r>
                  <a:rPr lang="en-US" altLang="zh-CN" dirty="0"/>
                  <a:t>)</a:t>
                </a:r>
                <a:endParaRPr lang="zh-CN" altLang="en-US" dirty="0"/>
              </a:p>
            </p:txBody>
          </p:sp>
        </mc:Choice>
        <mc:Fallback xmlns="">
          <p:sp>
            <p:nvSpPr>
              <p:cNvPr id="14" name="文本框 13">
                <a:extLst>
                  <a:ext uri="{FF2B5EF4-FFF2-40B4-BE49-F238E27FC236}">
                    <a16:creationId xmlns:a16="http://schemas.microsoft.com/office/drawing/2014/main" id="{50A5CFB1-C506-4708-883C-8391E5AC885F}"/>
                  </a:ext>
                </a:extLst>
              </p:cNvPr>
              <p:cNvSpPr txBox="1">
                <a:spLocks noRot="1" noChangeAspect="1" noMove="1" noResize="1" noEditPoints="1" noAdjustHandles="1" noChangeArrowheads="1" noChangeShapeType="1" noTextEdit="1"/>
              </p:cNvSpPr>
              <p:nvPr/>
            </p:nvSpPr>
            <p:spPr>
              <a:xfrm>
                <a:off x="4227895" y="2666507"/>
                <a:ext cx="2347053" cy="379656"/>
              </a:xfrm>
              <a:prstGeom prst="rect">
                <a:avLst/>
              </a:prstGeom>
              <a:blipFill>
                <a:blip r:embed="rId9"/>
                <a:stretch>
                  <a:fillRect l="-2703" t="-6250" r="-3784" b="-187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BC8FC6A-CBA1-4456-B6C2-0AA08E7C521D}"/>
                  </a:ext>
                </a:extLst>
              </p:cNvPr>
              <p:cNvSpPr txBox="1"/>
              <p:nvPr/>
            </p:nvSpPr>
            <p:spPr>
              <a:xfrm>
                <a:off x="801972" y="3435313"/>
                <a:ext cx="1069780" cy="307777"/>
              </a:xfrm>
              <a:prstGeom prst="rect">
                <a:avLst/>
              </a:prstGeom>
              <a:noFill/>
            </p:spPr>
            <p:txBody>
              <a:bodyPr wrap="none" rtlCol="0">
                <a:spAutoFit/>
              </a:bodyPr>
              <a:lstStyle/>
              <a:p>
                <a:r>
                  <a:rPr lang="en-US" altLang="zh-CN" sz="1400" dirty="0"/>
                  <a:t>Target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𝑡</m:t>
                        </m:r>
                      </m:sub>
                    </m:sSub>
                  </m:oMath>
                </a14:m>
                <a:r>
                  <a:rPr lang="en-US" altLang="zh-CN" sz="1400" dirty="0"/>
                  <a:t>)</a:t>
                </a:r>
                <a:endParaRPr lang="zh-CN" altLang="en-US" sz="1400" dirty="0"/>
              </a:p>
            </p:txBody>
          </p:sp>
        </mc:Choice>
        <mc:Fallback xmlns="">
          <p:sp>
            <p:nvSpPr>
              <p:cNvPr id="15" name="文本框 14">
                <a:extLst>
                  <a:ext uri="{FF2B5EF4-FFF2-40B4-BE49-F238E27FC236}">
                    <a16:creationId xmlns:a16="http://schemas.microsoft.com/office/drawing/2014/main" id="{EBC8FC6A-CBA1-4456-B6C2-0AA08E7C521D}"/>
                  </a:ext>
                </a:extLst>
              </p:cNvPr>
              <p:cNvSpPr txBox="1">
                <a:spLocks noRot="1" noChangeAspect="1" noMove="1" noResize="1" noEditPoints="1" noAdjustHandles="1" noChangeArrowheads="1" noChangeShapeType="1" noTextEdit="1"/>
              </p:cNvSpPr>
              <p:nvPr/>
            </p:nvSpPr>
            <p:spPr>
              <a:xfrm>
                <a:off x="801972" y="3435313"/>
                <a:ext cx="1069780" cy="307777"/>
              </a:xfrm>
              <a:prstGeom prst="rect">
                <a:avLst/>
              </a:prstGeom>
              <a:blipFill>
                <a:blip r:embed="rId10"/>
                <a:stretch>
                  <a:fillRect l="-2353" t="-4000" r="-1176" b="-20000"/>
                </a:stretch>
              </a:blipFill>
            </p:spPr>
            <p:txBody>
              <a:bodyPr/>
              <a:lstStyle/>
              <a:p>
                <a:r>
                  <a:rPr lang="en-CN">
                    <a:noFill/>
                  </a:rPr>
                  <a:t> </a:t>
                </a:r>
              </a:p>
            </p:txBody>
          </p:sp>
        </mc:Fallback>
      </mc:AlternateContent>
      <p:sp>
        <p:nvSpPr>
          <p:cNvPr id="16" name="右大括号 15">
            <a:extLst>
              <a:ext uri="{FF2B5EF4-FFF2-40B4-BE49-F238E27FC236}">
                <a16:creationId xmlns:a16="http://schemas.microsoft.com/office/drawing/2014/main" id="{E378E040-7643-418C-9BB8-4B3E54310B59}"/>
              </a:ext>
            </a:extLst>
          </p:cNvPr>
          <p:cNvSpPr/>
          <p:nvPr/>
        </p:nvSpPr>
        <p:spPr>
          <a:xfrm rot="16200000">
            <a:off x="5270360" y="-236115"/>
            <a:ext cx="349321" cy="6914199"/>
          </a:xfrm>
          <a:prstGeom prst="rightBrace">
            <a:avLst>
              <a:gd name="adj1" fmla="val 2796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54DDA23-5D37-447C-BCCD-A9768E50E404}"/>
              </a:ext>
            </a:extLst>
          </p:cNvPr>
          <p:cNvSpPr txBox="1"/>
          <p:nvPr/>
        </p:nvSpPr>
        <p:spPr>
          <a:xfrm>
            <a:off x="2027392" y="3195836"/>
            <a:ext cx="548548" cy="584775"/>
          </a:xfrm>
          <a:prstGeom prst="rect">
            <a:avLst/>
          </a:prstGeom>
          <a:noFill/>
        </p:spPr>
        <p:txBody>
          <a:bodyPr wrap="none" rtlCol="0">
            <a:spAutoFit/>
          </a:bodyPr>
          <a:lstStyle/>
          <a:p>
            <a:pPr algn="ctr"/>
            <a:r>
              <a:rPr lang="en-US" altLang="zh-CN" sz="1600" dirty="0"/>
              <a:t>v=0</a:t>
            </a:r>
          </a:p>
          <a:p>
            <a:pPr algn="ctr"/>
            <a:r>
              <a:rPr lang="en-US" altLang="zh-CN" sz="1600" dirty="0"/>
              <a:t>fox</a:t>
            </a:r>
            <a:endParaRPr lang="zh-CN" altLang="en-US" sz="1600" dirty="0"/>
          </a:p>
        </p:txBody>
      </p:sp>
      <p:sp>
        <p:nvSpPr>
          <p:cNvPr id="18" name="文本框 17">
            <a:extLst>
              <a:ext uri="{FF2B5EF4-FFF2-40B4-BE49-F238E27FC236}">
                <a16:creationId xmlns:a16="http://schemas.microsoft.com/office/drawing/2014/main" id="{D5BB05C0-137F-406F-B765-48E578571B3F}"/>
              </a:ext>
            </a:extLst>
          </p:cNvPr>
          <p:cNvSpPr txBox="1"/>
          <p:nvPr/>
        </p:nvSpPr>
        <p:spPr>
          <a:xfrm>
            <a:off x="2782656" y="3195836"/>
            <a:ext cx="749501" cy="584775"/>
          </a:xfrm>
          <a:prstGeom prst="rect">
            <a:avLst/>
          </a:prstGeom>
          <a:noFill/>
        </p:spPr>
        <p:txBody>
          <a:bodyPr wrap="none" rtlCol="0">
            <a:spAutoFit/>
          </a:bodyPr>
          <a:lstStyle/>
          <a:p>
            <a:pPr algn="ctr"/>
            <a:r>
              <a:rPr lang="en-US" altLang="zh-CN" sz="1600" dirty="0"/>
              <a:t>v=1</a:t>
            </a:r>
          </a:p>
          <a:p>
            <a:pPr algn="ctr"/>
            <a:r>
              <a:rPr lang="en-US" altLang="zh-CN" sz="1600" dirty="0"/>
              <a:t>brown</a:t>
            </a:r>
            <a:endParaRPr lang="zh-CN" altLang="en-US" sz="1600" dirty="0"/>
          </a:p>
        </p:txBody>
      </p:sp>
      <p:sp>
        <p:nvSpPr>
          <p:cNvPr id="19" name="文本框 18">
            <a:extLst>
              <a:ext uri="{FF2B5EF4-FFF2-40B4-BE49-F238E27FC236}">
                <a16:creationId xmlns:a16="http://schemas.microsoft.com/office/drawing/2014/main" id="{50F4AF35-E2AF-421E-B539-0FF94ABAAAA0}"/>
              </a:ext>
            </a:extLst>
          </p:cNvPr>
          <p:cNvSpPr txBox="1"/>
          <p:nvPr/>
        </p:nvSpPr>
        <p:spPr>
          <a:xfrm>
            <a:off x="3758340" y="3195835"/>
            <a:ext cx="734496" cy="584775"/>
          </a:xfrm>
          <a:prstGeom prst="rect">
            <a:avLst/>
          </a:prstGeom>
          <a:noFill/>
        </p:spPr>
        <p:txBody>
          <a:bodyPr wrap="none" rtlCol="0">
            <a:spAutoFit/>
          </a:bodyPr>
          <a:lstStyle/>
          <a:p>
            <a:pPr algn="ctr"/>
            <a:r>
              <a:rPr lang="en-US" altLang="zh-CN" sz="1600" dirty="0"/>
              <a:t>v=2</a:t>
            </a:r>
          </a:p>
          <a:p>
            <a:pPr algn="ctr"/>
            <a:r>
              <a:rPr lang="en-US" altLang="zh-CN" sz="1600" dirty="0"/>
              <a:t>jumps</a:t>
            </a:r>
            <a:endParaRPr lang="zh-CN" altLang="en-US" sz="1600" dirty="0"/>
          </a:p>
        </p:txBody>
      </p:sp>
      <p:sp>
        <p:nvSpPr>
          <p:cNvPr id="20" name="文本框 19">
            <a:extLst>
              <a:ext uri="{FF2B5EF4-FFF2-40B4-BE49-F238E27FC236}">
                <a16:creationId xmlns:a16="http://schemas.microsoft.com/office/drawing/2014/main" id="{A7C4530A-1EA3-4E0C-9BEC-20BC47DA3BAC}"/>
              </a:ext>
            </a:extLst>
          </p:cNvPr>
          <p:cNvSpPr txBox="1"/>
          <p:nvPr/>
        </p:nvSpPr>
        <p:spPr>
          <a:xfrm>
            <a:off x="4937490" y="3195834"/>
            <a:ext cx="577787" cy="584775"/>
          </a:xfrm>
          <a:prstGeom prst="rect">
            <a:avLst/>
          </a:prstGeom>
          <a:noFill/>
        </p:spPr>
        <p:txBody>
          <a:bodyPr wrap="none" rtlCol="0">
            <a:spAutoFit/>
          </a:bodyPr>
          <a:lstStyle/>
          <a:p>
            <a:pPr algn="ctr"/>
            <a:r>
              <a:rPr lang="en-US" altLang="zh-CN" sz="1600" dirty="0"/>
              <a:t>v=3</a:t>
            </a:r>
          </a:p>
          <a:p>
            <a:pPr algn="ctr"/>
            <a:r>
              <a:rPr lang="en-US" altLang="zh-CN" sz="1600" dirty="0"/>
              <a:t>over</a:t>
            </a:r>
            <a:endParaRPr lang="zh-CN" altLang="en-US" sz="1600" dirty="0"/>
          </a:p>
        </p:txBody>
      </p:sp>
      <p:sp>
        <p:nvSpPr>
          <p:cNvPr id="21" name="文本框 20">
            <a:extLst>
              <a:ext uri="{FF2B5EF4-FFF2-40B4-BE49-F238E27FC236}">
                <a16:creationId xmlns:a16="http://schemas.microsoft.com/office/drawing/2014/main" id="{A921EC34-78BE-4438-86EC-3F691D195DD1}"/>
              </a:ext>
            </a:extLst>
          </p:cNvPr>
          <p:cNvSpPr txBox="1"/>
          <p:nvPr/>
        </p:nvSpPr>
        <p:spPr>
          <a:xfrm>
            <a:off x="5867703" y="3188890"/>
            <a:ext cx="548548" cy="584775"/>
          </a:xfrm>
          <a:prstGeom prst="rect">
            <a:avLst/>
          </a:prstGeom>
          <a:noFill/>
        </p:spPr>
        <p:txBody>
          <a:bodyPr wrap="none" rtlCol="0">
            <a:spAutoFit/>
          </a:bodyPr>
          <a:lstStyle/>
          <a:p>
            <a:pPr algn="ctr"/>
            <a:r>
              <a:rPr lang="en-US" altLang="zh-CN" sz="1600" dirty="0"/>
              <a:t>v=4</a:t>
            </a:r>
          </a:p>
          <a:p>
            <a:pPr algn="ctr"/>
            <a:r>
              <a:rPr lang="en-US" altLang="zh-CN" sz="1600" dirty="0"/>
              <a:t>lazy</a:t>
            </a:r>
            <a:endParaRPr lang="zh-CN" altLang="en-US" sz="1600" dirty="0"/>
          </a:p>
        </p:txBody>
      </p:sp>
      <p:sp>
        <p:nvSpPr>
          <p:cNvPr id="22" name="文本框 21">
            <a:extLst>
              <a:ext uri="{FF2B5EF4-FFF2-40B4-BE49-F238E27FC236}">
                <a16:creationId xmlns:a16="http://schemas.microsoft.com/office/drawing/2014/main" id="{C6EF00E8-4EDE-47DD-919F-E18D1DCC960D}"/>
              </a:ext>
            </a:extLst>
          </p:cNvPr>
          <p:cNvSpPr txBox="1"/>
          <p:nvPr/>
        </p:nvSpPr>
        <p:spPr>
          <a:xfrm>
            <a:off x="6712472" y="3188890"/>
            <a:ext cx="548548" cy="584775"/>
          </a:xfrm>
          <a:prstGeom prst="rect">
            <a:avLst/>
          </a:prstGeom>
          <a:noFill/>
        </p:spPr>
        <p:txBody>
          <a:bodyPr wrap="none" rtlCol="0">
            <a:spAutoFit/>
          </a:bodyPr>
          <a:lstStyle/>
          <a:p>
            <a:pPr algn="ctr"/>
            <a:r>
              <a:rPr lang="en-US" altLang="zh-CN" sz="1600" dirty="0"/>
              <a:t>v=5</a:t>
            </a:r>
          </a:p>
          <a:p>
            <a:pPr algn="ctr"/>
            <a:r>
              <a:rPr lang="en-US" altLang="zh-CN" sz="1600" dirty="0"/>
              <a:t>dog</a:t>
            </a:r>
            <a:endParaRPr lang="zh-CN" altLang="en-US" sz="1600" dirty="0"/>
          </a:p>
        </p:txBody>
      </p:sp>
      <p:sp>
        <p:nvSpPr>
          <p:cNvPr id="23" name="文本框 22">
            <a:extLst>
              <a:ext uri="{FF2B5EF4-FFF2-40B4-BE49-F238E27FC236}">
                <a16:creationId xmlns:a16="http://schemas.microsoft.com/office/drawing/2014/main" id="{40C2C6F1-1916-47CA-942A-138029D18F25}"/>
              </a:ext>
            </a:extLst>
          </p:cNvPr>
          <p:cNvSpPr txBox="1"/>
          <p:nvPr/>
        </p:nvSpPr>
        <p:spPr>
          <a:xfrm>
            <a:off x="7456624" y="3206800"/>
            <a:ext cx="655949" cy="584775"/>
          </a:xfrm>
          <a:prstGeom prst="rect">
            <a:avLst/>
          </a:prstGeom>
          <a:noFill/>
        </p:spPr>
        <p:txBody>
          <a:bodyPr wrap="none" rtlCol="0">
            <a:spAutoFit/>
          </a:bodyPr>
          <a:lstStyle/>
          <a:p>
            <a:pPr algn="ctr"/>
            <a:r>
              <a:rPr lang="en-US" altLang="zh-CN" sz="1600" dirty="0"/>
              <a:t>v=6</a:t>
            </a:r>
          </a:p>
          <a:p>
            <a:pPr algn="ctr"/>
            <a:r>
              <a:rPr lang="en-US" altLang="zh-CN" sz="1600" dirty="0"/>
              <a:t>quick</a:t>
            </a:r>
            <a:endParaRPr lang="zh-CN" altLang="en-US" sz="1600" dirty="0"/>
          </a:p>
        </p:txBody>
      </p:sp>
      <p:sp>
        <p:nvSpPr>
          <p:cNvPr id="24" name="文本框 23">
            <a:extLst>
              <a:ext uri="{FF2B5EF4-FFF2-40B4-BE49-F238E27FC236}">
                <a16:creationId xmlns:a16="http://schemas.microsoft.com/office/drawing/2014/main" id="{D783B78D-D128-421A-A5B2-B7FF05C5D1D8}"/>
              </a:ext>
            </a:extLst>
          </p:cNvPr>
          <p:cNvSpPr txBox="1"/>
          <p:nvPr/>
        </p:nvSpPr>
        <p:spPr>
          <a:xfrm>
            <a:off x="8301265" y="3195833"/>
            <a:ext cx="559769" cy="584775"/>
          </a:xfrm>
          <a:prstGeom prst="rect">
            <a:avLst/>
          </a:prstGeom>
          <a:noFill/>
        </p:spPr>
        <p:txBody>
          <a:bodyPr wrap="none" rtlCol="0">
            <a:spAutoFit/>
          </a:bodyPr>
          <a:lstStyle/>
          <a:p>
            <a:pPr algn="ctr"/>
            <a:r>
              <a:rPr lang="en-US" altLang="zh-CN" sz="1600" dirty="0"/>
              <a:t>v=7</a:t>
            </a:r>
          </a:p>
          <a:p>
            <a:pPr algn="ctr"/>
            <a:r>
              <a:rPr lang="en-US" altLang="zh-CN" sz="1600" dirty="0"/>
              <a:t>the</a:t>
            </a:r>
            <a:endParaRPr lang="zh-CN" altLang="en-US" sz="1600" dirty="0"/>
          </a:p>
        </p:txBody>
      </p:sp>
      <p:sp>
        <p:nvSpPr>
          <p:cNvPr id="27" name="双括号 26">
            <a:extLst>
              <a:ext uri="{FF2B5EF4-FFF2-40B4-BE49-F238E27FC236}">
                <a16:creationId xmlns:a16="http://schemas.microsoft.com/office/drawing/2014/main" id="{1BC69893-D245-4F2B-81BD-CFCB4BF16CF0}"/>
              </a:ext>
            </a:extLst>
          </p:cNvPr>
          <p:cNvSpPr/>
          <p:nvPr/>
        </p:nvSpPr>
        <p:spPr>
          <a:xfrm>
            <a:off x="1986305" y="3781680"/>
            <a:ext cx="6914199" cy="369332"/>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E11B3B7-ED67-4F36-8091-2DC4B21CA08E}"/>
              </a:ext>
            </a:extLst>
          </p:cNvPr>
          <p:cNvSpPr txBox="1"/>
          <p:nvPr/>
        </p:nvSpPr>
        <p:spPr>
          <a:xfrm>
            <a:off x="2093270" y="3788623"/>
            <a:ext cx="6763529" cy="369332"/>
          </a:xfrm>
          <a:prstGeom prst="rect">
            <a:avLst/>
          </a:prstGeom>
          <a:noFill/>
        </p:spPr>
        <p:txBody>
          <a:bodyPr wrap="square" rtlCol="0">
            <a:spAutoFit/>
          </a:bodyPr>
          <a:lstStyle/>
          <a:p>
            <a:r>
              <a:rPr lang="en-US" altLang="zh-CN" dirty="0"/>
              <a:t>0          </a:t>
            </a:r>
            <a:r>
              <a:rPr lang="zh-CN" altLang="en-US" dirty="0"/>
              <a:t> </a:t>
            </a:r>
            <a:r>
              <a:rPr lang="en-US" altLang="zh-CN" dirty="0"/>
              <a:t>0    </a:t>
            </a:r>
            <a:r>
              <a:rPr lang="zh-CN" altLang="en-US" dirty="0"/>
              <a:t> </a:t>
            </a:r>
            <a:r>
              <a:rPr lang="en-US" altLang="zh-CN" dirty="0"/>
              <a:t>       0             0           0          0          0</a:t>
            </a:r>
            <a:r>
              <a:rPr lang="zh-CN" altLang="en-US" dirty="0"/>
              <a:t>          </a:t>
            </a:r>
            <a:r>
              <a:rPr lang="en-US" altLang="zh-CN" dirty="0">
                <a:solidFill>
                  <a:schemeClr val="accent1"/>
                </a:solidFill>
              </a:rPr>
              <a:t>1</a:t>
            </a:r>
            <a:r>
              <a:rPr lang="en-US" altLang="zh-CN" dirty="0"/>
              <a:t>    </a:t>
            </a:r>
            <a:endParaRPr lang="zh-CN" altLang="en-US" dirty="0"/>
          </a:p>
        </p:txBody>
      </p:sp>
      <p:sp>
        <p:nvSpPr>
          <p:cNvPr id="29" name="双括号 28">
            <a:extLst>
              <a:ext uri="{FF2B5EF4-FFF2-40B4-BE49-F238E27FC236}">
                <a16:creationId xmlns:a16="http://schemas.microsoft.com/office/drawing/2014/main" id="{B9766F3E-B154-4FFD-A532-5026BFFE03C5}"/>
              </a:ext>
            </a:extLst>
          </p:cNvPr>
          <p:cNvSpPr/>
          <p:nvPr/>
        </p:nvSpPr>
        <p:spPr>
          <a:xfrm>
            <a:off x="1986305" y="4337955"/>
            <a:ext cx="6914199" cy="369332"/>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8A62DDE-28C4-4C61-BE22-8952B01A6DBA}"/>
              </a:ext>
            </a:extLst>
          </p:cNvPr>
          <p:cNvSpPr txBox="1"/>
          <p:nvPr/>
        </p:nvSpPr>
        <p:spPr>
          <a:xfrm>
            <a:off x="2093270" y="4344898"/>
            <a:ext cx="6763529" cy="369332"/>
          </a:xfrm>
          <a:prstGeom prst="rect">
            <a:avLst/>
          </a:prstGeom>
          <a:noFill/>
        </p:spPr>
        <p:txBody>
          <a:bodyPr wrap="square" rtlCol="0">
            <a:spAutoFit/>
          </a:bodyPr>
          <a:lstStyle/>
          <a:p>
            <a:r>
              <a:rPr lang="en-US" altLang="zh-CN" dirty="0"/>
              <a:t>0           0     </a:t>
            </a:r>
            <a:r>
              <a:rPr lang="zh-CN" altLang="en-US" dirty="0"/>
              <a:t> </a:t>
            </a:r>
            <a:r>
              <a:rPr lang="en-US" altLang="zh-CN" dirty="0"/>
              <a:t>      0             0           0          0 </a:t>
            </a:r>
            <a:r>
              <a:rPr lang="zh-CN" altLang="en-US" dirty="0"/>
              <a:t>  </a:t>
            </a:r>
            <a:r>
              <a:rPr lang="en-US" altLang="zh-CN" dirty="0"/>
              <a:t>       </a:t>
            </a:r>
            <a:r>
              <a:rPr lang="en-US" altLang="zh-CN" dirty="0">
                <a:solidFill>
                  <a:schemeClr val="accent1"/>
                </a:solidFill>
              </a:rPr>
              <a:t>1</a:t>
            </a:r>
            <a:r>
              <a:rPr lang="en-US" altLang="zh-CN" dirty="0"/>
              <a:t> </a:t>
            </a:r>
            <a:r>
              <a:rPr lang="zh-CN" altLang="en-US" dirty="0"/>
              <a:t>   </a:t>
            </a:r>
            <a:r>
              <a:rPr lang="en-US" altLang="zh-CN" dirty="0"/>
              <a:t>      0</a:t>
            </a:r>
            <a:endParaRPr lang="zh-CN" altLang="en-US" dirty="0"/>
          </a:p>
        </p:txBody>
      </p:sp>
      <p:sp>
        <p:nvSpPr>
          <p:cNvPr id="31" name="双括号 30">
            <a:extLst>
              <a:ext uri="{FF2B5EF4-FFF2-40B4-BE49-F238E27FC236}">
                <a16:creationId xmlns:a16="http://schemas.microsoft.com/office/drawing/2014/main" id="{9322B5B5-D9FC-4128-B66E-F694A12B09D2}"/>
              </a:ext>
            </a:extLst>
          </p:cNvPr>
          <p:cNvSpPr/>
          <p:nvPr/>
        </p:nvSpPr>
        <p:spPr>
          <a:xfrm>
            <a:off x="1999515" y="4849951"/>
            <a:ext cx="6914199" cy="369332"/>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8CD502A-F7A4-4D1D-A662-CDEF75F3059B}"/>
              </a:ext>
            </a:extLst>
          </p:cNvPr>
          <p:cNvSpPr txBox="1"/>
          <p:nvPr/>
        </p:nvSpPr>
        <p:spPr>
          <a:xfrm>
            <a:off x="2106480" y="4856894"/>
            <a:ext cx="6763529" cy="369332"/>
          </a:xfrm>
          <a:prstGeom prst="rect">
            <a:avLst/>
          </a:prstGeom>
          <a:noFill/>
        </p:spPr>
        <p:txBody>
          <a:bodyPr wrap="square" rtlCol="0">
            <a:spAutoFit/>
          </a:bodyPr>
          <a:lstStyle/>
          <a:p>
            <a:r>
              <a:rPr lang="en-US" altLang="zh-CN" dirty="0"/>
              <a:t>0          </a:t>
            </a:r>
            <a:r>
              <a:rPr lang="zh-CN" altLang="en-US" dirty="0"/>
              <a:t> </a:t>
            </a:r>
            <a:r>
              <a:rPr lang="en-US" altLang="zh-CN" dirty="0">
                <a:solidFill>
                  <a:schemeClr val="accent1"/>
                </a:solidFill>
              </a:rPr>
              <a:t>1</a:t>
            </a:r>
            <a:r>
              <a:rPr lang="en-US" altLang="zh-CN" dirty="0"/>
              <a:t>  </a:t>
            </a:r>
            <a:r>
              <a:rPr lang="zh-CN" altLang="en-US" dirty="0"/>
              <a:t> </a:t>
            </a:r>
            <a:r>
              <a:rPr lang="en-US" altLang="zh-CN" dirty="0"/>
              <a:t>         0 </a:t>
            </a:r>
            <a:r>
              <a:rPr lang="zh-CN" altLang="en-US" dirty="0"/>
              <a:t>            </a:t>
            </a:r>
            <a:r>
              <a:rPr lang="en-US" altLang="zh-CN" dirty="0"/>
              <a:t>0          </a:t>
            </a:r>
            <a:r>
              <a:rPr lang="zh-CN" altLang="en-US" dirty="0"/>
              <a:t> </a:t>
            </a:r>
            <a:r>
              <a:rPr lang="en-US" altLang="zh-CN" dirty="0"/>
              <a:t>0          0   </a:t>
            </a:r>
            <a:r>
              <a:rPr lang="zh-CN" altLang="en-US" dirty="0"/>
              <a:t>  </a:t>
            </a:r>
            <a:r>
              <a:rPr lang="en-US" altLang="zh-CN" dirty="0"/>
              <a:t>     0</a:t>
            </a:r>
            <a:r>
              <a:rPr lang="zh-CN" altLang="en-US" dirty="0"/>
              <a:t>          </a:t>
            </a:r>
            <a:r>
              <a:rPr lang="en-US" altLang="zh-CN" dirty="0"/>
              <a:t>0</a:t>
            </a:r>
            <a:endParaRPr lang="zh-CN" altLang="en-US" dirty="0"/>
          </a:p>
        </p:txBody>
      </p:sp>
      <p:sp>
        <p:nvSpPr>
          <p:cNvPr id="33" name="双括号 32">
            <a:extLst>
              <a:ext uri="{FF2B5EF4-FFF2-40B4-BE49-F238E27FC236}">
                <a16:creationId xmlns:a16="http://schemas.microsoft.com/office/drawing/2014/main" id="{CE6BAF15-36CE-42A9-A0BC-F347FB37CED0}"/>
              </a:ext>
            </a:extLst>
          </p:cNvPr>
          <p:cNvSpPr/>
          <p:nvPr/>
        </p:nvSpPr>
        <p:spPr>
          <a:xfrm>
            <a:off x="1986305" y="5879625"/>
            <a:ext cx="6914199" cy="369332"/>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CF3C4896-6DDA-4085-99C2-D19B13CAF1DE}"/>
              </a:ext>
            </a:extLst>
          </p:cNvPr>
          <p:cNvSpPr txBox="1"/>
          <p:nvPr/>
        </p:nvSpPr>
        <p:spPr>
          <a:xfrm>
            <a:off x="2150185" y="5886568"/>
            <a:ext cx="6763529" cy="369332"/>
          </a:xfrm>
          <a:prstGeom prst="rect">
            <a:avLst/>
          </a:prstGeom>
          <a:noFill/>
        </p:spPr>
        <p:txBody>
          <a:bodyPr wrap="square" rtlCol="0">
            <a:spAutoFit/>
          </a:bodyPr>
          <a:lstStyle/>
          <a:p>
            <a:r>
              <a:rPr lang="en-US" altLang="zh-CN" dirty="0"/>
              <a:t>0          0            0              0          0           </a:t>
            </a:r>
            <a:r>
              <a:rPr lang="en-US" altLang="zh-CN" dirty="0">
                <a:solidFill>
                  <a:schemeClr val="accent1"/>
                </a:solidFill>
              </a:rPr>
              <a:t>1</a:t>
            </a:r>
            <a:r>
              <a:rPr lang="en-US" altLang="zh-CN" dirty="0"/>
              <a:t>          0          0</a:t>
            </a:r>
            <a:endParaRPr lang="zh-CN" altLang="en-US" dirty="0"/>
          </a:p>
        </p:txBody>
      </p:sp>
      <p:sp>
        <p:nvSpPr>
          <p:cNvPr id="35" name="文本框 34">
            <a:extLst>
              <a:ext uri="{FF2B5EF4-FFF2-40B4-BE49-F238E27FC236}">
                <a16:creationId xmlns:a16="http://schemas.microsoft.com/office/drawing/2014/main" id="{49908699-A205-46F3-BF13-DFBEAAEDF294}"/>
              </a:ext>
            </a:extLst>
          </p:cNvPr>
          <p:cNvSpPr txBox="1"/>
          <p:nvPr/>
        </p:nvSpPr>
        <p:spPr>
          <a:xfrm>
            <a:off x="1094649" y="5331661"/>
            <a:ext cx="415498" cy="369332"/>
          </a:xfrm>
          <a:prstGeom prst="rect">
            <a:avLst/>
          </a:prstGeom>
          <a:noFill/>
        </p:spPr>
        <p:txBody>
          <a:bodyPr wrap="none" rtlCol="0">
            <a:spAutoFit/>
          </a:bodyPr>
          <a:lstStyle/>
          <a:p>
            <a:r>
              <a:rPr lang="en-US" altLang="zh-CN" dirty="0"/>
              <a:t>…</a:t>
            </a:r>
            <a:endParaRPr lang="zh-CN" altLang="en-US" dirty="0"/>
          </a:p>
        </p:txBody>
      </p:sp>
      <p:sp>
        <p:nvSpPr>
          <p:cNvPr id="36" name="文本框 35">
            <a:extLst>
              <a:ext uri="{FF2B5EF4-FFF2-40B4-BE49-F238E27FC236}">
                <a16:creationId xmlns:a16="http://schemas.microsoft.com/office/drawing/2014/main" id="{E85538D8-A469-4912-9F74-ACF79FC8A11D}"/>
              </a:ext>
            </a:extLst>
          </p:cNvPr>
          <p:cNvSpPr txBox="1"/>
          <p:nvPr/>
        </p:nvSpPr>
        <p:spPr>
          <a:xfrm>
            <a:off x="5420784" y="5331661"/>
            <a:ext cx="415498"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F39101E8-ED60-4117-872F-A380652108B9}"/>
                  </a:ext>
                </a:extLst>
              </p:cNvPr>
              <p:cNvSpPr txBox="1"/>
              <p:nvPr/>
            </p:nvSpPr>
            <p:spPr>
              <a:xfrm>
                <a:off x="8963764" y="3743090"/>
                <a:ext cx="3190361"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𝜂</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m:t>
                          </m:r>
                        </m:e>
                        <m:sub>
                          <m:r>
                            <a:rPr lang="en-US" altLang="zh-CN" sz="2000" b="0" i="1" smtClean="0">
                              <a:latin typeface="Cambria Math" panose="02040503050406030204" pitchFamily="18" charset="0"/>
                            </a:rPr>
                            <m:t>𝜃</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r>
                            <a:rPr lang="en-US" altLang="zh-CN" sz="2000" b="0" i="1" smtClean="0">
                              <a:latin typeface="Cambria Math" panose="02040503050406030204" pitchFamily="18" charset="0"/>
                            </a:rPr>
                            <m:t>(0)</m:t>
                          </m:r>
                        </m:sup>
                      </m:sSup>
                      <m:r>
                        <a:rPr lang="en-US" altLang="zh-CN" sz="2000" b="0" i="1" smtClean="0">
                          <a:latin typeface="Cambria Math" panose="02040503050406030204" pitchFamily="18" charset="0"/>
                        </a:rPr>
                        <m:t>)</m:t>
                      </m:r>
                    </m:oMath>
                  </m:oMathPara>
                </a14:m>
                <a:endParaRPr lang="zh-CN" altLang="en-US" sz="2000" dirty="0"/>
              </a:p>
            </p:txBody>
          </p:sp>
        </mc:Choice>
        <mc:Fallback xmlns="">
          <p:sp>
            <p:nvSpPr>
              <p:cNvPr id="37" name="文本框 36">
                <a:extLst>
                  <a:ext uri="{FF2B5EF4-FFF2-40B4-BE49-F238E27FC236}">
                    <a16:creationId xmlns:a16="http://schemas.microsoft.com/office/drawing/2014/main" id="{F39101E8-ED60-4117-872F-A380652108B9}"/>
                  </a:ext>
                </a:extLst>
              </p:cNvPr>
              <p:cNvSpPr txBox="1">
                <a:spLocks noRot="1" noChangeAspect="1" noMove="1" noResize="1" noEditPoints="1" noAdjustHandles="1" noChangeArrowheads="1" noChangeShapeType="1" noTextEdit="1"/>
              </p:cNvSpPr>
              <p:nvPr/>
            </p:nvSpPr>
            <p:spPr>
              <a:xfrm>
                <a:off x="8963764" y="3743090"/>
                <a:ext cx="3190361" cy="412934"/>
              </a:xfrm>
              <a:prstGeom prst="rect">
                <a:avLst/>
              </a:prstGeom>
              <a:blipFill>
                <a:blip r:embed="rId11"/>
                <a:stretch>
                  <a:fillRect b="-147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778605A-C4D2-44CD-95D4-65602714F15D}"/>
                  </a:ext>
                </a:extLst>
              </p:cNvPr>
              <p:cNvSpPr txBox="1"/>
              <p:nvPr/>
            </p:nvSpPr>
            <p:spPr>
              <a:xfrm>
                <a:off x="8993172" y="4270474"/>
                <a:ext cx="3184398"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𝜂</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m:t>
                          </m:r>
                        </m:e>
                        <m:sub>
                          <m:r>
                            <a:rPr lang="en-US" altLang="zh-CN" sz="2000" b="0" i="1" smtClean="0">
                              <a:latin typeface="Cambria Math" panose="02040503050406030204" pitchFamily="18" charset="0"/>
                            </a:rPr>
                            <m:t>𝜃</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37">
                <a:extLst>
                  <a:ext uri="{FF2B5EF4-FFF2-40B4-BE49-F238E27FC236}">
                    <a16:creationId xmlns:a16="http://schemas.microsoft.com/office/drawing/2014/main" id="{1778605A-C4D2-44CD-95D4-65602714F15D}"/>
                  </a:ext>
                </a:extLst>
              </p:cNvPr>
              <p:cNvSpPr txBox="1">
                <a:spLocks noRot="1" noChangeAspect="1" noMove="1" noResize="1" noEditPoints="1" noAdjustHandles="1" noChangeArrowheads="1" noChangeShapeType="1" noTextEdit="1"/>
              </p:cNvSpPr>
              <p:nvPr/>
            </p:nvSpPr>
            <p:spPr>
              <a:xfrm>
                <a:off x="8993172" y="4270474"/>
                <a:ext cx="3184398" cy="412934"/>
              </a:xfrm>
              <a:prstGeom prst="rect">
                <a:avLst/>
              </a:prstGeom>
              <a:blipFill>
                <a:blip r:embed="rId12"/>
                <a:stretch>
                  <a:fillRect b="-151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F24F9F8-0150-454F-841F-2267DFE18544}"/>
                  </a:ext>
                </a:extLst>
              </p:cNvPr>
              <p:cNvSpPr txBox="1"/>
              <p:nvPr/>
            </p:nvSpPr>
            <p:spPr>
              <a:xfrm>
                <a:off x="9020679" y="4797858"/>
                <a:ext cx="3190361"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𝜂</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m:t>
                          </m:r>
                        </m:e>
                        <m:sub>
                          <m:r>
                            <a:rPr lang="en-US" altLang="zh-CN" sz="2000" b="0" i="1" smtClean="0">
                              <a:latin typeface="Cambria Math" panose="02040503050406030204" pitchFamily="18" charset="0"/>
                            </a:rPr>
                            <m:t>𝜃</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oMath>
                  </m:oMathPara>
                </a14:m>
                <a:endParaRPr lang="zh-CN" altLang="en-US" sz="2000" dirty="0"/>
              </a:p>
            </p:txBody>
          </p:sp>
        </mc:Choice>
        <mc:Fallback xmlns="">
          <p:sp>
            <p:nvSpPr>
              <p:cNvPr id="39" name="文本框 38">
                <a:extLst>
                  <a:ext uri="{FF2B5EF4-FFF2-40B4-BE49-F238E27FC236}">
                    <a16:creationId xmlns:a16="http://schemas.microsoft.com/office/drawing/2014/main" id="{6F24F9F8-0150-454F-841F-2267DFE18544}"/>
                  </a:ext>
                </a:extLst>
              </p:cNvPr>
              <p:cNvSpPr txBox="1">
                <a:spLocks noRot="1" noChangeAspect="1" noMove="1" noResize="1" noEditPoints="1" noAdjustHandles="1" noChangeArrowheads="1" noChangeShapeType="1" noTextEdit="1"/>
              </p:cNvSpPr>
              <p:nvPr/>
            </p:nvSpPr>
            <p:spPr>
              <a:xfrm>
                <a:off x="9020679" y="4797858"/>
                <a:ext cx="3190361" cy="412934"/>
              </a:xfrm>
              <a:prstGeom prst="rect">
                <a:avLst/>
              </a:prstGeom>
              <a:blipFill>
                <a:blip r:embed="rId13"/>
                <a:stretch>
                  <a:fillRect b="-147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3AF87DA-370B-4D17-9195-58DC6878066C}"/>
                  </a:ext>
                </a:extLst>
              </p:cNvPr>
              <p:cNvSpPr txBox="1"/>
              <p:nvPr/>
            </p:nvSpPr>
            <p:spPr>
              <a:xfrm>
                <a:off x="9064384" y="5855746"/>
                <a:ext cx="3177537"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𝜂</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m:t>
                          </m:r>
                        </m:e>
                        <m:sub>
                          <m:r>
                            <a:rPr lang="en-US" altLang="zh-CN" sz="2000" b="0" i="1" smtClean="0">
                              <a:latin typeface="Cambria Math" panose="02040503050406030204" pitchFamily="18" charset="0"/>
                            </a:rPr>
                            <m:t>𝜃</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9</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r>
                            <a:rPr lang="en-US" altLang="zh-CN" sz="2000" b="0" i="1" smtClean="0">
                              <a:latin typeface="Cambria Math" panose="02040503050406030204" pitchFamily="18" charset="0"/>
                            </a:rPr>
                            <m:t>(9)</m:t>
                          </m:r>
                        </m:sup>
                      </m:sSup>
                      <m:r>
                        <a:rPr lang="en-US" altLang="zh-CN" sz="2000" b="0" i="1" smtClean="0">
                          <a:latin typeface="Cambria Math" panose="02040503050406030204" pitchFamily="18" charset="0"/>
                        </a:rPr>
                        <m:t>)</m:t>
                      </m:r>
                    </m:oMath>
                  </m:oMathPara>
                </a14:m>
                <a:endParaRPr lang="zh-CN" altLang="en-US" sz="2000" dirty="0"/>
              </a:p>
            </p:txBody>
          </p:sp>
        </mc:Choice>
        <mc:Fallback xmlns="">
          <p:sp>
            <p:nvSpPr>
              <p:cNvPr id="40" name="文本框 39">
                <a:extLst>
                  <a:ext uri="{FF2B5EF4-FFF2-40B4-BE49-F238E27FC236}">
                    <a16:creationId xmlns:a16="http://schemas.microsoft.com/office/drawing/2014/main" id="{13AF87DA-370B-4D17-9195-58DC6878066C}"/>
                  </a:ext>
                </a:extLst>
              </p:cNvPr>
              <p:cNvSpPr txBox="1">
                <a:spLocks noRot="1" noChangeAspect="1" noMove="1" noResize="1" noEditPoints="1" noAdjustHandles="1" noChangeArrowheads="1" noChangeShapeType="1" noTextEdit="1"/>
              </p:cNvSpPr>
              <p:nvPr/>
            </p:nvSpPr>
            <p:spPr>
              <a:xfrm>
                <a:off x="9064384" y="5855746"/>
                <a:ext cx="3177537" cy="412934"/>
              </a:xfrm>
              <a:prstGeom prst="rect">
                <a:avLst/>
              </a:prstGeom>
              <a:blipFill>
                <a:blip r:embed="rId14"/>
                <a:stretch>
                  <a:fillRect b="-17910"/>
                </a:stretch>
              </a:blipFill>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40C94E0F-ACA3-440E-A037-C6A0177AD7D4}"/>
              </a:ext>
            </a:extLst>
          </p:cNvPr>
          <p:cNvSpPr txBox="1"/>
          <p:nvPr/>
        </p:nvSpPr>
        <p:spPr>
          <a:xfrm>
            <a:off x="10374694" y="5226821"/>
            <a:ext cx="415498" cy="369332"/>
          </a:xfrm>
          <a:prstGeom prst="rect">
            <a:avLst/>
          </a:prstGeom>
          <a:noFill/>
        </p:spPr>
        <p:txBody>
          <a:bodyPr wrap="none" rtlCol="0">
            <a:spAutoFit/>
          </a:bodyPr>
          <a:lstStyle/>
          <a:p>
            <a:r>
              <a:rPr lang="en-US" altLang="zh-CN" dirty="0"/>
              <a:t>…</a:t>
            </a:r>
            <a:endParaRPr lang="zh-CN" altLang="en-US" dirty="0"/>
          </a:p>
        </p:txBody>
      </p:sp>
      <p:sp>
        <p:nvSpPr>
          <p:cNvPr id="43" name="文本框 42">
            <a:extLst>
              <a:ext uri="{FF2B5EF4-FFF2-40B4-BE49-F238E27FC236}">
                <a16:creationId xmlns:a16="http://schemas.microsoft.com/office/drawing/2014/main" id="{34086870-E606-4D2D-8124-C72A164650C1}"/>
              </a:ext>
            </a:extLst>
          </p:cNvPr>
          <p:cNvSpPr txBox="1"/>
          <p:nvPr/>
        </p:nvSpPr>
        <p:spPr>
          <a:xfrm>
            <a:off x="3697558" y="6391621"/>
            <a:ext cx="3746204" cy="400110"/>
          </a:xfrm>
          <a:prstGeom prst="rect">
            <a:avLst/>
          </a:prstGeom>
          <a:noFill/>
        </p:spPr>
        <p:txBody>
          <a:bodyPr wrap="square">
            <a:spAutoFit/>
          </a:bodyPr>
          <a:lstStyle/>
          <a:p>
            <a:r>
              <a:rPr lang="en-US" altLang="zh-CN" sz="2000" dirty="0"/>
              <a:t>One-hot encoded input vector </a:t>
            </a:r>
            <a:endParaRPr lang="zh-CN" altLang="en-US" sz="2000" dirty="0"/>
          </a:p>
        </p:txBody>
      </p:sp>
      <p:sp>
        <p:nvSpPr>
          <p:cNvPr id="44" name="文本框 43">
            <a:extLst>
              <a:ext uri="{FF2B5EF4-FFF2-40B4-BE49-F238E27FC236}">
                <a16:creationId xmlns:a16="http://schemas.microsoft.com/office/drawing/2014/main" id="{46B7F553-92CA-4F6C-96BC-3231B27886BB}"/>
              </a:ext>
            </a:extLst>
          </p:cNvPr>
          <p:cNvSpPr txBox="1"/>
          <p:nvPr/>
        </p:nvSpPr>
        <p:spPr>
          <a:xfrm>
            <a:off x="9655901" y="6391621"/>
            <a:ext cx="2358299" cy="400110"/>
          </a:xfrm>
          <a:prstGeom prst="rect">
            <a:avLst/>
          </a:prstGeom>
          <a:noFill/>
        </p:spPr>
        <p:txBody>
          <a:bodyPr wrap="square">
            <a:spAutoFit/>
          </a:bodyPr>
          <a:lstStyle/>
          <a:p>
            <a:r>
              <a:rPr lang="en-US" altLang="zh-CN" sz="2000" dirty="0"/>
              <a:t>Parameter update</a:t>
            </a:r>
            <a:endParaRPr lang="zh-CN" altLang="en-US" sz="2000" dirty="0"/>
          </a:p>
        </p:txBody>
      </p:sp>
    </p:spTree>
    <p:extLst>
      <p:ext uri="{BB962C8B-B14F-4D97-AF65-F5344CB8AC3E}">
        <p14:creationId xmlns:p14="http://schemas.microsoft.com/office/powerpoint/2010/main" val="3794653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9C9A3AA9-5D0C-4579-A5F1-12541AE6C76E}"/>
              </a:ext>
            </a:extLst>
          </p:cNvPr>
          <p:cNvSpPr txBox="1"/>
          <p:nvPr/>
        </p:nvSpPr>
        <p:spPr>
          <a:xfrm>
            <a:off x="8746839" y="5080803"/>
            <a:ext cx="2818503" cy="307777"/>
          </a:xfrm>
          <a:prstGeom prst="rect">
            <a:avLst/>
          </a:prstGeom>
          <a:solidFill>
            <a:schemeClr val="accent6"/>
          </a:solidFill>
        </p:spPr>
        <p:txBody>
          <a:bodyPr wrap="square" rtlCol="0">
            <a:spAutoFit/>
          </a:bodyPr>
          <a:lstStyle/>
          <a:p>
            <a:endParaRPr lang="zh-CN" altLang="en-US" sz="1400" dirty="0"/>
          </a:p>
        </p:txBody>
      </p:sp>
      <p:sp>
        <p:nvSpPr>
          <p:cNvPr id="23" name="文本框 22">
            <a:extLst>
              <a:ext uri="{FF2B5EF4-FFF2-40B4-BE49-F238E27FC236}">
                <a16:creationId xmlns:a16="http://schemas.microsoft.com/office/drawing/2014/main" id="{5A292B52-6043-429C-A138-8E4A5D61A944}"/>
              </a:ext>
            </a:extLst>
          </p:cNvPr>
          <p:cNvSpPr txBox="1"/>
          <p:nvPr/>
        </p:nvSpPr>
        <p:spPr>
          <a:xfrm>
            <a:off x="8742653" y="4710632"/>
            <a:ext cx="2818503" cy="307777"/>
          </a:xfrm>
          <a:prstGeom prst="rect">
            <a:avLst/>
          </a:prstGeom>
          <a:solidFill>
            <a:schemeClr val="accent5"/>
          </a:solidFill>
        </p:spPr>
        <p:txBody>
          <a:bodyPr wrap="square" rtlCol="0">
            <a:spAutoFit/>
          </a:bodyPr>
          <a:lstStyle/>
          <a:p>
            <a:endParaRPr lang="zh-CN" altLang="en-US" sz="1400" dirty="0"/>
          </a:p>
        </p:txBody>
      </p:sp>
      <p:sp>
        <p:nvSpPr>
          <p:cNvPr id="22" name="文本框 21">
            <a:extLst>
              <a:ext uri="{FF2B5EF4-FFF2-40B4-BE49-F238E27FC236}">
                <a16:creationId xmlns:a16="http://schemas.microsoft.com/office/drawing/2014/main" id="{615BCAD6-90C8-4CB3-9F63-D84D5F077F90}"/>
              </a:ext>
            </a:extLst>
          </p:cNvPr>
          <p:cNvSpPr txBox="1"/>
          <p:nvPr/>
        </p:nvSpPr>
        <p:spPr>
          <a:xfrm>
            <a:off x="8755430" y="3221416"/>
            <a:ext cx="2818503" cy="307777"/>
          </a:xfrm>
          <a:prstGeom prst="rect">
            <a:avLst/>
          </a:prstGeom>
          <a:solidFill>
            <a:schemeClr val="accent4"/>
          </a:solidFill>
        </p:spPr>
        <p:txBody>
          <a:bodyPr wrap="square" rtlCol="0">
            <a:spAutoFit/>
          </a:bodyPr>
          <a:lstStyle/>
          <a:p>
            <a:endParaRPr lang="zh-CN" altLang="en-US" sz="1400" dirty="0"/>
          </a:p>
        </p:txBody>
      </p:sp>
      <p:sp>
        <p:nvSpPr>
          <p:cNvPr id="21" name="文本框 20">
            <a:extLst>
              <a:ext uri="{FF2B5EF4-FFF2-40B4-BE49-F238E27FC236}">
                <a16:creationId xmlns:a16="http://schemas.microsoft.com/office/drawing/2014/main" id="{A2C32594-8134-4F3C-A1D6-A0FBAF82AA1B}"/>
              </a:ext>
            </a:extLst>
          </p:cNvPr>
          <p:cNvSpPr txBox="1"/>
          <p:nvPr/>
        </p:nvSpPr>
        <p:spPr>
          <a:xfrm>
            <a:off x="8750130" y="2846300"/>
            <a:ext cx="2818503" cy="307777"/>
          </a:xfrm>
          <a:prstGeom prst="rect">
            <a:avLst/>
          </a:prstGeom>
          <a:solidFill>
            <a:schemeClr val="accent1"/>
          </a:solidFill>
        </p:spPr>
        <p:txBody>
          <a:bodyPr wrap="square" rtlCol="0">
            <a:spAutoFit/>
          </a:bodyPr>
          <a:lstStyle/>
          <a:p>
            <a:endParaRPr lang="zh-CN" altLang="en-US" sz="1400" dirty="0"/>
          </a:p>
        </p:txBody>
      </p:sp>
      <p:sp>
        <p:nvSpPr>
          <p:cNvPr id="20" name="文本框 19">
            <a:extLst>
              <a:ext uri="{FF2B5EF4-FFF2-40B4-BE49-F238E27FC236}">
                <a16:creationId xmlns:a16="http://schemas.microsoft.com/office/drawing/2014/main" id="{2411A6CA-D7A9-4D8A-B680-EBD7DC7D20B7}"/>
              </a:ext>
            </a:extLst>
          </p:cNvPr>
          <p:cNvSpPr txBox="1"/>
          <p:nvPr/>
        </p:nvSpPr>
        <p:spPr>
          <a:xfrm>
            <a:off x="8750130" y="2475236"/>
            <a:ext cx="2818503" cy="307777"/>
          </a:xfrm>
          <a:prstGeom prst="rect">
            <a:avLst/>
          </a:prstGeom>
          <a:solidFill>
            <a:srgbClr val="00B0F0"/>
          </a:solidFill>
        </p:spPr>
        <p:txBody>
          <a:bodyPr wrap="square" rtlCol="0">
            <a:spAutoFit/>
          </a:bodyPr>
          <a:lstStyle/>
          <a:p>
            <a:endParaRPr lang="zh-CN" altLang="en-US" sz="1400" dirty="0"/>
          </a:p>
        </p:txBody>
      </p:sp>
      <p:sp>
        <p:nvSpPr>
          <p:cNvPr id="19" name="文本框 18">
            <a:extLst>
              <a:ext uri="{FF2B5EF4-FFF2-40B4-BE49-F238E27FC236}">
                <a16:creationId xmlns:a16="http://schemas.microsoft.com/office/drawing/2014/main" id="{4BB16E4D-96E3-4D0B-9267-0A98A5ACEF19}"/>
              </a:ext>
            </a:extLst>
          </p:cNvPr>
          <p:cNvSpPr txBox="1"/>
          <p:nvPr/>
        </p:nvSpPr>
        <p:spPr>
          <a:xfrm>
            <a:off x="8750130" y="2107991"/>
            <a:ext cx="2818503" cy="307777"/>
          </a:xfrm>
          <a:prstGeom prst="rect">
            <a:avLst/>
          </a:prstGeom>
          <a:solidFill>
            <a:srgbClr val="00B050"/>
          </a:solidFill>
        </p:spPr>
        <p:txBody>
          <a:bodyPr wrap="square" rtlCol="0">
            <a:spAutoFit/>
          </a:bodyPr>
          <a:lstStyle/>
          <a:p>
            <a:endParaRPr lang="zh-CN" altLang="en-US" sz="1400" dirty="0"/>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D9C0E44-CC97-437E-8D90-984D14C3CC34}"/>
                  </a:ext>
                </a:extLst>
              </p:cNvPr>
              <p:cNvSpPr>
                <a:spLocks noGrp="1"/>
              </p:cNvSpPr>
              <p:nvPr>
                <p:ph type="title"/>
              </p:nvPr>
            </p:nvSpPr>
            <p:spPr/>
            <p:txBody>
              <a:bodyPr/>
              <a:lstStyle/>
              <a:p>
                <a:r>
                  <a:rPr lang="en-US" altLang="zh-CN" dirty="0"/>
                  <a:t>Projection</a:t>
                </a:r>
                <a:r>
                  <a:rPr lang="zh-CN" altLang="en-US" dirty="0"/>
                  <a:t> </a:t>
                </a:r>
                <a:r>
                  <a:rPr lang="en-US" altLang="zh-CN" dirty="0"/>
                  <a:t>Matrix </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𝐖</m:t>
                        </m:r>
                      </m:e>
                      <m:sub>
                        <m:r>
                          <a:rPr lang="en-US" altLang="zh-CN" b="1" i="1" smtClean="0">
                            <a:latin typeface="Cambria Math" panose="02040503050406030204" pitchFamily="18" charset="0"/>
                          </a:rPr>
                          <m:t>𝒊𝒏𝒑𝒖𝒕</m:t>
                        </m:r>
                      </m:sub>
                    </m:sSub>
                  </m:oMath>
                </a14:m>
                <a:r>
                  <a:rPr lang="zh-CN" altLang="en-US" dirty="0"/>
                  <a:t> </a:t>
                </a:r>
                <a:r>
                  <a:rPr lang="en-US" altLang="zh-CN" dirty="0"/>
                  <a:t>-</a:t>
                </a:r>
                <a:r>
                  <a:rPr lang="zh-CN" altLang="en-US" dirty="0"/>
                  <a:t> </a:t>
                </a:r>
                <a:r>
                  <a:rPr lang="en-US" altLang="zh-CN" dirty="0"/>
                  <a:t>Embedding</a:t>
                </a:r>
                <a:endParaRPr lang="zh-CN" altLang="en-US" dirty="0"/>
              </a:p>
            </p:txBody>
          </p:sp>
        </mc:Choice>
        <mc:Fallback xmlns="">
          <p:sp>
            <p:nvSpPr>
              <p:cNvPr id="2" name="标题 1">
                <a:extLst>
                  <a:ext uri="{FF2B5EF4-FFF2-40B4-BE49-F238E27FC236}">
                    <a16:creationId xmlns:a16="http://schemas.microsoft.com/office/drawing/2014/main" id="{CD9C0E44-CC97-437E-8D90-984D14C3CC34}"/>
                  </a:ext>
                </a:extLst>
              </p:cNvPr>
              <p:cNvSpPr>
                <a:spLocks noGrp="1" noRot="1" noChangeAspect="1" noMove="1" noResize="1" noEditPoints="1" noAdjustHandles="1" noChangeArrowheads="1" noChangeShapeType="1" noTextEdit="1"/>
              </p:cNvSpPr>
              <p:nvPr>
                <p:ph type="title"/>
              </p:nvPr>
            </p:nvSpPr>
            <p:spPr>
              <a:blipFill>
                <a:blip r:embed="rId3"/>
                <a:stretch>
                  <a:fillRect l="-1866" t="-36735" b="-36735"/>
                </a:stretch>
              </a:blipFill>
            </p:spPr>
            <p:txBody>
              <a:bodyPr/>
              <a:lstStyle/>
              <a:p>
                <a:r>
                  <a:rPr lang="en-CN">
                    <a:noFill/>
                  </a:rPr>
                  <a:t> </a:t>
                </a:r>
              </a:p>
            </p:txBody>
          </p:sp>
        </mc:Fallback>
      </mc:AlternateContent>
      <p:sp>
        <p:nvSpPr>
          <p:cNvPr id="3" name="灯片编号占位符 2">
            <a:extLst>
              <a:ext uri="{FF2B5EF4-FFF2-40B4-BE49-F238E27FC236}">
                <a16:creationId xmlns:a16="http://schemas.microsoft.com/office/drawing/2014/main" id="{3DC9AD12-7B57-4B71-BBCD-EAD8285CAF16}"/>
              </a:ext>
            </a:extLst>
          </p:cNvPr>
          <p:cNvSpPr>
            <a:spLocks noGrp="1"/>
          </p:cNvSpPr>
          <p:nvPr>
            <p:ph type="sldNum" sz="quarter" idx="12"/>
          </p:nvPr>
        </p:nvSpPr>
        <p:spPr/>
        <p:txBody>
          <a:bodyPr/>
          <a:lstStyle/>
          <a:p>
            <a:fld id="{B0345295-E261-4EC5-88DB-2E3C71302580}" type="slidenum">
              <a:rPr lang="zh-CN" altLang="en-US" smtClean="0"/>
              <a:t>54</a:t>
            </a:fld>
            <a:endParaRPr lang="zh-CN" altLang="en-US"/>
          </a:p>
        </p:txBody>
      </p:sp>
      <p:sp>
        <p:nvSpPr>
          <p:cNvPr id="6" name="文本框 5">
            <a:extLst>
              <a:ext uri="{FF2B5EF4-FFF2-40B4-BE49-F238E27FC236}">
                <a16:creationId xmlns:a16="http://schemas.microsoft.com/office/drawing/2014/main" id="{694E6DF6-CA5B-4ACA-9C61-C355428F032E}"/>
              </a:ext>
            </a:extLst>
          </p:cNvPr>
          <p:cNvSpPr txBox="1"/>
          <p:nvPr/>
        </p:nvSpPr>
        <p:spPr>
          <a:xfrm>
            <a:off x="7867007" y="2036801"/>
            <a:ext cx="872355" cy="3366050"/>
          </a:xfrm>
          <a:prstGeom prst="rect">
            <a:avLst/>
          </a:prstGeom>
          <a:noFill/>
        </p:spPr>
        <p:txBody>
          <a:bodyPr wrap="none" rtlCol="0">
            <a:spAutoFit/>
          </a:bodyPr>
          <a:lstStyle/>
          <a:p>
            <a:pPr algn="r">
              <a:lnSpc>
                <a:spcPct val="150000"/>
              </a:lnSpc>
            </a:pPr>
            <a:r>
              <a:rPr lang="en-US" altLang="zh-CN" sz="1600" b="1" dirty="0">
                <a:solidFill>
                  <a:srgbClr val="00B050"/>
                </a:solidFill>
              </a:rPr>
              <a:t>the</a:t>
            </a:r>
          </a:p>
          <a:p>
            <a:pPr algn="r">
              <a:lnSpc>
                <a:spcPct val="150000"/>
              </a:lnSpc>
            </a:pPr>
            <a:r>
              <a:rPr lang="en-US" altLang="zh-CN" sz="1600" b="1" dirty="0">
                <a:solidFill>
                  <a:srgbClr val="00B0F0"/>
                </a:solidFill>
              </a:rPr>
              <a:t>quick</a:t>
            </a:r>
          </a:p>
          <a:p>
            <a:pPr algn="r">
              <a:lnSpc>
                <a:spcPct val="150000"/>
              </a:lnSpc>
            </a:pPr>
            <a:r>
              <a:rPr lang="en-US" altLang="zh-CN" sz="1600" b="1" dirty="0">
                <a:solidFill>
                  <a:schemeClr val="accent1"/>
                </a:solidFill>
              </a:rPr>
              <a:t>brown</a:t>
            </a:r>
          </a:p>
          <a:p>
            <a:pPr algn="r">
              <a:lnSpc>
                <a:spcPct val="150000"/>
              </a:lnSpc>
            </a:pPr>
            <a:r>
              <a:rPr lang="en-US" altLang="zh-CN" sz="1600" b="1" dirty="0">
                <a:solidFill>
                  <a:schemeClr val="accent2"/>
                </a:solidFill>
              </a:rPr>
              <a:t>fox</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solidFill>
                  <a:schemeClr val="accent5"/>
                </a:solidFill>
              </a:rPr>
              <a:t>lazy</a:t>
            </a:r>
          </a:p>
          <a:p>
            <a:pPr algn="r">
              <a:lnSpc>
                <a:spcPct val="150000"/>
              </a:lnSpc>
            </a:pPr>
            <a:r>
              <a:rPr lang="en-US" altLang="zh-CN" sz="1600" b="1" dirty="0">
                <a:solidFill>
                  <a:schemeClr val="accent6"/>
                </a:solidFill>
              </a:rPr>
              <a:t>dog</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10FFF75-EE48-4EA8-B229-525280B6F7DF}"/>
                  </a:ext>
                </a:extLst>
              </p:cNvPr>
              <p:cNvSpPr txBox="1"/>
              <p:nvPr/>
            </p:nvSpPr>
            <p:spPr>
              <a:xfrm>
                <a:off x="8739362" y="1313351"/>
                <a:ext cx="2742930" cy="598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0" dirty="0" smtClean="0">
                              <a:latin typeface="Cambria Math" panose="02040503050406030204" pitchFamily="18" charset="0"/>
                            </a:rPr>
                            <m:t>𝐖</m:t>
                          </m:r>
                        </m:e>
                        <m:sub>
                          <m:r>
                            <a:rPr lang="en-US" altLang="zh-CN" sz="2800" b="1" i="1" dirty="0" smtClean="0">
                              <a:latin typeface="Cambria Math" panose="02040503050406030204" pitchFamily="18" charset="0"/>
                            </a:rPr>
                            <m:t>𝒊𝒏𝒑𝒖𝒕</m:t>
                          </m:r>
                        </m:sub>
                      </m:sSub>
                      <m:r>
                        <a:rPr lang="en-US" altLang="zh-CN" sz="2800" b="1" i="1" dirty="0" smtClean="0">
                          <a:latin typeface="Cambria Math" panose="02040503050406030204" pitchFamily="18" charset="0"/>
                        </a:rPr>
                        <m:t>∈</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ea typeface="Cambria Math" panose="02040503050406030204" pitchFamily="18" charset="0"/>
                            </a:rPr>
                            <m:t>ℝ</m:t>
                          </m:r>
                        </m:e>
                        <m:sup>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𝑉</m:t>
                              </m:r>
                            </m:e>
                          </m:d>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𝑑</m:t>
                          </m:r>
                        </m:sup>
                      </m:sSup>
                    </m:oMath>
                  </m:oMathPara>
                </a14:m>
                <a:endParaRPr lang="zh-CN" altLang="en-US" sz="2800" dirty="0"/>
              </a:p>
            </p:txBody>
          </p:sp>
        </mc:Choice>
        <mc:Fallback xmlns="">
          <p:sp>
            <p:nvSpPr>
              <p:cNvPr id="8" name="文本框 7">
                <a:extLst>
                  <a:ext uri="{FF2B5EF4-FFF2-40B4-BE49-F238E27FC236}">
                    <a16:creationId xmlns:a16="http://schemas.microsoft.com/office/drawing/2014/main" id="{D10FFF75-EE48-4EA8-B229-525280B6F7DF}"/>
                  </a:ext>
                </a:extLst>
              </p:cNvPr>
              <p:cNvSpPr txBox="1">
                <a:spLocks noRot="1" noChangeAspect="1" noMove="1" noResize="1" noEditPoints="1" noAdjustHandles="1" noChangeArrowheads="1" noChangeShapeType="1" noTextEdit="1"/>
              </p:cNvSpPr>
              <p:nvPr/>
            </p:nvSpPr>
            <p:spPr>
              <a:xfrm>
                <a:off x="8739362" y="1313351"/>
                <a:ext cx="2742930" cy="598497"/>
              </a:xfrm>
              <a:prstGeom prst="rect">
                <a:avLst/>
              </a:prstGeom>
              <a:blipFill>
                <a:blip r:embed="rId4"/>
                <a:stretch>
                  <a:fillRect/>
                </a:stretch>
              </a:blipFill>
            </p:spPr>
            <p:txBody>
              <a:bodyPr/>
              <a:lstStyle/>
              <a:p>
                <a:r>
                  <a:rPr lang="zh-CN" altLang="en-US">
                    <a:noFill/>
                  </a:rPr>
                  <a:t> </a:t>
                </a:r>
              </a:p>
            </p:txBody>
          </p:sp>
        </mc:Fallback>
      </mc:AlternateContent>
      <p:sp>
        <p:nvSpPr>
          <p:cNvPr id="9" name="双括号 8">
            <a:extLst>
              <a:ext uri="{FF2B5EF4-FFF2-40B4-BE49-F238E27FC236}">
                <a16:creationId xmlns:a16="http://schemas.microsoft.com/office/drawing/2014/main" id="{804C43F3-49AB-4CC5-9A97-1FE74F6B9248}"/>
              </a:ext>
            </a:extLst>
          </p:cNvPr>
          <p:cNvSpPr/>
          <p:nvPr/>
        </p:nvSpPr>
        <p:spPr>
          <a:xfrm>
            <a:off x="8750130" y="2036800"/>
            <a:ext cx="2818503" cy="3457357"/>
          </a:xfrm>
          <a:prstGeom prst="bracketPair">
            <a:avLst>
              <a:gd name="adj" fmla="val 407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10" name="文本框 9">
            <a:extLst>
              <a:ext uri="{FF2B5EF4-FFF2-40B4-BE49-F238E27FC236}">
                <a16:creationId xmlns:a16="http://schemas.microsoft.com/office/drawing/2014/main" id="{DF05709F-845B-4830-AD85-571C7397F155}"/>
              </a:ext>
            </a:extLst>
          </p:cNvPr>
          <p:cNvSpPr txBox="1"/>
          <p:nvPr/>
        </p:nvSpPr>
        <p:spPr>
          <a:xfrm>
            <a:off x="8959034" y="2036801"/>
            <a:ext cx="470000" cy="1564531"/>
          </a:xfrm>
          <a:prstGeom prst="rect">
            <a:avLst/>
          </a:prstGeom>
          <a:noFill/>
        </p:spPr>
        <p:txBody>
          <a:bodyPr wrap="none" rtlCol="0">
            <a:spAutoFit/>
          </a:bodyPr>
          <a:lstStyle/>
          <a:p>
            <a:pPr>
              <a:lnSpc>
                <a:spcPct val="150000"/>
              </a:lnSpc>
            </a:pPr>
            <a:r>
              <a:rPr lang="en-US" altLang="zh-CN" sz="1600" dirty="0"/>
              <a:t>2</a:t>
            </a:r>
          </a:p>
          <a:p>
            <a:pPr>
              <a:lnSpc>
                <a:spcPct val="150000"/>
              </a:lnSpc>
            </a:pPr>
            <a:r>
              <a:rPr lang="en-US" altLang="zh-CN" sz="1600" dirty="0"/>
              <a:t>0.1</a:t>
            </a:r>
          </a:p>
          <a:p>
            <a:pPr>
              <a:lnSpc>
                <a:spcPct val="150000"/>
              </a:lnSpc>
            </a:pPr>
            <a:r>
              <a:rPr lang="en-US" altLang="zh-CN" sz="1600" dirty="0"/>
              <a:t>0.3</a:t>
            </a:r>
          </a:p>
          <a:p>
            <a:pPr>
              <a:lnSpc>
                <a:spcPct val="150000"/>
              </a:lnSpc>
            </a:pPr>
            <a:r>
              <a:rPr lang="en-US" altLang="zh-CN" sz="1600" dirty="0"/>
              <a:t>-2</a:t>
            </a:r>
          </a:p>
        </p:txBody>
      </p:sp>
      <p:sp>
        <p:nvSpPr>
          <p:cNvPr id="11" name="文本框 10">
            <a:extLst>
              <a:ext uri="{FF2B5EF4-FFF2-40B4-BE49-F238E27FC236}">
                <a16:creationId xmlns:a16="http://schemas.microsoft.com/office/drawing/2014/main" id="{BE53AEE2-EF0A-4A46-9782-97A0D8D49D64}"/>
              </a:ext>
            </a:extLst>
          </p:cNvPr>
          <p:cNvSpPr txBox="1"/>
          <p:nvPr/>
        </p:nvSpPr>
        <p:spPr>
          <a:xfrm>
            <a:off x="9916905" y="2020187"/>
            <a:ext cx="470000" cy="1524007"/>
          </a:xfrm>
          <a:prstGeom prst="rect">
            <a:avLst/>
          </a:prstGeom>
          <a:noFill/>
        </p:spPr>
        <p:txBody>
          <a:bodyPr wrap="none" rtlCol="0">
            <a:spAutoFit/>
          </a:bodyPr>
          <a:lstStyle/>
          <a:p>
            <a:pPr>
              <a:lnSpc>
                <a:spcPct val="150000"/>
              </a:lnSpc>
            </a:pPr>
            <a:r>
              <a:rPr lang="en-US" altLang="zh-CN" sz="1600" dirty="0"/>
              <a:t>0.5</a:t>
            </a:r>
          </a:p>
          <a:p>
            <a:pPr>
              <a:lnSpc>
                <a:spcPct val="150000"/>
              </a:lnSpc>
            </a:pPr>
            <a:r>
              <a:rPr lang="en-US" altLang="zh-CN" sz="1600" dirty="0"/>
              <a:t>0.2</a:t>
            </a:r>
          </a:p>
          <a:p>
            <a:pPr>
              <a:lnSpc>
                <a:spcPct val="150000"/>
              </a:lnSpc>
            </a:pPr>
            <a:r>
              <a:rPr lang="en-US" altLang="zh-CN" sz="1600" dirty="0"/>
              <a:t>-2</a:t>
            </a:r>
          </a:p>
          <a:p>
            <a:pPr>
              <a:lnSpc>
                <a:spcPct val="150000"/>
              </a:lnSpc>
            </a:pPr>
            <a:r>
              <a:rPr lang="en-US" altLang="zh-CN" sz="1600" dirty="0"/>
              <a:t>0.2</a:t>
            </a:r>
          </a:p>
        </p:txBody>
      </p:sp>
      <p:sp>
        <p:nvSpPr>
          <p:cNvPr id="12" name="文本框 11">
            <a:extLst>
              <a:ext uri="{FF2B5EF4-FFF2-40B4-BE49-F238E27FC236}">
                <a16:creationId xmlns:a16="http://schemas.microsoft.com/office/drawing/2014/main" id="{860F116A-5509-4B58-8EC4-7D5ADB429C57}"/>
              </a:ext>
            </a:extLst>
          </p:cNvPr>
          <p:cNvSpPr txBox="1"/>
          <p:nvPr/>
        </p:nvSpPr>
        <p:spPr>
          <a:xfrm>
            <a:off x="10874776" y="2015423"/>
            <a:ext cx="470000" cy="1524007"/>
          </a:xfrm>
          <a:prstGeom prst="rect">
            <a:avLst/>
          </a:prstGeom>
          <a:noFill/>
        </p:spPr>
        <p:txBody>
          <a:bodyPr wrap="none" rtlCol="0">
            <a:spAutoFit/>
          </a:bodyPr>
          <a:lstStyle/>
          <a:p>
            <a:pPr>
              <a:lnSpc>
                <a:spcPct val="150000"/>
              </a:lnSpc>
            </a:pPr>
            <a:r>
              <a:rPr lang="en-US" altLang="zh-CN" sz="1600" dirty="0"/>
              <a:t>4</a:t>
            </a:r>
          </a:p>
          <a:p>
            <a:pPr>
              <a:lnSpc>
                <a:spcPct val="150000"/>
              </a:lnSpc>
            </a:pPr>
            <a:r>
              <a:rPr lang="en-US" altLang="zh-CN" sz="1600" dirty="0"/>
              <a:t>0.7</a:t>
            </a:r>
          </a:p>
          <a:p>
            <a:pPr>
              <a:lnSpc>
                <a:spcPct val="150000"/>
              </a:lnSpc>
            </a:pPr>
            <a:r>
              <a:rPr lang="en-US" altLang="zh-CN" sz="1600" dirty="0"/>
              <a:t>0.2</a:t>
            </a:r>
          </a:p>
          <a:p>
            <a:pPr>
              <a:lnSpc>
                <a:spcPct val="150000"/>
              </a:lnSpc>
            </a:pPr>
            <a:r>
              <a:rPr lang="en-US" altLang="zh-CN" sz="1600" dirty="0"/>
              <a:t>0.8</a:t>
            </a:r>
          </a:p>
        </p:txBody>
      </p:sp>
      <p:sp>
        <p:nvSpPr>
          <p:cNvPr id="13" name="文本框 12">
            <a:extLst>
              <a:ext uri="{FF2B5EF4-FFF2-40B4-BE49-F238E27FC236}">
                <a16:creationId xmlns:a16="http://schemas.microsoft.com/office/drawing/2014/main" id="{4D57F702-2B44-4F79-BE6A-04B7EB1E1EC3}"/>
              </a:ext>
            </a:extLst>
          </p:cNvPr>
          <p:cNvSpPr txBox="1"/>
          <p:nvPr/>
        </p:nvSpPr>
        <p:spPr>
          <a:xfrm>
            <a:off x="9044794" y="3510532"/>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14" name="文本框 13">
            <a:extLst>
              <a:ext uri="{FF2B5EF4-FFF2-40B4-BE49-F238E27FC236}">
                <a16:creationId xmlns:a16="http://schemas.microsoft.com/office/drawing/2014/main" id="{257A807F-34BA-4FED-BA24-92A9088C7DC6}"/>
              </a:ext>
            </a:extLst>
          </p:cNvPr>
          <p:cNvSpPr txBox="1"/>
          <p:nvPr/>
        </p:nvSpPr>
        <p:spPr>
          <a:xfrm>
            <a:off x="9044794" y="4648271"/>
            <a:ext cx="298480" cy="785343"/>
          </a:xfrm>
          <a:prstGeom prst="rect">
            <a:avLst/>
          </a:prstGeom>
          <a:noFill/>
        </p:spPr>
        <p:txBody>
          <a:bodyPr wrap="none" rtlCol="0">
            <a:spAutoFit/>
          </a:bodyPr>
          <a:lstStyle/>
          <a:p>
            <a:pPr>
              <a:lnSpc>
                <a:spcPct val="150000"/>
              </a:lnSpc>
            </a:pPr>
            <a:r>
              <a:rPr lang="en-US" altLang="zh-CN" sz="1600" dirty="0"/>
              <a:t>1</a:t>
            </a:r>
          </a:p>
          <a:p>
            <a:pPr>
              <a:lnSpc>
                <a:spcPct val="150000"/>
              </a:lnSpc>
            </a:pPr>
            <a:r>
              <a:rPr lang="en-US" altLang="zh-CN" sz="1600" dirty="0"/>
              <a:t>3</a:t>
            </a:r>
          </a:p>
        </p:txBody>
      </p:sp>
      <p:sp>
        <p:nvSpPr>
          <p:cNvPr id="15" name="文本框 14">
            <a:extLst>
              <a:ext uri="{FF2B5EF4-FFF2-40B4-BE49-F238E27FC236}">
                <a16:creationId xmlns:a16="http://schemas.microsoft.com/office/drawing/2014/main" id="{82751C6E-C82D-4D36-A158-0EF8BDD26AFA}"/>
              </a:ext>
            </a:extLst>
          </p:cNvPr>
          <p:cNvSpPr txBox="1"/>
          <p:nvPr/>
        </p:nvSpPr>
        <p:spPr>
          <a:xfrm>
            <a:off x="10034462" y="4634193"/>
            <a:ext cx="470000" cy="785343"/>
          </a:xfrm>
          <a:prstGeom prst="rect">
            <a:avLst/>
          </a:prstGeom>
          <a:noFill/>
        </p:spPr>
        <p:txBody>
          <a:bodyPr wrap="none" rtlCol="0">
            <a:spAutoFit/>
          </a:bodyPr>
          <a:lstStyle/>
          <a:p>
            <a:pPr>
              <a:lnSpc>
                <a:spcPct val="150000"/>
              </a:lnSpc>
            </a:pPr>
            <a:r>
              <a:rPr lang="en-US" altLang="zh-CN" sz="1600" dirty="0"/>
              <a:t>0.7</a:t>
            </a:r>
          </a:p>
          <a:p>
            <a:pPr>
              <a:lnSpc>
                <a:spcPct val="150000"/>
              </a:lnSpc>
            </a:pPr>
            <a:r>
              <a:rPr lang="en-US" altLang="zh-CN" sz="1600" dirty="0"/>
              <a:t>5</a:t>
            </a:r>
          </a:p>
        </p:txBody>
      </p:sp>
      <p:sp>
        <p:nvSpPr>
          <p:cNvPr id="16" name="文本框 15">
            <a:extLst>
              <a:ext uri="{FF2B5EF4-FFF2-40B4-BE49-F238E27FC236}">
                <a16:creationId xmlns:a16="http://schemas.microsoft.com/office/drawing/2014/main" id="{9897004A-270D-4033-8196-2B29D6CF2A71}"/>
              </a:ext>
            </a:extLst>
          </p:cNvPr>
          <p:cNvSpPr txBox="1"/>
          <p:nvPr/>
        </p:nvSpPr>
        <p:spPr>
          <a:xfrm>
            <a:off x="10934494" y="4636420"/>
            <a:ext cx="470000" cy="785343"/>
          </a:xfrm>
          <a:prstGeom prst="rect">
            <a:avLst/>
          </a:prstGeom>
          <a:noFill/>
        </p:spPr>
        <p:txBody>
          <a:bodyPr wrap="none" rtlCol="0">
            <a:spAutoFit/>
          </a:bodyPr>
          <a:lstStyle/>
          <a:p>
            <a:pPr>
              <a:lnSpc>
                <a:spcPct val="150000"/>
              </a:lnSpc>
            </a:pPr>
            <a:r>
              <a:rPr lang="en-US" altLang="zh-CN" sz="1600" dirty="0"/>
              <a:t>3</a:t>
            </a:r>
          </a:p>
          <a:p>
            <a:pPr>
              <a:lnSpc>
                <a:spcPct val="150000"/>
              </a:lnSpc>
            </a:pPr>
            <a:r>
              <a:rPr lang="en-US" altLang="zh-CN" sz="1600" dirty="0"/>
              <a:t>0.2</a:t>
            </a:r>
          </a:p>
        </p:txBody>
      </p:sp>
      <p:sp>
        <p:nvSpPr>
          <p:cNvPr id="17" name="文本框 16">
            <a:extLst>
              <a:ext uri="{FF2B5EF4-FFF2-40B4-BE49-F238E27FC236}">
                <a16:creationId xmlns:a16="http://schemas.microsoft.com/office/drawing/2014/main" id="{925A99BB-D16F-4C1B-8153-D1442A681899}"/>
              </a:ext>
            </a:extLst>
          </p:cNvPr>
          <p:cNvSpPr txBox="1"/>
          <p:nvPr/>
        </p:nvSpPr>
        <p:spPr>
          <a:xfrm>
            <a:off x="10120222" y="3510531"/>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18" name="文本框 17">
            <a:extLst>
              <a:ext uri="{FF2B5EF4-FFF2-40B4-BE49-F238E27FC236}">
                <a16:creationId xmlns:a16="http://schemas.microsoft.com/office/drawing/2014/main" id="{D02B0045-DF2B-4E5D-BEC4-1063C1882199}"/>
              </a:ext>
            </a:extLst>
          </p:cNvPr>
          <p:cNvSpPr txBox="1"/>
          <p:nvPr/>
        </p:nvSpPr>
        <p:spPr>
          <a:xfrm>
            <a:off x="11016550" y="3510530"/>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A69E65D-55A0-49C4-BC1D-5AFABFDAFD47}"/>
                  </a:ext>
                </a:extLst>
              </p:cNvPr>
              <p:cNvSpPr txBox="1"/>
              <p:nvPr/>
            </p:nvSpPr>
            <p:spPr>
              <a:xfrm>
                <a:off x="504812" y="1502423"/>
                <a:ext cx="7106151" cy="3991734"/>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The vocabulary</a:t>
                </a:r>
                <a:r>
                  <a:rPr lang="zh-CN" altLang="en-US" sz="2800" dirty="0"/>
                  <a:t> </a:t>
                </a:r>
                <a14:m>
                  <m:oMath xmlns:m="http://schemas.openxmlformats.org/officeDocument/2006/math">
                    <m:r>
                      <a:rPr lang="en-US" altLang="zh-CN" sz="2400" i="1">
                        <a:latin typeface="Cambria Math" panose="02040503050406030204" pitchFamily="18" charset="0"/>
                      </a:rPr>
                      <m:t>𝑉</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𝑡h𝑒</m:t>
                        </m:r>
                        <m:r>
                          <a:rPr lang="en-US" altLang="zh-CN" sz="2400" i="1">
                            <a:latin typeface="Cambria Math" panose="02040503050406030204" pitchFamily="18" charset="0"/>
                          </a:rPr>
                          <m:t>,</m:t>
                        </m:r>
                        <m:r>
                          <a:rPr lang="en-US" altLang="zh-CN" sz="2400" i="1">
                            <a:latin typeface="Cambria Math" panose="02040503050406030204" pitchFamily="18" charset="0"/>
                          </a:rPr>
                          <m:t>𝑞𝑢𝑖𝑐𝑘</m:t>
                        </m:r>
                        <m:r>
                          <a:rPr lang="en-US" altLang="zh-CN" sz="2400" i="1">
                            <a:latin typeface="Cambria Math" panose="02040503050406030204" pitchFamily="18" charset="0"/>
                          </a:rPr>
                          <m:t>,</m:t>
                        </m:r>
                        <m:r>
                          <a:rPr lang="en-US" altLang="zh-CN" sz="2400" i="1">
                            <a:latin typeface="Cambria Math" panose="02040503050406030204" pitchFamily="18" charset="0"/>
                          </a:rPr>
                          <m:t>𝑏𝑟𝑜𝑤𝑛</m:t>
                        </m:r>
                        <m:r>
                          <a:rPr lang="en-US" altLang="zh-CN" sz="2400" i="1">
                            <a:latin typeface="Cambria Math" panose="02040503050406030204" pitchFamily="18" charset="0"/>
                          </a:rPr>
                          <m:t>,</m:t>
                        </m:r>
                        <m:r>
                          <a:rPr lang="en-US" altLang="zh-CN" sz="2400" i="1">
                            <a:latin typeface="Cambria Math" panose="02040503050406030204" pitchFamily="18" charset="0"/>
                          </a:rPr>
                          <m:t>𝑓𝑜𝑥</m:t>
                        </m:r>
                        <m:r>
                          <a:rPr lang="en-US" altLang="zh-CN" sz="2400" i="1">
                            <a:latin typeface="Cambria Math" panose="02040503050406030204" pitchFamily="18" charset="0"/>
                          </a:rPr>
                          <m:t>,</m:t>
                        </m:r>
                        <m:r>
                          <a:rPr lang="en-US" altLang="zh-CN" sz="2400" i="1">
                            <a:latin typeface="Cambria Math" panose="02040503050406030204" pitchFamily="18" charset="0"/>
                          </a:rPr>
                          <m:t>𝑗𝑢𝑚𝑝𝑠</m:t>
                        </m:r>
                        <m:r>
                          <a:rPr lang="en-US" altLang="zh-CN" sz="2400" i="1">
                            <a:latin typeface="Cambria Math" panose="02040503050406030204" pitchFamily="18" charset="0"/>
                          </a:rPr>
                          <m:t>,</m:t>
                        </m:r>
                        <m:r>
                          <a:rPr lang="en-US" altLang="zh-CN" sz="2400" i="1">
                            <a:latin typeface="Cambria Math" panose="02040503050406030204" pitchFamily="18" charset="0"/>
                          </a:rPr>
                          <m:t>𝑜𝑣𝑒𝑟</m:t>
                        </m:r>
                        <m:r>
                          <a:rPr lang="en-US" altLang="zh-CN" sz="2400" i="1">
                            <a:latin typeface="Cambria Math" panose="02040503050406030204" pitchFamily="18" charset="0"/>
                          </a:rPr>
                          <m:t>,</m:t>
                        </m:r>
                        <m:r>
                          <a:rPr lang="en-US" altLang="zh-CN" sz="2400" i="1">
                            <a:latin typeface="Cambria Math" panose="02040503050406030204" pitchFamily="18" charset="0"/>
                          </a:rPr>
                          <m:t>𝑙𝑎𝑧𝑦</m:t>
                        </m:r>
                        <m:r>
                          <a:rPr lang="en-US" altLang="zh-CN" sz="2400" i="1">
                            <a:latin typeface="Cambria Math" panose="02040503050406030204" pitchFamily="18" charset="0"/>
                          </a:rPr>
                          <m:t>,</m:t>
                        </m:r>
                        <m:r>
                          <a:rPr lang="en-US" altLang="zh-CN" sz="2400" i="1">
                            <a:latin typeface="Cambria Math" panose="02040503050406030204" pitchFamily="18" charset="0"/>
                          </a:rPr>
                          <m:t>𝑑𝑜𝑔</m:t>
                        </m:r>
                      </m:e>
                    </m:d>
                  </m:oMath>
                </a14:m>
                <a:r>
                  <a:rPr lang="en-US" altLang="zh-CN" sz="2800" dirty="0"/>
                  <a:t>.</a:t>
                </a:r>
              </a:p>
              <a:p>
                <a:pPr marL="285750" indent="-285750">
                  <a:lnSpc>
                    <a:spcPct val="150000"/>
                  </a:lnSpc>
                  <a:buFont typeface="Arial" panose="020B0604020202020204" pitchFamily="34" charset="0"/>
                  <a:buChar char="•"/>
                </a:pPr>
                <a14:m>
                  <m:oMath xmlns:m="http://schemas.openxmlformats.org/officeDocument/2006/math">
                    <m:d>
                      <m:dPr>
                        <m:begChr m:val="|"/>
                        <m:endChr m:val="|"/>
                        <m:ctrlPr>
                          <a:rPr lang="en-US" altLang="zh-CN" sz="2800" b="1" i="1" dirty="0" smtClean="0">
                            <a:latin typeface="Cambria Math" panose="02040503050406030204" pitchFamily="18" charset="0"/>
                          </a:rPr>
                        </m:ctrlPr>
                      </m:dPr>
                      <m:e>
                        <m:r>
                          <m:rPr>
                            <m:sty m:val="p"/>
                          </m:rPr>
                          <a:rPr lang="en-US" altLang="zh-CN" sz="2800" b="1" i="1" dirty="0" smtClean="0">
                            <a:latin typeface="Cambria Math" panose="02040503050406030204" pitchFamily="18" charset="0"/>
                          </a:rPr>
                          <m:t>V</m:t>
                        </m:r>
                      </m:e>
                    </m:d>
                    <m:r>
                      <a:rPr lang="en-US" altLang="zh-CN" sz="2800" b="0" i="1" dirty="0" smtClean="0">
                        <a:latin typeface="Cambria Math" panose="02040503050406030204" pitchFamily="18" charset="0"/>
                      </a:rPr>
                      <m:t>=8</m:t>
                    </m:r>
                    <m:r>
                      <a:rPr lang="en-US" altLang="zh-CN" sz="2800" b="1" i="1" dirty="0" smtClean="0">
                        <a:latin typeface="Cambria Math" panose="02040503050406030204" pitchFamily="18" charset="0"/>
                      </a:rPr>
                      <m:t>,</m:t>
                    </m:r>
                    <m:r>
                      <a:rPr lang="en-US" altLang="zh-CN" sz="2800" b="0" i="1" dirty="0" smtClean="0">
                        <a:latin typeface="Cambria Math" panose="02040503050406030204" pitchFamily="18" charset="0"/>
                      </a:rPr>
                      <m:t>𝑑</m:t>
                    </m:r>
                    <m:r>
                      <a:rPr lang="en-US" altLang="zh-CN" sz="2800" b="0" i="1" dirty="0" smtClean="0">
                        <a:latin typeface="Cambria Math" panose="02040503050406030204" pitchFamily="18" charset="0"/>
                      </a:rPr>
                      <m:t>=3</m:t>
                    </m:r>
                  </m:oMath>
                </a14:m>
                <a:r>
                  <a:rPr lang="en-US" altLang="zh-CN" sz="2800" dirty="0"/>
                  <a:t> </a:t>
                </a:r>
                <a:endParaRPr lang="en-US" altLang="zh-CN" sz="280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𝑖𝑛𝑝𝑢𝑡</m:t>
                        </m:r>
                      </m:sub>
                    </m:sSub>
                  </m:oMath>
                </a14:m>
                <a:r>
                  <a:rPr lang="zh-CN" altLang="en-US" sz="2800" dirty="0"/>
                  <a:t> </a:t>
                </a:r>
                <a:r>
                  <a:rPr lang="en-US" altLang="zh-CN" sz="2800" dirty="0"/>
                  <a:t>-</a:t>
                </a:r>
                <a:r>
                  <a:rPr lang="zh-CN" altLang="en-US" sz="2800" dirty="0"/>
                  <a:t> </a:t>
                </a:r>
                <a:r>
                  <a:rPr lang="en-US" altLang="zh-CN" sz="2800" dirty="0"/>
                  <a:t>the word-embedding matrix. </a:t>
                </a:r>
              </a:p>
              <a:p>
                <a:pPr marL="742950" lvl="1" indent="-285750">
                  <a:buFont typeface="Arial" panose="020B0604020202020204" pitchFamily="34" charset="0"/>
                  <a:buChar char="•"/>
                </a:pPr>
                <a:r>
                  <a:rPr lang="en-US" altLang="zh-CN" sz="2800" dirty="0"/>
                  <a:t>Each row in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𝑖𝑛𝑝𝑢𝑡</m:t>
                        </m:r>
                      </m:sub>
                    </m:sSub>
                  </m:oMath>
                </a14:m>
                <a:r>
                  <a:rPr lang="en-US" altLang="zh-CN" sz="2800" dirty="0"/>
                  <a:t> is a</a:t>
                </a:r>
                <a:r>
                  <a:rPr lang="zh-CN" altLang="en-US" sz="2800" dirty="0"/>
                  <a:t> </a:t>
                </a:r>
                <a:r>
                  <a:rPr lang="en-US" altLang="zh-CN" sz="2800" dirty="0"/>
                  <a:t>vector</a:t>
                </a:r>
              </a:p>
              <a:p>
                <a:pPr marL="285750" indent="-285750">
                  <a:lnSpc>
                    <a:spcPct val="150000"/>
                  </a:lnSpc>
                  <a:buFont typeface="Arial" panose="020B0604020202020204" pitchFamily="34" charset="0"/>
                  <a:buChar char="•"/>
                </a:pPr>
                <a:r>
                  <a:rPr lang="en-US" altLang="zh-CN" sz="2800" dirty="0"/>
                  <a:t>Embedding of “quick”:</a:t>
                </a:r>
                <a14:m>
                  <m:oMath xmlns:m="http://schemas.openxmlformats.org/officeDocument/2006/math">
                    <m:r>
                      <a:rPr lang="en-US" altLang="zh-CN" sz="2800" i="1" dirty="0" smtClean="0">
                        <a:latin typeface="Cambria Math" panose="02040503050406030204" pitchFamily="18" charset="0"/>
                      </a:rPr>
                      <m:t> </m:t>
                    </m:r>
                    <m:sSup>
                      <m:sSupPr>
                        <m:ctrlPr>
                          <a:rPr lang="en-US" altLang="zh-CN" sz="2800" b="0" i="1" dirty="0" smtClean="0">
                            <a:latin typeface="Cambria Math" panose="02040503050406030204" pitchFamily="18" charset="0"/>
                          </a:rPr>
                        </m:ctrlPr>
                      </m:sSupPr>
                      <m:e>
                        <m:d>
                          <m:dPr>
                            <m:begChr m:val="["/>
                            <m:endChr m:val="]"/>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0.1,</m:t>
                            </m:r>
                            <m:r>
                              <a:rPr lang="zh-CN" altLang="en-US" sz="2800" b="0" i="1" dirty="0" smtClean="0">
                                <a:latin typeface="Cambria Math" panose="02040503050406030204" pitchFamily="18" charset="0"/>
                              </a:rPr>
                              <m:t> </m:t>
                            </m:r>
                            <m:r>
                              <a:rPr lang="en-US" altLang="zh-CN" sz="2800" i="1" dirty="0" smtClean="0">
                                <a:latin typeface="Cambria Math" panose="02040503050406030204" pitchFamily="18" charset="0"/>
                              </a:rPr>
                              <m:t>0.2,</m:t>
                            </m:r>
                            <m:r>
                              <a:rPr lang="zh-CN" altLang="en-US" sz="2800" b="0" i="1" dirty="0" smtClean="0">
                                <a:latin typeface="Cambria Math" panose="02040503050406030204" pitchFamily="18" charset="0"/>
                              </a:rPr>
                              <m:t> </m:t>
                            </m:r>
                            <m:r>
                              <a:rPr lang="en-US" altLang="zh-CN" sz="2800" i="1" dirty="0" smtClean="0">
                                <a:latin typeface="Cambria Math" panose="02040503050406030204" pitchFamily="18" charset="0"/>
                              </a:rPr>
                              <m:t>0.7</m:t>
                            </m:r>
                          </m:e>
                        </m:d>
                      </m:e>
                      <m:sup>
                        <m:r>
                          <m:rPr>
                            <m:sty m:val="p"/>
                          </m:rPr>
                          <a:rPr lang="en-US" altLang="zh-CN" sz="2800" b="0" i="0" dirty="0" smtClean="0">
                            <a:latin typeface="Cambria Math" panose="02040503050406030204" pitchFamily="18" charset="0"/>
                          </a:rPr>
                          <m:t>T</m:t>
                        </m:r>
                      </m:sup>
                    </m:sSup>
                  </m:oMath>
                </a14:m>
                <a:endParaRPr lang="en-US" altLang="zh-CN" sz="2800" b="0" dirty="0"/>
              </a:p>
              <a:p>
                <a:pPr marL="285750" indent="-285750">
                  <a:lnSpc>
                    <a:spcPct val="150000"/>
                  </a:lnSpc>
                  <a:buFont typeface="Arial" panose="020B0604020202020204" pitchFamily="34" charset="0"/>
                  <a:buChar char="•"/>
                </a:pPr>
                <a:r>
                  <a:rPr lang="en-US" altLang="zh-CN" sz="2800" dirty="0"/>
                  <a:t>Embedding of “dog”:</a:t>
                </a:r>
                <a14:m>
                  <m:oMath xmlns:m="http://schemas.openxmlformats.org/officeDocument/2006/math">
                    <m:sSup>
                      <m:sSupPr>
                        <m:ctrlPr>
                          <a:rPr lang="en-US" altLang="zh-CN" sz="2800" b="0" i="1" dirty="0" smtClean="0">
                            <a:latin typeface="Cambria Math" panose="02040503050406030204" pitchFamily="18" charset="0"/>
                          </a:rPr>
                        </m:ctrlPr>
                      </m:sSupPr>
                      <m:e>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3.0</m:t>
                            </m:r>
                            <m:r>
                              <a:rPr lang="en-US" altLang="zh-CN" sz="2800" i="1" dirty="0" smtClean="0">
                                <a:latin typeface="Cambria Math" panose="02040503050406030204" pitchFamily="18" charset="0"/>
                              </a:rPr>
                              <m:t>,</m:t>
                            </m:r>
                            <m:r>
                              <a:rPr lang="zh-CN" altLang="en-US" sz="2800" b="0" i="1" dirty="0" smtClean="0">
                                <a:latin typeface="Cambria Math" panose="02040503050406030204" pitchFamily="18" charset="0"/>
                              </a:rPr>
                              <m:t> </m:t>
                            </m:r>
                            <m:r>
                              <a:rPr lang="en-US" altLang="zh-CN" sz="2800" b="0" i="1" dirty="0" smtClean="0">
                                <a:latin typeface="Cambria Math" panose="02040503050406030204" pitchFamily="18" charset="0"/>
                              </a:rPr>
                              <m:t>5.0</m:t>
                            </m:r>
                            <m:r>
                              <a:rPr lang="en-US" altLang="zh-CN" sz="2800" i="1" dirty="0" smtClean="0">
                                <a:latin typeface="Cambria Math" panose="02040503050406030204" pitchFamily="18" charset="0"/>
                              </a:rPr>
                              <m:t>,</m:t>
                            </m:r>
                            <m:r>
                              <a:rPr lang="zh-CN" altLang="en-US" sz="2800" b="0" i="1" dirty="0" smtClean="0">
                                <a:latin typeface="Cambria Math" panose="02040503050406030204" pitchFamily="18" charset="0"/>
                              </a:rPr>
                              <m:t> </m:t>
                            </m:r>
                            <m:r>
                              <a:rPr lang="en-US" altLang="zh-CN" sz="2800" i="1" dirty="0" smtClean="0">
                                <a:latin typeface="Cambria Math" panose="02040503050406030204" pitchFamily="18" charset="0"/>
                              </a:rPr>
                              <m:t>0.</m:t>
                            </m:r>
                            <m:r>
                              <a:rPr lang="en-US" altLang="zh-CN" sz="2800" b="0" i="1" dirty="0" smtClean="0">
                                <a:latin typeface="Cambria Math" panose="02040503050406030204" pitchFamily="18" charset="0"/>
                              </a:rPr>
                              <m:t>2</m:t>
                            </m:r>
                          </m:e>
                        </m:d>
                      </m:e>
                      <m:sup>
                        <m:r>
                          <m:rPr>
                            <m:sty m:val="p"/>
                          </m:rPr>
                          <a:rPr lang="en-US" altLang="zh-CN" sz="2800" b="0" i="0" dirty="0" smtClean="0">
                            <a:latin typeface="Cambria Math" panose="02040503050406030204" pitchFamily="18" charset="0"/>
                          </a:rPr>
                          <m:t>T</m:t>
                        </m:r>
                      </m:sup>
                    </m:sSup>
                  </m:oMath>
                </a14:m>
                <a:endParaRPr lang="en-US" altLang="zh-CN" sz="2800" dirty="0"/>
              </a:p>
            </p:txBody>
          </p:sp>
        </mc:Choice>
        <mc:Fallback xmlns="">
          <p:sp>
            <p:nvSpPr>
              <p:cNvPr id="26" name="文本框 25">
                <a:extLst>
                  <a:ext uri="{FF2B5EF4-FFF2-40B4-BE49-F238E27FC236}">
                    <a16:creationId xmlns:a16="http://schemas.microsoft.com/office/drawing/2014/main" id="{BA69E65D-55A0-49C4-BC1D-5AFABFDAFD47}"/>
                  </a:ext>
                </a:extLst>
              </p:cNvPr>
              <p:cNvSpPr txBox="1">
                <a:spLocks noRot="1" noChangeAspect="1" noMove="1" noResize="1" noEditPoints="1" noAdjustHandles="1" noChangeArrowheads="1" noChangeShapeType="1" noTextEdit="1"/>
              </p:cNvSpPr>
              <p:nvPr/>
            </p:nvSpPr>
            <p:spPr>
              <a:xfrm>
                <a:off x="504812" y="1502423"/>
                <a:ext cx="7106151" cy="3991734"/>
              </a:xfrm>
              <a:prstGeom prst="rect">
                <a:avLst/>
              </a:prstGeom>
              <a:blipFill>
                <a:blip r:embed="rId5"/>
                <a:stretch>
                  <a:fillRect l="-1426" t="-1587" b="-3492"/>
                </a:stretch>
              </a:blipFill>
            </p:spPr>
            <p:txBody>
              <a:bodyPr/>
              <a:lstStyle/>
              <a:p>
                <a:r>
                  <a:rPr lang="en-CN">
                    <a:noFill/>
                  </a:rPr>
                  <a:t> </a:t>
                </a:r>
              </a:p>
            </p:txBody>
          </p:sp>
        </mc:Fallback>
      </mc:AlternateContent>
    </p:spTree>
    <p:extLst>
      <p:ext uri="{BB962C8B-B14F-4D97-AF65-F5344CB8AC3E}">
        <p14:creationId xmlns:p14="http://schemas.microsoft.com/office/powerpoint/2010/main" val="2049474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50AABC5-80B3-4A46-A16D-9EA1AF991E86}"/>
              </a:ext>
            </a:extLst>
          </p:cNvPr>
          <p:cNvSpPr/>
          <p:nvPr/>
        </p:nvSpPr>
        <p:spPr>
          <a:xfrm>
            <a:off x="7480666" y="3969544"/>
            <a:ext cx="625843" cy="11930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63A4CC2-377A-4862-98B5-7E22EA44CA37}"/>
              </a:ext>
            </a:extLst>
          </p:cNvPr>
          <p:cNvSpPr/>
          <p:nvPr/>
        </p:nvSpPr>
        <p:spPr>
          <a:xfrm>
            <a:off x="3302144" y="3246879"/>
            <a:ext cx="2811698"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D3E6607-6901-4BBC-AC66-15B0F2575415}"/>
              </a:ext>
            </a:extLst>
          </p:cNvPr>
          <p:cNvSpPr/>
          <p:nvPr/>
        </p:nvSpPr>
        <p:spPr>
          <a:xfrm>
            <a:off x="1433663" y="3257467"/>
            <a:ext cx="494852"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0177806-72A0-44B2-9AA2-FF246F5FDBC4}"/>
                  </a:ext>
                </a:extLst>
              </p:cNvPr>
              <p:cNvSpPr>
                <a:spLocks noGrp="1"/>
              </p:cNvSpPr>
              <p:nvPr>
                <p:ph type="title"/>
              </p:nvPr>
            </p:nvSpPr>
            <p:spPr/>
            <p:txBody>
              <a:bodyPr/>
              <a:lstStyle/>
              <a:p>
                <a:r>
                  <a:rPr lang="en-US" altLang="zh-CN" dirty="0"/>
                  <a:t>Hidden (Projection) Layer </a:t>
                </a:r>
                <a14:m>
                  <m:oMath xmlns:m="http://schemas.openxmlformats.org/officeDocument/2006/math">
                    <m:r>
                      <a:rPr lang="en-US" altLang="zh-CN" b="1" i="1" smtClean="0">
                        <a:latin typeface="Cambria Math" panose="02040503050406030204" pitchFamily="18" charset="0"/>
                      </a:rPr>
                      <m:t>𝒉</m:t>
                    </m:r>
                  </m:oMath>
                </a14:m>
                <a:endParaRPr lang="zh-CN" altLang="en-US" dirty="0"/>
              </a:p>
            </p:txBody>
          </p:sp>
        </mc:Choice>
        <mc:Fallback xmlns="">
          <p:sp>
            <p:nvSpPr>
              <p:cNvPr id="2" name="标题 1">
                <a:extLst>
                  <a:ext uri="{FF2B5EF4-FFF2-40B4-BE49-F238E27FC236}">
                    <a16:creationId xmlns:a16="http://schemas.microsoft.com/office/drawing/2014/main" id="{B0177806-72A0-44B2-9AA2-FF246F5FDBC4}"/>
                  </a:ext>
                </a:extLst>
              </p:cNvPr>
              <p:cNvSpPr>
                <a:spLocks noGrp="1" noRot="1" noChangeAspect="1" noMove="1" noResize="1" noEditPoints="1" noAdjustHandles="1" noChangeArrowheads="1" noChangeShapeType="1" noTextEdit="1"/>
              </p:cNvSpPr>
              <p:nvPr>
                <p:ph type="title"/>
              </p:nvPr>
            </p:nvSpPr>
            <p:spPr>
              <a:blipFill>
                <a:blip r:embed="rId3"/>
                <a:stretch>
                  <a:fillRect l="-1500" t="-17593" b="-2963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E6FDF355-057C-4B9A-9A9A-7DAF7200C6E0}"/>
              </a:ext>
            </a:extLst>
          </p:cNvPr>
          <p:cNvSpPr>
            <a:spLocks noGrp="1"/>
          </p:cNvSpPr>
          <p:nvPr>
            <p:ph type="sldNum" sz="quarter" idx="12"/>
          </p:nvPr>
        </p:nvSpPr>
        <p:spPr>
          <a:xfrm>
            <a:off x="10403547" y="6402130"/>
            <a:ext cx="609600" cy="365125"/>
          </a:xfrm>
        </p:spPr>
        <p:txBody>
          <a:bodyPr/>
          <a:lstStyle/>
          <a:p>
            <a:fld id="{B0345295-E261-4EC5-88DB-2E3C71302580}" type="slidenum">
              <a:rPr lang="zh-CN" altLang="en-US" smtClean="0"/>
              <a:t>55</a:t>
            </a:fld>
            <a:endParaRPr lang="zh-CN" altLang="en-US"/>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93ADAA76-4546-43D5-BF2A-2B9365F0B998}"/>
                  </a:ext>
                </a:extLst>
              </p:cNvPr>
              <p:cNvSpPr>
                <a:spLocks noGrp="1"/>
              </p:cNvSpPr>
              <p:nvPr>
                <p:ph idx="1"/>
              </p:nvPr>
            </p:nvSpPr>
            <p:spPr>
              <a:xfrm>
                <a:off x="259769" y="1181630"/>
                <a:ext cx="11861800" cy="1312632"/>
              </a:xfrm>
              <a:solidFill>
                <a:schemeClr val="bg1"/>
              </a:solidFill>
            </p:spPr>
            <p:txBody>
              <a:bodyPr>
                <a:normAutofit/>
              </a:bodyPr>
              <a:lstStyle/>
              <a:p>
                <a:r>
                  <a:rPr lang="en-US" altLang="zh-CN" sz="2800" dirty="0"/>
                  <a:t>Hidden layer</a:t>
                </a:r>
                <a:r>
                  <a:rPr lang="zh-CN" altLang="en-US" sz="2800" dirty="0"/>
                  <a:t> </a:t>
                </a:r>
                <a:r>
                  <a:rPr lang="en-US" altLang="zh-CN" sz="2800" dirty="0" err="1"/>
                  <a:t>a.k.a</a:t>
                </a:r>
                <a:r>
                  <a:rPr lang="en-US" altLang="zh-CN" sz="2800" dirty="0"/>
                  <a:t> projection layer:</a:t>
                </a:r>
                <a:r>
                  <a:rPr lang="zh-CN" altLang="en-US" sz="2800" dirty="0"/>
                  <a:t> </a:t>
                </a:r>
                <a14:m>
                  <m:oMath xmlns:m="http://schemas.openxmlformats.org/officeDocument/2006/math">
                    <m:r>
                      <a:rPr lang="en-US" altLang="zh-CN" sz="2800" b="1" i="0" dirty="0" smtClean="0">
                        <a:latin typeface="Cambria Math" panose="02040503050406030204" pitchFamily="18" charset="0"/>
                      </a:rPr>
                      <m:t>𝐡</m:t>
                    </m:r>
                  </m:oMath>
                </a14:m>
                <a:r>
                  <a:rPr lang="en-US" altLang="zh-CN" sz="2800" dirty="0"/>
                  <a:t> is essentially a </a:t>
                </a:r>
                <a14:m>
                  <m:oMath xmlns:m="http://schemas.openxmlformats.org/officeDocument/2006/math">
                    <m:r>
                      <a:rPr lang="en-US" altLang="zh-CN" sz="2800" i="1" dirty="0" smtClean="0">
                        <a:latin typeface="Cambria Math" panose="02040503050406030204" pitchFamily="18" charset="0"/>
                      </a:rPr>
                      <m:t>𝑑</m:t>
                    </m:r>
                  </m:oMath>
                </a14:m>
                <a:r>
                  <a:rPr lang="en-US" altLang="zh-CN" sz="2800" dirty="0"/>
                  <a:t>-dim vector projected by the one-hot encoded input vector.</a:t>
                </a:r>
                <a:endParaRPr lang="zh-CN" altLang="en-US" dirty="0"/>
              </a:p>
            </p:txBody>
          </p:sp>
        </mc:Choice>
        <mc:Fallback>
          <p:sp>
            <p:nvSpPr>
              <p:cNvPr id="4" name="内容占位符 3">
                <a:extLst>
                  <a:ext uri="{FF2B5EF4-FFF2-40B4-BE49-F238E27FC236}">
                    <a16:creationId xmlns:a16="http://schemas.microsoft.com/office/drawing/2014/main" id="{93ADAA76-4546-43D5-BF2A-2B9365F0B998}"/>
                  </a:ext>
                </a:extLst>
              </p:cNvPr>
              <p:cNvSpPr>
                <a:spLocks noGrp="1" noRot="1" noChangeAspect="1" noMove="1" noResize="1" noEditPoints="1" noAdjustHandles="1" noChangeArrowheads="1" noChangeShapeType="1" noTextEdit="1"/>
              </p:cNvSpPr>
              <p:nvPr>
                <p:ph idx="1"/>
              </p:nvPr>
            </p:nvSpPr>
            <p:spPr>
              <a:xfrm>
                <a:off x="259769" y="1181630"/>
                <a:ext cx="11861800" cy="1312632"/>
              </a:xfrm>
              <a:blipFill>
                <a:blip r:embed="rId4"/>
                <a:stretch>
                  <a:fillRect l="-925" t="-5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AFB43E9-9A60-42B1-8AC2-0B31D7A6C73E}"/>
                  </a:ext>
                </a:extLst>
              </p:cNvPr>
              <p:cNvSpPr txBox="1"/>
              <p:nvPr/>
            </p:nvSpPr>
            <p:spPr>
              <a:xfrm>
                <a:off x="996286" y="2143236"/>
                <a:ext cx="1525931" cy="539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0" dirty="0" smtClean="0">
                          <a:latin typeface="Cambria Math" panose="02040503050406030204" pitchFamily="18" charset="0"/>
                          <a:ea typeface="Cambria Math" panose="02040503050406030204" pitchFamily="18" charset="0"/>
                        </a:rPr>
                        <m:t>𝐱</m:t>
                      </m:r>
                      <m:r>
                        <a:rPr lang="en-US" altLang="zh-CN" sz="2800" b="1" i="1" dirty="0">
                          <a:latin typeface="Cambria Math" panose="02040503050406030204" pitchFamily="18" charset="0"/>
                          <a:ea typeface="Cambria Math" panose="02040503050406030204" pitchFamily="18" charset="0"/>
                        </a:rPr>
                        <m:t>∈</m:t>
                      </m:r>
                      <m:sSup>
                        <m:sSupPr>
                          <m:ctrlPr>
                            <a:rPr lang="en-US" altLang="zh-CN" sz="2800" b="1" i="1" dirty="0">
                              <a:latin typeface="Cambria Math" panose="02040503050406030204" pitchFamily="18" charset="0"/>
                              <a:ea typeface="Cambria Math" panose="02040503050406030204" pitchFamily="18" charset="0"/>
                            </a:rPr>
                          </m:ctrlPr>
                        </m:sSupPr>
                        <m:e>
                          <m:r>
                            <a:rPr lang="en-US" altLang="zh-CN" sz="2800" b="1" i="1" dirty="0" smtClean="0">
                              <a:latin typeface="Cambria Math" panose="02040503050406030204" pitchFamily="18" charset="0"/>
                              <a:ea typeface="Cambria Math" panose="02040503050406030204" pitchFamily="18" charset="0"/>
                            </a:rPr>
                            <m:t>ℝ</m:t>
                          </m:r>
                        </m:e>
                        <m:sup>
                          <m:r>
                            <a:rPr lang="en-US" altLang="zh-CN" sz="2800" b="1" i="1" dirty="0">
                              <a:latin typeface="Cambria Math" panose="02040503050406030204" pitchFamily="18" charset="0"/>
                              <a:ea typeface="Cambria Math" panose="02040503050406030204" pitchFamily="18" charset="0"/>
                            </a:rPr>
                            <m:t>|</m:t>
                          </m:r>
                          <m:r>
                            <a:rPr lang="en-US" altLang="zh-CN" sz="2800" b="0" i="1" dirty="0">
                              <a:latin typeface="Cambria Math" panose="02040503050406030204" pitchFamily="18" charset="0"/>
                              <a:ea typeface="Cambria Math" panose="02040503050406030204" pitchFamily="18" charset="0"/>
                            </a:rPr>
                            <m:t>𝑉</m:t>
                          </m:r>
                          <m:r>
                            <a:rPr lang="en-US" altLang="zh-CN" sz="2800" b="1" i="1" dirty="0">
                              <a:latin typeface="Cambria Math" panose="02040503050406030204" pitchFamily="18" charset="0"/>
                              <a:ea typeface="Cambria Math" panose="02040503050406030204" pitchFamily="18" charset="0"/>
                            </a:rPr>
                            <m:t>|</m:t>
                          </m:r>
                        </m:sup>
                      </m:sSup>
                    </m:oMath>
                  </m:oMathPara>
                </a14:m>
                <a:endParaRPr lang="zh-CN" altLang="en-US" sz="2800" dirty="0"/>
              </a:p>
            </p:txBody>
          </p:sp>
        </mc:Choice>
        <mc:Fallback xmlns="">
          <p:sp>
            <p:nvSpPr>
              <p:cNvPr id="5" name="文本框 4">
                <a:extLst>
                  <a:ext uri="{FF2B5EF4-FFF2-40B4-BE49-F238E27FC236}">
                    <a16:creationId xmlns:a16="http://schemas.microsoft.com/office/drawing/2014/main" id="{AAFB43E9-9A60-42B1-8AC2-0B31D7A6C73E}"/>
                  </a:ext>
                </a:extLst>
              </p:cNvPr>
              <p:cNvSpPr txBox="1">
                <a:spLocks noRot="1" noChangeAspect="1" noMove="1" noResize="1" noEditPoints="1" noAdjustHandles="1" noChangeArrowheads="1" noChangeShapeType="1" noTextEdit="1"/>
              </p:cNvSpPr>
              <p:nvPr/>
            </p:nvSpPr>
            <p:spPr>
              <a:xfrm>
                <a:off x="996286" y="2143236"/>
                <a:ext cx="1525931" cy="5393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9654CD1-C7F4-4D6F-A031-C6AE27FD4A36}"/>
                  </a:ext>
                </a:extLst>
              </p:cNvPr>
              <p:cNvSpPr txBox="1"/>
              <p:nvPr/>
            </p:nvSpPr>
            <p:spPr>
              <a:xfrm>
                <a:off x="3447739" y="2143236"/>
                <a:ext cx="2742930" cy="598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0" dirty="0" smtClean="0">
                              <a:latin typeface="Cambria Math" panose="02040503050406030204" pitchFamily="18" charset="0"/>
                            </a:rPr>
                            <m:t>𝐖</m:t>
                          </m:r>
                        </m:e>
                        <m:sub>
                          <m:r>
                            <a:rPr lang="en-US" altLang="zh-CN" sz="2800" b="1" i="1" dirty="0" smtClean="0">
                              <a:latin typeface="Cambria Math" panose="02040503050406030204" pitchFamily="18" charset="0"/>
                            </a:rPr>
                            <m:t>𝒊𝒏𝒑𝒖𝒕</m:t>
                          </m:r>
                        </m:sub>
                      </m:sSub>
                      <m:r>
                        <a:rPr lang="en-US" altLang="zh-CN" sz="2800" b="1" i="1" dirty="0" smtClean="0">
                          <a:latin typeface="Cambria Math" panose="02040503050406030204" pitchFamily="18" charset="0"/>
                        </a:rPr>
                        <m:t>∈</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ea typeface="Cambria Math" panose="02040503050406030204" pitchFamily="18" charset="0"/>
                            </a:rPr>
                            <m:t>ℝ</m:t>
                          </m:r>
                        </m:e>
                        <m:sup>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𝑉</m:t>
                              </m:r>
                            </m:e>
                          </m:d>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𝑑</m:t>
                          </m:r>
                        </m:sup>
                      </m:sSup>
                    </m:oMath>
                  </m:oMathPara>
                </a14:m>
                <a:endParaRPr lang="zh-CN" altLang="en-US" sz="2800" dirty="0"/>
              </a:p>
            </p:txBody>
          </p:sp>
        </mc:Choice>
        <mc:Fallback xmlns="">
          <p:sp>
            <p:nvSpPr>
              <p:cNvPr id="6" name="文本框 5">
                <a:extLst>
                  <a:ext uri="{FF2B5EF4-FFF2-40B4-BE49-F238E27FC236}">
                    <a16:creationId xmlns:a16="http://schemas.microsoft.com/office/drawing/2014/main" id="{E9654CD1-C7F4-4D6F-A031-C6AE27FD4A36}"/>
                  </a:ext>
                </a:extLst>
              </p:cNvPr>
              <p:cNvSpPr txBox="1">
                <a:spLocks noRot="1" noChangeAspect="1" noMove="1" noResize="1" noEditPoints="1" noAdjustHandles="1" noChangeArrowheads="1" noChangeShapeType="1" noTextEdit="1"/>
              </p:cNvSpPr>
              <p:nvPr/>
            </p:nvSpPr>
            <p:spPr>
              <a:xfrm>
                <a:off x="3447739" y="2143236"/>
                <a:ext cx="2742930" cy="59849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487593E-D83F-4126-AA74-E5307F24AF0D}"/>
                  </a:ext>
                </a:extLst>
              </p:cNvPr>
              <p:cNvSpPr txBox="1"/>
              <p:nvPr/>
            </p:nvSpPr>
            <p:spPr>
              <a:xfrm>
                <a:off x="7208309" y="2123793"/>
                <a:ext cx="1386790"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0" dirty="0" smtClean="0">
                          <a:latin typeface="Cambria Math" panose="02040503050406030204" pitchFamily="18" charset="0"/>
                        </a:rPr>
                        <m:t>𝐡</m:t>
                      </m:r>
                      <m:r>
                        <a:rPr lang="en-US" altLang="zh-CN" sz="2800" b="1" i="1" dirty="0" smtClean="0">
                          <a:latin typeface="Cambria Math" panose="02040503050406030204" pitchFamily="18" charset="0"/>
                        </a:rPr>
                        <m:t>∈</m:t>
                      </m:r>
                      <m:sSup>
                        <m:sSupPr>
                          <m:ctrlPr>
                            <a:rPr lang="en-US" altLang="zh-CN" sz="2800" b="1" i="1" dirty="0">
                              <a:latin typeface="Cambria Math" panose="02040503050406030204" pitchFamily="18" charset="0"/>
                            </a:rPr>
                          </m:ctrlPr>
                        </m:sSupPr>
                        <m:e>
                          <m:r>
                            <a:rPr lang="en-US" altLang="zh-CN" sz="2800" b="1" i="1" dirty="0">
                              <a:latin typeface="Cambria Math" panose="02040503050406030204" pitchFamily="18" charset="0"/>
                              <a:ea typeface="Cambria Math" panose="02040503050406030204" pitchFamily="18" charset="0"/>
                            </a:rPr>
                            <m:t>ℝ</m:t>
                          </m:r>
                        </m:e>
                        <m:sup>
                          <m:r>
                            <a:rPr lang="en-US" altLang="zh-CN" sz="2800" i="1" dirty="0">
                              <a:latin typeface="Cambria Math" panose="02040503050406030204" pitchFamily="18" charset="0"/>
                            </a:rPr>
                            <m:t>𝑑</m:t>
                          </m:r>
                        </m:sup>
                      </m:sSup>
                    </m:oMath>
                  </m:oMathPara>
                </a14:m>
                <a:endParaRPr lang="zh-CN" altLang="en-US" sz="2800" dirty="0"/>
              </a:p>
            </p:txBody>
          </p:sp>
        </mc:Choice>
        <mc:Fallback xmlns="">
          <p:sp>
            <p:nvSpPr>
              <p:cNvPr id="7" name="文本框 6">
                <a:extLst>
                  <a:ext uri="{FF2B5EF4-FFF2-40B4-BE49-F238E27FC236}">
                    <a16:creationId xmlns:a16="http://schemas.microsoft.com/office/drawing/2014/main" id="{D487593E-D83F-4126-AA74-E5307F24AF0D}"/>
                  </a:ext>
                </a:extLst>
              </p:cNvPr>
              <p:cNvSpPr txBox="1">
                <a:spLocks noRot="1" noChangeAspect="1" noMove="1" noResize="1" noEditPoints="1" noAdjustHandles="1" noChangeArrowheads="1" noChangeShapeType="1" noTextEdit="1"/>
              </p:cNvSpPr>
              <p:nvPr/>
            </p:nvSpPr>
            <p:spPr>
              <a:xfrm>
                <a:off x="7208309" y="2123793"/>
                <a:ext cx="1386790" cy="530915"/>
              </a:xfrm>
              <a:prstGeom prst="rect">
                <a:avLst/>
              </a:prstGeom>
              <a:blipFill>
                <a:blip r:embed="rId7"/>
                <a:stretch>
                  <a:fillRect/>
                </a:stretch>
              </a:blipFill>
            </p:spPr>
            <p:txBody>
              <a:bodyPr/>
              <a:lstStyle/>
              <a:p>
                <a:r>
                  <a:rPr lang="zh-CN" altLang="en-US">
                    <a:noFill/>
                  </a:rPr>
                  <a:t> </a:t>
                </a:r>
              </a:p>
            </p:txBody>
          </p:sp>
        </mc:Fallback>
      </mc:AlternateContent>
      <p:sp>
        <p:nvSpPr>
          <p:cNvPr id="10" name="双括号 9">
            <a:extLst>
              <a:ext uri="{FF2B5EF4-FFF2-40B4-BE49-F238E27FC236}">
                <a16:creationId xmlns:a16="http://schemas.microsoft.com/office/drawing/2014/main" id="{42636414-6D24-4D78-BA2F-679851318967}"/>
              </a:ext>
            </a:extLst>
          </p:cNvPr>
          <p:cNvSpPr/>
          <p:nvPr/>
        </p:nvSpPr>
        <p:spPr>
          <a:xfrm>
            <a:off x="1433663" y="2821535"/>
            <a:ext cx="494852" cy="3578052"/>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a:t>
            </a:r>
          </a:p>
          <a:p>
            <a:pPr algn="ctr">
              <a:lnSpc>
                <a:spcPct val="150000"/>
              </a:lnSpc>
            </a:pPr>
            <a:r>
              <a:rPr lang="en-US" altLang="zh-CN" dirty="0"/>
              <a:t>1</a:t>
            </a:r>
          </a:p>
          <a:p>
            <a:pPr algn="ctr">
              <a:lnSpc>
                <a:spcPct val="150000"/>
              </a:lnSpc>
            </a:pPr>
            <a:r>
              <a:rPr lang="en-US" altLang="zh-CN" dirty="0"/>
              <a:t>0</a:t>
            </a:r>
          </a:p>
          <a:p>
            <a:pPr algn="ctr">
              <a:lnSpc>
                <a:spcPct val="150000"/>
              </a:lnSpc>
            </a:pPr>
            <a:r>
              <a:rPr lang="en-US" altLang="zh-CN" dirty="0"/>
              <a:t>0</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0</a:t>
            </a:r>
          </a:p>
          <a:p>
            <a:pPr algn="ctr">
              <a:lnSpc>
                <a:spcPct val="150000"/>
              </a:lnSpc>
            </a:pPr>
            <a:r>
              <a:rPr lang="en-US" altLang="zh-CN" dirty="0"/>
              <a:t>0</a:t>
            </a:r>
            <a:endParaRPr lang="zh-CN" altLang="en-US" dirty="0"/>
          </a:p>
        </p:txBody>
      </p:sp>
      <p:sp>
        <p:nvSpPr>
          <p:cNvPr id="11" name="文本框 10">
            <a:extLst>
              <a:ext uri="{FF2B5EF4-FFF2-40B4-BE49-F238E27FC236}">
                <a16:creationId xmlns:a16="http://schemas.microsoft.com/office/drawing/2014/main" id="{BE6977AB-C1F3-4E70-A648-502BF66FC34D}"/>
              </a:ext>
            </a:extLst>
          </p:cNvPr>
          <p:cNvSpPr txBox="1"/>
          <p:nvPr/>
        </p:nvSpPr>
        <p:spPr>
          <a:xfrm>
            <a:off x="532409" y="2712228"/>
            <a:ext cx="849913" cy="3775329"/>
          </a:xfrm>
          <a:prstGeom prst="rect">
            <a:avLst/>
          </a:prstGeom>
          <a:noFill/>
        </p:spPr>
        <p:txBody>
          <a:bodyPr wrap="none" rtlCol="0">
            <a:spAutoFit/>
          </a:bodyPr>
          <a:lstStyle/>
          <a:p>
            <a:pPr algn="r">
              <a:lnSpc>
                <a:spcPct val="150000"/>
              </a:lnSpc>
            </a:pPr>
            <a:r>
              <a:rPr lang="en-US" altLang="zh-CN" dirty="0"/>
              <a:t>the</a:t>
            </a:r>
          </a:p>
          <a:p>
            <a:pPr algn="r">
              <a:lnSpc>
                <a:spcPct val="150000"/>
              </a:lnSpc>
            </a:pPr>
            <a:r>
              <a:rPr lang="en-US" altLang="zh-CN" b="1" dirty="0">
                <a:solidFill>
                  <a:srgbClr val="00B050"/>
                </a:solidFill>
              </a:rPr>
              <a:t>quick</a:t>
            </a:r>
          </a:p>
          <a:p>
            <a:pPr algn="r">
              <a:lnSpc>
                <a:spcPct val="150000"/>
              </a:lnSpc>
            </a:pPr>
            <a:r>
              <a:rPr lang="en-US" altLang="zh-CN" dirty="0"/>
              <a:t>brown</a:t>
            </a:r>
          </a:p>
          <a:p>
            <a:pPr algn="r">
              <a:lnSpc>
                <a:spcPct val="150000"/>
              </a:lnSpc>
            </a:pPr>
            <a:r>
              <a:rPr lang="en-US" altLang="zh-CN" dirty="0"/>
              <a:t>fox</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lazy</a:t>
            </a:r>
          </a:p>
          <a:p>
            <a:pPr algn="r">
              <a:lnSpc>
                <a:spcPct val="150000"/>
              </a:lnSpc>
            </a:pPr>
            <a:r>
              <a:rPr lang="en-US" altLang="zh-CN" dirty="0"/>
              <a:t>dog</a:t>
            </a:r>
          </a:p>
        </p:txBody>
      </p:sp>
      <p:sp>
        <p:nvSpPr>
          <p:cNvPr id="13" name="乘号 12">
            <a:extLst>
              <a:ext uri="{FF2B5EF4-FFF2-40B4-BE49-F238E27FC236}">
                <a16:creationId xmlns:a16="http://schemas.microsoft.com/office/drawing/2014/main" id="{CB7DF50D-B3DF-4F4C-A343-79B66CBF9F5A}"/>
              </a:ext>
            </a:extLst>
          </p:cNvPr>
          <p:cNvSpPr/>
          <p:nvPr/>
        </p:nvSpPr>
        <p:spPr>
          <a:xfrm>
            <a:off x="2134491" y="4099661"/>
            <a:ext cx="798076" cy="1000461"/>
          </a:xfrm>
          <a:prstGeom prst="mathMultiply">
            <a:avLst>
              <a:gd name="adj1" fmla="val 46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双括号 13">
            <a:extLst>
              <a:ext uri="{FF2B5EF4-FFF2-40B4-BE49-F238E27FC236}">
                <a16:creationId xmlns:a16="http://schemas.microsoft.com/office/drawing/2014/main" id="{E4213711-4507-45AB-B5A4-F8B4FFFF472A}"/>
              </a:ext>
            </a:extLst>
          </p:cNvPr>
          <p:cNvSpPr/>
          <p:nvPr/>
        </p:nvSpPr>
        <p:spPr>
          <a:xfrm>
            <a:off x="3295339" y="2732702"/>
            <a:ext cx="2818503" cy="3671215"/>
          </a:xfrm>
          <a:prstGeom prst="bracketPair">
            <a:avLst>
              <a:gd name="adj" fmla="val 407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15" name="文本框 14">
            <a:extLst>
              <a:ext uri="{FF2B5EF4-FFF2-40B4-BE49-F238E27FC236}">
                <a16:creationId xmlns:a16="http://schemas.microsoft.com/office/drawing/2014/main" id="{70965DA0-F7B7-483F-96AB-206476094719}"/>
              </a:ext>
            </a:extLst>
          </p:cNvPr>
          <p:cNvSpPr txBox="1"/>
          <p:nvPr/>
        </p:nvSpPr>
        <p:spPr>
          <a:xfrm>
            <a:off x="3698000" y="2961268"/>
            <a:ext cx="505267" cy="1200329"/>
          </a:xfrm>
          <a:prstGeom prst="rect">
            <a:avLst/>
          </a:prstGeom>
          <a:noFill/>
        </p:spPr>
        <p:txBody>
          <a:bodyPr wrap="none" rtlCol="0">
            <a:spAutoFit/>
          </a:bodyPr>
          <a:lstStyle/>
          <a:p>
            <a:r>
              <a:rPr lang="en-US" altLang="zh-CN" dirty="0"/>
              <a:t>2</a:t>
            </a:r>
          </a:p>
          <a:p>
            <a:r>
              <a:rPr lang="en-US" altLang="zh-CN" dirty="0"/>
              <a:t>0.1</a:t>
            </a:r>
          </a:p>
          <a:p>
            <a:r>
              <a:rPr lang="en-US" altLang="zh-CN" dirty="0"/>
              <a:t>0.3</a:t>
            </a:r>
          </a:p>
          <a:p>
            <a:r>
              <a:rPr lang="en-US" altLang="zh-CN" dirty="0"/>
              <a:t>-2</a:t>
            </a:r>
          </a:p>
        </p:txBody>
      </p:sp>
      <p:sp>
        <p:nvSpPr>
          <p:cNvPr id="16" name="文本框 15">
            <a:extLst>
              <a:ext uri="{FF2B5EF4-FFF2-40B4-BE49-F238E27FC236}">
                <a16:creationId xmlns:a16="http://schemas.microsoft.com/office/drawing/2014/main" id="{44FC11A2-510C-4DD9-ABFB-2E7317A283B9}"/>
              </a:ext>
            </a:extLst>
          </p:cNvPr>
          <p:cNvSpPr txBox="1"/>
          <p:nvPr/>
        </p:nvSpPr>
        <p:spPr>
          <a:xfrm>
            <a:off x="4566570" y="2961268"/>
            <a:ext cx="505267" cy="1200329"/>
          </a:xfrm>
          <a:prstGeom prst="rect">
            <a:avLst/>
          </a:prstGeom>
          <a:noFill/>
        </p:spPr>
        <p:txBody>
          <a:bodyPr wrap="none" rtlCol="0">
            <a:spAutoFit/>
          </a:bodyPr>
          <a:lstStyle/>
          <a:p>
            <a:r>
              <a:rPr lang="en-US" altLang="zh-CN" dirty="0"/>
              <a:t>0.5</a:t>
            </a:r>
          </a:p>
          <a:p>
            <a:r>
              <a:rPr lang="en-US" altLang="zh-CN" dirty="0"/>
              <a:t>0.2</a:t>
            </a:r>
          </a:p>
          <a:p>
            <a:r>
              <a:rPr lang="en-US" altLang="zh-CN" dirty="0"/>
              <a:t>-2</a:t>
            </a:r>
          </a:p>
          <a:p>
            <a:r>
              <a:rPr lang="en-US" altLang="zh-CN" dirty="0"/>
              <a:t>0.2</a:t>
            </a:r>
          </a:p>
        </p:txBody>
      </p:sp>
      <p:sp>
        <p:nvSpPr>
          <p:cNvPr id="17" name="文本框 16">
            <a:extLst>
              <a:ext uri="{FF2B5EF4-FFF2-40B4-BE49-F238E27FC236}">
                <a16:creationId xmlns:a16="http://schemas.microsoft.com/office/drawing/2014/main" id="{ABDCFAC3-CBFD-4CD5-9436-C2C7A10594FF}"/>
              </a:ext>
            </a:extLst>
          </p:cNvPr>
          <p:cNvSpPr txBox="1"/>
          <p:nvPr/>
        </p:nvSpPr>
        <p:spPr>
          <a:xfrm>
            <a:off x="5435140" y="2961268"/>
            <a:ext cx="505267" cy="1200329"/>
          </a:xfrm>
          <a:prstGeom prst="rect">
            <a:avLst/>
          </a:prstGeom>
          <a:noFill/>
        </p:spPr>
        <p:txBody>
          <a:bodyPr wrap="none" rtlCol="0">
            <a:spAutoFit/>
          </a:bodyPr>
          <a:lstStyle/>
          <a:p>
            <a:r>
              <a:rPr lang="en-US" altLang="zh-CN" dirty="0"/>
              <a:t>4</a:t>
            </a:r>
          </a:p>
          <a:p>
            <a:r>
              <a:rPr lang="en-US" altLang="zh-CN" dirty="0"/>
              <a:t>0.7</a:t>
            </a:r>
          </a:p>
          <a:p>
            <a:r>
              <a:rPr lang="en-US" altLang="zh-CN" dirty="0"/>
              <a:t>0.2</a:t>
            </a:r>
          </a:p>
          <a:p>
            <a:r>
              <a:rPr lang="en-US" altLang="zh-CN" dirty="0"/>
              <a:t>0.8</a:t>
            </a:r>
          </a:p>
        </p:txBody>
      </p:sp>
      <p:sp>
        <p:nvSpPr>
          <p:cNvPr id="18" name="文本框 17">
            <a:extLst>
              <a:ext uri="{FF2B5EF4-FFF2-40B4-BE49-F238E27FC236}">
                <a16:creationId xmlns:a16="http://schemas.microsoft.com/office/drawing/2014/main" id="{71968A79-D728-4B34-86F2-A6087AB3DAE8}"/>
              </a:ext>
            </a:extLst>
          </p:cNvPr>
          <p:cNvSpPr txBox="1"/>
          <p:nvPr/>
        </p:nvSpPr>
        <p:spPr>
          <a:xfrm>
            <a:off x="4694810" y="4273233"/>
            <a:ext cx="248786" cy="1287532"/>
          </a:xfrm>
          <a:prstGeom prst="rect">
            <a:avLst/>
          </a:prstGeom>
          <a:noFill/>
        </p:spPr>
        <p:txBody>
          <a:bodyPr wrap="none" rtlCol="0">
            <a:spAutoFit/>
          </a:bodyPr>
          <a:lstStyle/>
          <a:p>
            <a:pPr>
              <a:lnSpc>
                <a:spcPct val="150000"/>
              </a:lnSpc>
            </a:pPr>
            <a:r>
              <a:rPr lang="en-US" altLang="zh-CN" dirty="0"/>
              <a:t>.</a:t>
            </a:r>
          </a:p>
          <a:p>
            <a:pPr>
              <a:lnSpc>
                <a:spcPct val="150000"/>
              </a:lnSpc>
            </a:pPr>
            <a:r>
              <a:rPr lang="en-US" altLang="zh-CN" dirty="0"/>
              <a:t>.</a:t>
            </a:r>
          </a:p>
          <a:p>
            <a:pPr>
              <a:lnSpc>
                <a:spcPct val="150000"/>
              </a:lnSpc>
            </a:pPr>
            <a:r>
              <a:rPr lang="en-US" altLang="zh-CN" dirty="0"/>
              <a:t>.</a:t>
            </a:r>
            <a:endParaRPr lang="zh-CN" altLang="en-US" dirty="0"/>
          </a:p>
        </p:txBody>
      </p:sp>
      <p:sp>
        <p:nvSpPr>
          <p:cNvPr id="19" name="文本框 18">
            <a:extLst>
              <a:ext uri="{FF2B5EF4-FFF2-40B4-BE49-F238E27FC236}">
                <a16:creationId xmlns:a16="http://schemas.microsoft.com/office/drawing/2014/main" id="{DD1AE76B-8DA7-41A1-9303-91D2F554EFAD}"/>
              </a:ext>
            </a:extLst>
          </p:cNvPr>
          <p:cNvSpPr txBox="1"/>
          <p:nvPr/>
        </p:nvSpPr>
        <p:spPr>
          <a:xfrm>
            <a:off x="3698000" y="5627040"/>
            <a:ext cx="312906" cy="646331"/>
          </a:xfrm>
          <a:prstGeom prst="rect">
            <a:avLst/>
          </a:prstGeom>
          <a:noFill/>
        </p:spPr>
        <p:txBody>
          <a:bodyPr wrap="none" rtlCol="0">
            <a:spAutoFit/>
          </a:bodyPr>
          <a:lstStyle/>
          <a:p>
            <a:r>
              <a:rPr lang="en-US" altLang="zh-CN" dirty="0"/>
              <a:t>1</a:t>
            </a:r>
          </a:p>
          <a:p>
            <a:r>
              <a:rPr lang="en-US" altLang="zh-CN" dirty="0"/>
              <a:t>3</a:t>
            </a:r>
          </a:p>
        </p:txBody>
      </p:sp>
      <p:sp>
        <p:nvSpPr>
          <p:cNvPr id="20" name="文本框 19">
            <a:extLst>
              <a:ext uri="{FF2B5EF4-FFF2-40B4-BE49-F238E27FC236}">
                <a16:creationId xmlns:a16="http://schemas.microsoft.com/office/drawing/2014/main" id="{2F5020DC-5FD9-4712-B68B-9752040AA4BF}"/>
              </a:ext>
            </a:extLst>
          </p:cNvPr>
          <p:cNvSpPr txBox="1"/>
          <p:nvPr/>
        </p:nvSpPr>
        <p:spPr>
          <a:xfrm>
            <a:off x="4566570" y="5627040"/>
            <a:ext cx="505267" cy="646331"/>
          </a:xfrm>
          <a:prstGeom prst="rect">
            <a:avLst/>
          </a:prstGeom>
          <a:noFill/>
        </p:spPr>
        <p:txBody>
          <a:bodyPr wrap="none" rtlCol="0">
            <a:spAutoFit/>
          </a:bodyPr>
          <a:lstStyle/>
          <a:p>
            <a:r>
              <a:rPr lang="en-US" altLang="zh-CN" dirty="0"/>
              <a:t>0.7</a:t>
            </a:r>
          </a:p>
          <a:p>
            <a:r>
              <a:rPr lang="en-US" altLang="zh-CN" dirty="0"/>
              <a:t>5</a:t>
            </a:r>
          </a:p>
        </p:txBody>
      </p:sp>
      <p:sp>
        <p:nvSpPr>
          <p:cNvPr id="21" name="文本框 20">
            <a:extLst>
              <a:ext uri="{FF2B5EF4-FFF2-40B4-BE49-F238E27FC236}">
                <a16:creationId xmlns:a16="http://schemas.microsoft.com/office/drawing/2014/main" id="{FA3601A9-5AFA-4F3E-AE9E-2F428AF867A7}"/>
              </a:ext>
            </a:extLst>
          </p:cNvPr>
          <p:cNvSpPr txBox="1"/>
          <p:nvPr/>
        </p:nvSpPr>
        <p:spPr>
          <a:xfrm>
            <a:off x="5435140" y="5627040"/>
            <a:ext cx="505267" cy="646331"/>
          </a:xfrm>
          <a:prstGeom prst="rect">
            <a:avLst/>
          </a:prstGeom>
          <a:noFill/>
        </p:spPr>
        <p:txBody>
          <a:bodyPr wrap="none" rtlCol="0">
            <a:spAutoFit/>
          </a:bodyPr>
          <a:lstStyle/>
          <a:p>
            <a:r>
              <a:rPr lang="en-US" altLang="zh-CN" dirty="0"/>
              <a:t>3</a:t>
            </a:r>
          </a:p>
          <a:p>
            <a:r>
              <a:rPr lang="en-US" altLang="zh-CN" dirty="0"/>
              <a:t>0.2</a:t>
            </a:r>
          </a:p>
        </p:txBody>
      </p:sp>
      <p:sp>
        <p:nvSpPr>
          <p:cNvPr id="25" name="等号 24">
            <a:extLst>
              <a:ext uri="{FF2B5EF4-FFF2-40B4-BE49-F238E27FC236}">
                <a16:creationId xmlns:a16="http://schemas.microsoft.com/office/drawing/2014/main" id="{5DCA13DD-C50E-412C-9C03-8F862AAA5A62}"/>
              </a:ext>
            </a:extLst>
          </p:cNvPr>
          <p:cNvSpPr/>
          <p:nvPr/>
        </p:nvSpPr>
        <p:spPr>
          <a:xfrm>
            <a:off x="6418031" y="4273233"/>
            <a:ext cx="856659" cy="577009"/>
          </a:xfrm>
          <a:prstGeom prst="mathEqual">
            <a:avLst>
              <a:gd name="adj1" fmla="val 6741"/>
              <a:gd name="adj2" fmla="val 453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双括号 25">
            <a:extLst>
              <a:ext uri="{FF2B5EF4-FFF2-40B4-BE49-F238E27FC236}">
                <a16:creationId xmlns:a16="http://schemas.microsoft.com/office/drawing/2014/main" id="{CB714C1E-1A1D-4C30-9214-5DAD7A06151C}"/>
              </a:ext>
            </a:extLst>
          </p:cNvPr>
          <p:cNvSpPr/>
          <p:nvPr/>
        </p:nvSpPr>
        <p:spPr>
          <a:xfrm>
            <a:off x="7480666" y="3878265"/>
            <a:ext cx="625843" cy="1380088"/>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0.1</a:t>
            </a:r>
          </a:p>
          <a:p>
            <a:pPr algn="ctr">
              <a:lnSpc>
                <a:spcPct val="150000"/>
              </a:lnSpc>
            </a:pPr>
            <a:r>
              <a:rPr lang="en-US" altLang="zh-CN" dirty="0"/>
              <a:t>0.2</a:t>
            </a:r>
          </a:p>
          <a:p>
            <a:pPr algn="ctr">
              <a:lnSpc>
                <a:spcPct val="150000"/>
              </a:lnSpc>
            </a:pPr>
            <a:r>
              <a:rPr lang="en-US" altLang="zh-CN" dirty="0"/>
              <a:t>0.7</a:t>
            </a:r>
            <a:endParaRPr lang="zh-CN" altLang="en-US"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4F8818C-0C70-4E6C-91A0-A815EAAA007F}"/>
                  </a:ext>
                </a:extLst>
              </p:cNvPr>
              <p:cNvSpPr txBox="1"/>
              <p:nvPr/>
            </p:nvSpPr>
            <p:spPr>
              <a:xfrm>
                <a:off x="8526820" y="2702390"/>
                <a:ext cx="3337784" cy="3376117"/>
              </a:xfrm>
              <a:prstGeom prst="rect">
                <a:avLst/>
              </a:prstGeom>
              <a:solidFill>
                <a:schemeClr val="bg1">
                  <a:lumMod val="95000"/>
                </a:schemeClr>
              </a:solidFill>
            </p:spPr>
            <p:txBody>
              <a:bodyPr wrap="square" rtlCol="0">
                <a:spAutoFit/>
              </a:bodyPr>
              <a:lstStyle/>
              <a:p>
                <a:pPr marL="342900" indent="-342900">
                  <a:spcBef>
                    <a:spcPts val="600"/>
                  </a:spcBef>
                  <a:spcAft>
                    <a:spcPts val="600"/>
                  </a:spcAft>
                  <a:buFont typeface="Arial" panose="020B0604020202020204" pitchFamily="34" charset="0"/>
                  <a:buChar char="•"/>
                </a:pPr>
                <a:r>
                  <a:rPr lang="en-US" altLang="zh-CN" sz="2000" dirty="0"/>
                  <a:t>Projection of word vector for “</a:t>
                </a:r>
                <a:r>
                  <a:rPr lang="en-US" altLang="zh-CN" sz="2000" b="1" dirty="0">
                    <a:solidFill>
                      <a:srgbClr val="00B050"/>
                    </a:solidFill>
                  </a:rPr>
                  <a:t>quick</a:t>
                </a:r>
                <a:r>
                  <a:rPr lang="en-US" altLang="zh-CN" sz="2000" dirty="0"/>
                  <a:t>”</a:t>
                </a:r>
                <a:r>
                  <a:rPr lang="zh-CN" altLang="en-US" sz="2000" dirty="0"/>
                  <a:t>  </a:t>
                </a:r>
                <a:r>
                  <a:rPr lang="en-US" altLang="zh-CN" sz="2000" dirty="0"/>
                  <a:t>from the embedding matrix. </a:t>
                </a:r>
              </a:p>
              <a:p>
                <a:pPr marL="342900" indent="-342900">
                  <a:spcBef>
                    <a:spcPts val="600"/>
                  </a:spcBef>
                  <a:spcAft>
                    <a:spcPts val="600"/>
                  </a:spcAft>
                  <a:buFont typeface="Arial" panose="020B0604020202020204" pitchFamily="34" charset="0"/>
                  <a:buChar char="•"/>
                </a:pPr>
                <a14:m>
                  <m:oMath xmlns:m="http://schemas.openxmlformats.org/officeDocument/2006/math">
                    <m:r>
                      <a:rPr lang="en-US" altLang="zh-CN" sz="2000" b="1" i="0" dirty="0" smtClean="0">
                        <a:latin typeface="Cambria Math" panose="02040503050406030204" pitchFamily="18" charset="0"/>
                      </a:rPr>
                      <m:t>𝐡</m:t>
                    </m:r>
                  </m:oMath>
                </a14:m>
                <a:r>
                  <a:rPr lang="en-US" altLang="zh-CN" sz="2000" dirty="0"/>
                  <a:t> is obtained by</a:t>
                </a:r>
                <a:r>
                  <a:rPr lang="zh-CN" altLang="en-US" sz="2000" dirty="0"/>
                  <a:t> </a:t>
                </a:r>
                <a:r>
                  <a:rPr lang="en-US" altLang="zh-CN" sz="2000" dirty="0"/>
                  <a:t>multiplying the embedding matrix with the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r>
                      <a:rPr lang="en-US" altLang="zh-CN" sz="2000" b="0" i="1" smtClean="0">
                        <a:latin typeface="Cambria Math" panose="02040503050406030204" pitchFamily="18" charset="0"/>
                      </a:rPr>
                      <m:t>|</m:t>
                    </m:r>
                  </m:oMath>
                </a14:m>
                <a:r>
                  <a:rPr lang="en-US" altLang="zh-CN" sz="2000" dirty="0"/>
                  <a:t>-dim input vector.</a:t>
                </a:r>
              </a:p>
              <a:p>
                <a:pPr algn="ctr">
                  <a:spcBef>
                    <a:spcPts val="600"/>
                  </a:spcBef>
                  <a:spcAft>
                    <a:spcPts val="600"/>
                  </a:spcAft>
                </a:pP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𝐡</m:t>
                        </m:r>
                      </m:e>
                      <m:sup>
                        <m:r>
                          <m:rPr>
                            <m:sty m:val="p"/>
                          </m:rPr>
                          <a:rPr lang="en-US" altLang="zh-CN" sz="2000" b="0" i="0" smtClean="0">
                            <a:latin typeface="Cambria Math" panose="02040503050406030204" pitchFamily="18" charset="0"/>
                          </a:rPr>
                          <m:t>T</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1" i="0" smtClean="0">
                            <a:latin typeface="Cambria Math" panose="02040503050406030204" pitchFamily="18" charset="0"/>
                          </a:rPr>
                          <m:t>𝐱</m:t>
                        </m:r>
                      </m:e>
                      <m:sup>
                        <m:r>
                          <m:rPr>
                            <m:sty m:val="p"/>
                          </m:rPr>
                          <a:rPr lang="en-US" altLang="zh-CN" sz="2000" b="0" i="0" smtClean="0">
                            <a:latin typeface="Cambria Math" panose="02040503050406030204" pitchFamily="18" charset="0"/>
                          </a:rPr>
                          <m:t>T</m:t>
                        </m:r>
                      </m:sup>
                    </m:sSup>
                    <m:sSubSup>
                      <m:sSubSupPr>
                        <m:ctrlPr>
                          <a:rPr lang="en-US" altLang="zh-CN" sz="2000" b="0" i="1" smtClean="0">
                            <a:latin typeface="Cambria Math" panose="02040503050406030204" pitchFamily="18" charset="0"/>
                          </a:rPr>
                        </m:ctrlPr>
                      </m:sSubSup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𝑖𝑛𝑝𝑢𝑡</m:t>
                        </m:r>
                      </m:sub>
                      <m:sup>
                        <m:r>
                          <m:rPr>
                            <m:lit/>
                          </m:rPr>
                          <a:rPr lang="en-US" altLang="zh-CN" sz="2000" b="0" i="1" smtClean="0">
                            <a:latin typeface="Cambria Math" panose="02040503050406030204" pitchFamily="18" charset="0"/>
                          </a:rPr>
                          <m:t> </m:t>
                        </m:r>
                      </m:sup>
                    </m:sSubSup>
                  </m:oMath>
                </a14:m>
                <a:r>
                  <a:rPr lang="en-US" altLang="zh-CN" sz="2000" dirty="0"/>
                  <a:t>,</a:t>
                </a:r>
              </a:p>
              <a:p>
                <a:pPr algn="ctr">
                  <a:spcBef>
                    <a:spcPts val="600"/>
                  </a:spcBef>
                  <a:spcAft>
                    <a:spcPts val="600"/>
                  </a:spcAft>
                </a:pPr>
                <a:r>
                  <a:rPr lang="en-US" altLang="zh-CN" sz="2000" dirty="0"/>
                  <a:t>where </a:t>
                </a:r>
                <a14:m>
                  <m:oMath xmlns:m="http://schemas.openxmlformats.org/officeDocument/2006/math">
                    <m:r>
                      <a:rPr lang="en-US" altLang="zh-CN" sz="2000" b="1" i="0" smtClean="0">
                        <a:latin typeface="Cambria Math" panose="02040503050406030204" pitchFamily="18" charset="0"/>
                      </a:rPr>
                      <m:t>𝐡</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𝑑</m:t>
                        </m:r>
                      </m:sup>
                    </m:sSup>
                  </m:oMath>
                </a14:m>
                <a:r>
                  <a:rPr lang="en-US" altLang="zh-CN" sz="2000" dirty="0"/>
                  <a:t>.</a:t>
                </a:r>
                <a:endParaRPr lang="zh-CN" altLang="en-US" sz="2000" dirty="0"/>
              </a:p>
            </p:txBody>
          </p:sp>
        </mc:Choice>
        <mc:Fallback xmlns="">
          <p:sp>
            <p:nvSpPr>
              <p:cNvPr id="27" name="文本框 26">
                <a:extLst>
                  <a:ext uri="{FF2B5EF4-FFF2-40B4-BE49-F238E27FC236}">
                    <a16:creationId xmlns:a16="http://schemas.microsoft.com/office/drawing/2014/main" id="{84F8818C-0C70-4E6C-91A0-A815EAAA007F}"/>
                  </a:ext>
                </a:extLst>
              </p:cNvPr>
              <p:cNvSpPr txBox="1">
                <a:spLocks noRot="1" noChangeAspect="1" noMove="1" noResize="1" noEditPoints="1" noAdjustHandles="1" noChangeArrowheads="1" noChangeShapeType="1" noTextEdit="1"/>
              </p:cNvSpPr>
              <p:nvPr/>
            </p:nvSpPr>
            <p:spPr>
              <a:xfrm>
                <a:off x="8526820" y="2702390"/>
                <a:ext cx="3337784" cy="3376117"/>
              </a:xfrm>
              <a:prstGeom prst="rect">
                <a:avLst/>
              </a:prstGeom>
              <a:blipFill>
                <a:blip r:embed="rId8"/>
                <a:stretch>
                  <a:fillRect l="-1515" t="-749" r="-1515" b="-2247"/>
                </a:stretch>
              </a:blipFill>
            </p:spPr>
            <p:txBody>
              <a:bodyPr/>
              <a:lstStyle/>
              <a:p>
                <a:r>
                  <a:rPr lang="en-CN">
                    <a:noFill/>
                  </a:rPr>
                  <a:t> </a:t>
                </a:r>
              </a:p>
            </p:txBody>
          </p:sp>
        </mc:Fallback>
      </mc:AlternateContent>
      <p:sp>
        <p:nvSpPr>
          <p:cNvPr id="31" name="文本框 21">
            <a:extLst>
              <a:ext uri="{FF2B5EF4-FFF2-40B4-BE49-F238E27FC236}">
                <a16:creationId xmlns:a16="http://schemas.microsoft.com/office/drawing/2014/main" id="{02FE021A-7DD1-324B-AC2B-0CCCB77C4600}"/>
              </a:ext>
            </a:extLst>
          </p:cNvPr>
          <p:cNvSpPr txBox="1"/>
          <p:nvPr/>
        </p:nvSpPr>
        <p:spPr>
          <a:xfrm>
            <a:off x="1919692" y="2680144"/>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32" name="文本框 21">
            <a:extLst>
              <a:ext uri="{FF2B5EF4-FFF2-40B4-BE49-F238E27FC236}">
                <a16:creationId xmlns:a16="http://schemas.microsoft.com/office/drawing/2014/main" id="{875B2B9B-5B00-4043-9794-493B24D986CF}"/>
              </a:ext>
            </a:extLst>
          </p:cNvPr>
          <p:cNvSpPr txBox="1"/>
          <p:nvPr/>
        </p:nvSpPr>
        <p:spPr>
          <a:xfrm>
            <a:off x="8054481" y="3736699"/>
            <a:ext cx="309700" cy="338554"/>
          </a:xfrm>
          <a:prstGeom prst="rect">
            <a:avLst/>
          </a:prstGeom>
          <a:noFill/>
        </p:spPr>
        <p:txBody>
          <a:bodyPr wrap="none" rtlCol="0">
            <a:spAutoFit/>
          </a:bodyPr>
          <a:lstStyle/>
          <a:p>
            <a:r>
              <a:rPr lang="en-US" altLang="zh-CN" sz="1600" dirty="0"/>
              <a:t>T</a:t>
            </a:r>
            <a:endParaRPr lang="zh-CN" altLang="en-US" sz="1600" dirty="0"/>
          </a:p>
        </p:txBody>
      </p:sp>
    </p:spTree>
    <p:extLst>
      <p:ext uri="{BB962C8B-B14F-4D97-AF65-F5344CB8AC3E}">
        <p14:creationId xmlns:p14="http://schemas.microsoft.com/office/powerpoint/2010/main" val="3293179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45541-3A78-4D2B-AD49-A3915918183C}"/>
              </a:ext>
            </a:extLst>
          </p:cNvPr>
          <p:cNvSpPr>
            <a:spLocks noGrp="1"/>
          </p:cNvSpPr>
          <p:nvPr>
            <p:ph type="title"/>
          </p:nvPr>
        </p:nvSpPr>
        <p:spPr/>
        <p:txBody>
          <a:bodyPr/>
          <a:lstStyle/>
          <a:p>
            <a:r>
              <a:rPr lang="en-US" altLang="zh-CN" dirty="0"/>
              <a:t>Training: Forward Propagation</a:t>
            </a:r>
            <a:endParaRPr lang="zh-CN" altLang="en-US" dirty="0"/>
          </a:p>
        </p:txBody>
      </p:sp>
      <p:sp>
        <p:nvSpPr>
          <p:cNvPr id="3" name="灯片编号占位符 2">
            <a:extLst>
              <a:ext uri="{FF2B5EF4-FFF2-40B4-BE49-F238E27FC236}">
                <a16:creationId xmlns:a16="http://schemas.microsoft.com/office/drawing/2014/main" id="{3FFBF3BA-A63D-4616-8148-F33366735EA1}"/>
              </a:ext>
            </a:extLst>
          </p:cNvPr>
          <p:cNvSpPr>
            <a:spLocks noGrp="1"/>
          </p:cNvSpPr>
          <p:nvPr>
            <p:ph type="sldNum" sz="quarter" idx="12"/>
          </p:nvPr>
        </p:nvSpPr>
        <p:spPr/>
        <p:txBody>
          <a:bodyPr/>
          <a:lstStyle/>
          <a:p>
            <a:fld id="{B0345295-E261-4EC5-88DB-2E3C71302580}" type="slidenum">
              <a:rPr lang="zh-CN" altLang="en-US" smtClean="0"/>
              <a:t>56</a:t>
            </a:fld>
            <a:endParaRPr lang="zh-CN" altLang="en-US"/>
          </a:p>
        </p:txBody>
      </p:sp>
      <p:sp>
        <p:nvSpPr>
          <p:cNvPr id="4" name="内容占位符 3">
            <a:extLst>
              <a:ext uri="{FF2B5EF4-FFF2-40B4-BE49-F238E27FC236}">
                <a16:creationId xmlns:a16="http://schemas.microsoft.com/office/drawing/2014/main" id="{B6DE0878-F497-4071-8038-23BB50786E56}"/>
              </a:ext>
            </a:extLst>
          </p:cNvPr>
          <p:cNvSpPr>
            <a:spLocks noGrp="1"/>
          </p:cNvSpPr>
          <p:nvPr>
            <p:ph idx="1"/>
          </p:nvPr>
        </p:nvSpPr>
        <p:spPr>
          <a:xfrm>
            <a:off x="517159" y="1092767"/>
            <a:ext cx="11065241" cy="662782"/>
          </a:xfrm>
        </p:spPr>
        <p:txBody>
          <a:bodyPr/>
          <a:lstStyle/>
          <a:p>
            <a:r>
              <a:rPr lang="en-US" altLang="zh-CN" dirty="0"/>
              <a:t>Given a target word,</a:t>
            </a:r>
            <a:r>
              <a:rPr lang="zh-CN" altLang="en-US" dirty="0"/>
              <a:t> </a:t>
            </a:r>
            <a:r>
              <a:rPr lang="en-US" altLang="zh-CN" dirty="0"/>
              <a:t>obtain the probability distribution of words </a:t>
            </a:r>
            <a:endParaRPr lang="zh-CN" altLang="en-US" dirty="0"/>
          </a:p>
        </p:txBody>
      </p:sp>
      <p:sp>
        <p:nvSpPr>
          <p:cNvPr id="5" name="矩形 4">
            <a:extLst>
              <a:ext uri="{FF2B5EF4-FFF2-40B4-BE49-F238E27FC236}">
                <a16:creationId xmlns:a16="http://schemas.microsoft.com/office/drawing/2014/main" id="{12F93C34-EF86-4AFB-AF6A-64F8FE5D34DA}"/>
              </a:ext>
            </a:extLst>
          </p:cNvPr>
          <p:cNvSpPr/>
          <p:nvPr/>
        </p:nvSpPr>
        <p:spPr>
          <a:xfrm>
            <a:off x="5972741" y="3496205"/>
            <a:ext cx="625843" cy="11930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9FBC126-6F9C-44E0-A427-A4850D1F28D4}"/>
              </a:ext>
            </a:extLst>
          </p:cNvPr>
          <p:cNvSpPr/>
          <p:nvPr/>
        </p:nvSpPr>
        <p:spPr>
          <a:xfrm>
            <a:off x="2657717" y="2901947"/>
            <a:ext cx="2811698"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4874246-A653-4B6F-B03F-EEA477DBFA03}"/>
              </a:ext>
            </a:extLst>
          </p:cNvPr>
          <p:cNvSpPr/>
          <p:nvPr/>
        </p:nvSpPr>
        <p:spPr>
          <a:xfrm>
            <a:off x="1636714" y="2920839"/>
            <a:ext cx="494852"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9A20AC6-F1BA-44FF-9E58-A00B6AB071EC}"/>
                  </a:ext>
                </a:extLst>
              </p:cNvPr>
              <p:cNvSpPr txBox="1"/>
              <p:nvPr/>
            </p:nvSpPr>
            <p:spPr>
              <a:xfrm>
                <a:off x="1442478" y="1957374"/>
                <a:ext cx="10126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dirty="0" smtClean="0">
                          <a:latin typeface="Cambria Math" panose="02040503050406030204" pitchFamily="18" charset="0"/>
                          <a:ea typeface="Cambria Math" panose="02040503050406030204" pitchFamily="18" charset="0"/>
                        </a:rPr>
                        <m:t>𝐱</m:t>
                      </m:r>
                      <m:r>
                        <a:rPr lang="en-US" altLang="zh-CN" sz="2000" b="1" i="1" dirty="0">
                          <a:latin typeface="Cambria Math" panose="02040503050406030204" pitchFamily="18" charset="0"/>
                          <a:ea typeface="Cambria Math" panose="02040503050406030204" pitchFamily="18" charset="0"/>
                        </a:rPr>
                        <m:t>∈</m:t>
                      </m:r>
                      <m:sSup>
                        <m:sSupPr>
                          <m:ctrlPr>
                            <a:rPr lang="en-US" altLang="zh-CN" sz="2000" b="1" i="1" dirty="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ea typeface="Cambria Math" panose="02040503050406030204" pitchFamily="18" charset="0"/>
                            </a:rPr>
                            <m:t>8</m:t>
                          </m:r>
                        </m:sup>
                      </m:sSup>
                    </m:oMath>
                  </m:oMathPara>
                </a14:m>
                <a:endParaRPr lang="zh-CN" altLang="en-US" sz="2000" dirty="0"/>
              </a:p>
            </p:txBody>
          </p:sp>
        </mc:Choice>
        <mc:Fallback xmlns="">
          <p:sp>
            <p:nvSpPr>
              <p:cNvPr id="8" name="文本框 7">
                <a:extLst>
                  <a:ext uri="{FF2B5EF4-FFF2-40B4-BE49-F238E27FC236}">
                    <a16:creationId xmlns:a16="http://schemas.microsoft.com/office/drawing/2014/main" id="{29A20AC6-F1BA-44FF-9E58-A00B6AB071EC}"/>
                  </a:ext>
                </a:extLst>
              </p:cNvPr>
              <p:cNvSpPr txBox="1">
                <a:spLocks noRot="1" noChangeAspect="1" noMove="1" noResize="1" noEditPoints="1" noAdjustHandles="1" noChangeArrowheads="1" noChangeShapeType="1" noTextEdit="1"/>
              </p:cNvSpPr>
              <p:nvPr/>
            </p:nvSpPr>
            <p:spPr>
              <a:xfrm>
                <a:off x="1442478" y="1957374"/>
                <a:ext cx="1012649" cy="400110"/>
              </a:xfrm>
              <a:prstGeom prst="rect">
                <a:avLst/>
              </a:prstGeom>
              <a:blipFill>
                <a:blip r:embed="rId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4293E33-BF8B-4A11-BF17-4A02C636C175}"/>
                  </a:ext>
                </a:extLst>
              </p:cNvPr>
              <p:cNvSpPr txBox="1"/>
              <p:nvPr/>
            </p:nvSpPr>
            <p:spPr>
              <a:xfrm>
                <a:off x="3184716" y="1912667"/>
                <a:ext cx="1863138" cy="4338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en-US" altLang="zh-CN" sz="2000" b="1" i="1" dirty="0" smtClean="0">
                              <a:latin typeface="Cambria Math" panose="02040503050406030204" pitchFamily="18" charset="0"/>
                            </a:rPr>
                            <m:t>𝒊𝒏𝒑𝒖𝒕</m:t>
                          </m:r>
                        </m:sub>
                      </m:sSub>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rPr>
                            <m:t>8×3</m:t>
                          </m:r>
                        </m:sup>
                      </m:sSup>
                    </m:oMath>
                  </m:oMathPara>
                </a14:m>
                <a:endParaRPr lang="zh-CN" altLang="en-US" sz="2000" dirty="0"/>
              </a:p>
            </p:txBody>
          </p:sp>
        </mc:Choice>
        <mc:Fallback xmlns="">
          <p:sp>
            <p:nvSpPr>
              <p:cNvPr id="9" name="文本框 8">
                <a:extLst>
                  <a:ext uri="{FF2B5EF4-FFF2-40B4-BE49-F238E27FC236}">
                    <a16:creationId xmlns:a16="http://schemas.microsoft.com/office/drawing/2014/main" id="{B4293E33-BF8B-4A11-BF17-4A02C636C175}"/>
                  </a:ext>
                </a:extLst>
              </p:cNvPr>
              <p:cNvSpPr txBox="1">
                <a:spLocks noRot="1" noChangeAspect="1" noMove="1" noResize="1" noEditPoints="1" noAdjustHandles="1" noChangeArrowheads="1" noChangeShapeType="1" noTextEdit="1"/>
              </p:cNvSpPr>
              <p:nvPr/>
            </p:nvSpPr>
            <p:spPr>
              <a:xfrm>
                <a:off x="3184716" y="1912667"/>
                <a:ext cx="1863138" cy="433837"/>
              </a:xfrm>
              <a:prstGeom prst="rect">
                <a:avLst/>
              </a:prstGeom>
              <a:blipFill>
                <a:blip r:embed="rId3"/>
                <a:stretch>
                  <a:fillRect b="-114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AE9A0BE-52E9-4D20-ABC4-6EFD3BA30A26}"/>
                  </a:ext>
                </a:extLst>
              </p:cNvPr>
              <p:cNvSpPr txBox="1"/>
              <p:nvPr/>
            </p:nvSpPr>
            <p:spPr>
              <a:xfrm>
                <a:off x="5751028" y="1950972"/>
                <a:ext cx="1052276" cy="405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dirty="0" smtClean="0">
                          <a:latin typeface="Cambria Math" panose="02040503050406030204" pitchFamily="18" charset="0"/>
                        </a:rPr>
                        <m:t>𝐡</m:t>
                      </m:r>
                      <m:r>
                        <a:rPr lang="en-US" altLang="zh-CN" sz="2000" b="1" i="1" dirty="0" smtClean="0">
                          <a:latin typeface="Cambria Math" panose="02040503050406030204" pitchFamily="18" charset="0"/>
                        </a:rPr>
                        <m:t>∈</m:t>
                      </m:r>
                      <m:sSup>
                        <m:sSupPr>
                          <m:ctrlPr>
                            <a:rPr lang="en-US" altLang="zh-CN" sz="2000" b="1" i="1" dirty="0">
                              <a:latin typeface="Cambria Math" panose="02040503050406030204" pitchFamily="18" charset="0"/>
                            </a:rPr>
                          </m:ctrlPr>
                        </m:sSupPr>
                        <m:e>
                          <m:r>
                            <a:rPr lang="en-US" altLang="zh-CN" sz="2000" b="1" i="1" dirty="0">
                              <a:latin typeface="Cambria Math" panose="02040503050406030204" pitchFamily="18" charset="0"/>
                              <a:ea typeface="Cambria Math" panose="02040503050406030204" pitchFamily="18" charset="0"/>
                            </a:rPr>
                            <m:t>ℝ</m:t>
                          </m:r>
                        </m:e>
                        <m:sup>
                          <m:r>
                            <a:rPr lang="en-US" altLang="zh-CN" sz="2000" i="1" dirty="0">
                              <a:latin typeface="Cambria Math" panose="02040503050406030204" pitchFamily="18" charset="0"/>
                            </a:rPr>
                            <m:t>𝑑</m:t>
                          </m:r>
                        </m:sup>
                      </m:sSup>
                    </m:oMath>
                  </m:oMathPara>
                </a14:m>
                <a:endParaRPr lang="zh-CN" altLang="en-US" sz="2000" dirty="0"/>
              </a:p>
            </p:txBody>
          </p:sp>
        </mc:Choice>
        <mc:Fallback xmlns="">
          <p:sp>
            <p:nvSpPr>
              <p:cNvPr id="10" name="文本框 9">
                <a:extLst>
                  <a:ext uri="{FF2B5EF4-FFF2-40B4-BE49-F238E27FC236}">
                    <a16:creationId xmlns:a16="http://schemas.microsoft.com/office/drawing/2014/main" id="{BAE9A0BE-52E9-4D20-ABC4-6EFD3BA30A26}"/>
                  </a:ext>
                </a:extLst>
              </p:cNvPr>
              <p:cNvSpPr txBox="1">
                <a:spLocks noRot="1" noChangeAspect="1" noMove="1" noResize="1" noEditPoints="1" noAdjustHandles="1" noChangeArrowheads="1" noChangeShapeType="1" noTextEdit="1"/>
              </p:cNvSpPr>
              <p:nvPr/>
            </p:nvSpPr>
            <p:spPr>
              <a:xfrm>
                <a:off x="5751028" y="1950972"/>
                <a:ext cx="1052276" cy="405624"/>
              </a:xfrm>
              <a:prstGeom prst="rect">
                <a:avLst/>
              </a:prstGeom>
              <a:blipFill>
                <a:blip r:embed="rId4"/>
                <a:stretch>
                  <a:fillRect/>
                </a:stretch>
              </a:blipFill>
            </p:spPr>
            <p:txBody>
              <a:bodyPr/>
              <a:lstStyle/>
              <a:p>
                <a:r>
                  <a:rPr lang="en-CN">
                    <a:noFill/>
                  </a:rPr>
                  <a:t> </a:t>
                </a:r>
              </a:p>
            </p:txBody>
          </p:sp>
        </mc:Fallback>
      </mc:AlternateContent>
      <p:sp>
        <p:nvSpPr>
          <p:cNvPr id="11" name="双括号 10">
            <a:extLst>
              <a:ext uri="{FF2B5EF4-FFF2-40B4-BE49-F238E27FC236}">
                <a16:creationId xmlns:a16="http://schemas.microsoft.com/office/drawing/2014/main" id="{1CDFFFCC-EC1A-4F86-9E44-3B746E596C7F}"/>
              </a:ext>
            </a:extLst>
          </p:cNvPr>
          <p:cNvSpPr/>
          <p:nvPr/>
        </p:nvSpPr>
        <p:spPr>
          <a:xfrm>
            <a:off x="1636714" y="2484907"/>
            <a:ext cx="494852" cy="357805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a:t>
            </a:r>
          </a:p>
          <a:p>
            <a:pPr algn="ctr">
              <a:lnSpc>
                <a:spcPct val="150000"/>
              </a:lnSpc>
            </a:pPr>
            <a:r>
              <a:rPr lang="en-US" altLang="zh-CN" dirty="0"/>
              <a:t>1</a:t>
            </a:r>
          </a:p>
          <a:p>
            <a:pPr algn="ctr">
              <a:lnSpc>
                <a:spcPct val="150000"/>
              </a:lnSpc>
            </a:pPr>
            <a:r>
              <a:rPr lang="en-US" altLang="zh-CN" dirty="0"/>
              <a:t>0</a:t>
            </a:r>
          </a:p>
          <a:p>
            <a:pPr algn="ctr">
              <a:lnSpc>
                <a:spcPct val="150000"/>
              </a:lnSpc>
            </a:pPr>
            <a:r>
              <a:rPr lang="en-US" altLang="zh-CN" dirty="0"/>
              <a:t>0</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0</a:t>
            </a:r>
          </a:p>
          <a:p>
            <a:pPr algn="ctr">
              <a:lnSpc>
                <a:spcPct val="150000"/>
              </a:lnSpc>
            </a:pPr>
            <a:r>
              <a:rPr lang="en-US" altLang="zh-CN" dirty="0"/>
              <a:t>0</a:t>
            </a:r>
            <a:endParaRPr lang="zh-CN" altLang="en-US" dirty="0"/>
          </a:p>
        </p:txBody>
      </p:sp>
      <p:sp>
        <p:nvSpPr>
          <p:cNvPr id="13" name="双括号 12">
            <a:extLst>
              <a:ext uri="{FF2B5EF4-FFF2-40B4-BE49-F238E27FC236}">
                <a16:creationId xmlns:a16="http://schemas.microsoft.com/office/drawing/2014/main" id="{21F0B388-FD5D-4B90-B8BE-887FF900B1AA}"/>
              </a:ext>
            </a:extLst>
          </p:cNvPr>
          <p:cNvSpPr/>
          <p:nvPr/>
        </p:nvSpPr>
        <p:spPr>
          <a:xfrm>
            <a:off x="2650912" y="2435270"/>
            <a:ext cx="2818503" cy="3671215"/>
          </a:xfrm>
          <a:prstGeom prst="bracketPair">
            <a:avLst>
              <a:gd name="adj" fmla="val 407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14" name="文本框 13">
            <a:extLst>
              <a:ext uri="{FF2B5EF4-FFF2-40B4-BE49-F238E27FC236}">
                <a16:creationId xmlns:a16="http://schemas.microsoft.com/office/drawing/2014/main" id="{23997AA2-7ABB-4332-BBE5-6A9F8FD22415}"/>
              </a:ext>
            </a:extLst>
          </p:cNvPr>
          <p:cNvSpPr txBox="1"/>
          <p:nvPr/>
        </p:nvSpPr>
        <p:spPr>
          <a:xfrm>
            <a:off x="2958573" y="2461961"/>
            <a:ext cx="508473" cy="1661993"/>
          </a:xfrm>
          <a:prstGeom prst="rect">
            <a:avLst/>
          </a:prstGeom>
          <a:noFill/>
        </p:spPr>
        <p:txBody>
          <a:bodyPr wrap="none" rtlCol="0">
            <a:spAutoFit/>
          </a:bodyPr>
          <a:lstStyle/>
          <a:p>
            <a:pPr>
              <a:spcBef>
                <a:spcPts val="600"/>
              </a:spcBef>
              <a:spcAft>
                <a:spcPts val="600"/>
              </a:spcAft>
            </a:pPr>
            <a:r>
              <a:rPr lang="en-US" altLang="zh-CN" dirty="0"/>
              <a:t>2</a:t>
            </a:r>
          </a:p>
          <a:p>
            <a:pPr>
              <a:spcBef>
                <a:spcPts val="600"/>
              </a:spcBef>
              <a:spcAft>
                <a:spcPts val="600"/>
              </a:spcAft>
            </a:pPr>
            <a:r>
              <a:rPr lang="en-US" altLang="zh-CN" dirty="0"/>
              <a:t>0.1</a:t>
            </a:r>
          </a:p>
          <a:p>
            <a:pPr>
              <a:spcBef>
                <a:spcPts val="600"/>
              </a:spcBef>
              <a:spcAft>
                <a:spcPts val="600"/>
              </a:spcAft>
            </a:pPr>
            <a:r>
              <a:rPr lang="en-US" altLang="zh-CN" dirty="0"/>
              <a:t>0.3</a:t>
            </a:r>
          </a:p>
          <a:p>
            <a:pPr>
              <a:spcBef>
                <a:spcPts val="600"/>
              </a:spcBef>
              <a:spcAft>
                <a:spcPts val="600"/>
              </a:spcAft>
            </a:pPr>
            <a:r>
              <a:rPr lang="en-US" altLang="zh-CN" dirty="0"/>
              <a:t>-2</a:t>
            </a:r>
          </a:p>
        </p:txBody>
      </p:sp>
      <p:sp>
        <p:nvSpPr>
          <p:cNvPr id="15" name="文本框 14">
            <a:extLst>
              <a:ext uri="{FF2B5EF4-FFF2-40B4-BE49-F238E27FC236}">
                <a16:creationId xmlns:a16="http://schemas.microsoft.com/office/drawing/2014/main" id="{753C0434-6A25-40AF-B566-DFDF4F85170E}"/>
              </a:ext>
            </a:extLst>
          </p:cNvPr>
          <p:cNvSpPr txBox="1"/>
          <p:nvPr/>
        </p:nvSpPr>
        <p:spPr>
          <a:xfrm>
            <a:off x="3863662" y="2475800"/>
            <a:ext cx="508473" cy="1661993"/>
          </a:xfrm>
          <a:prstGeom prst="rect">
            <a:avLst/>
          </a:prstGeom>
          <a:noFill/>
        </p:spPr>
        <p:txBody>
          <a:bodyPr wrap="none" rtlCol="0">
            <a:spAutoFit/>
          </a:bodyPr>
          <a:lstStyle/>
          <a:p>
            <a:pPr>
              <a:spcBef>
                <a:spcPts val="600"/>
              </a:spcBef>
              <a:spcAft>
                <a:spcPts val="600"/>
              </a:spcAft>
            </a:pPr>
            <a:r>
              <a:rPr lang="en-US" altLang="zh-CN" dirty="0"/>
              <a:t>0.5</a:t>
            </a:r>
          </a:p>
          <a:p>
            <a:pPr>
              <a:spcBef>
                <a:spcPts val="600"/>
              </a:spcBef>
              <a:spcAft>
                <a:spcPts val="600"/>
              </a:spcAft>
            </a:pPr>
            <a:r>
              <a:rPr lang="en-US" altLang="zh-CN" dirty="0"/>
              <a:t>0.2</a:t>
            </a:r>
          </a:p>
          <a:p>
            <a:pPr>
              <a:spcBef>
                <a:spcPts val="600"/>
              </a:spcBef>
              <a:spcAft>
                <a:spcPts val="600"/>
              </a:spcAft>
            </a:pPr>
            <a:r>
              <a:rPr lang="en-US" altLang="zh-CN" dirty="0"/>
              <a:t>-2</a:t>
            </a:r>
          </a:p>
          <a:p>
            <a:pPr>
              <a:spcBef>
                <a:spcPts val="600"/>
              </a:spcBef>
              <a:spcAft>
                <a:spcPts val="600"/>
              </a:spcAft>
            </a:pPr>
            <a:r>
              <a:rPr lang="en-US" altLang="zh-CN" dirty="0"/>
              <a:t>0.2</a:t>
            </a:r>
          </a:p>
        </p:txBody>
      </p:sp>
      <p:sp>
        <p:nvSpPr>
          <p:cNvPr id="16" name="文本框 15">
            <a:extLst>
              <a:ext uri="{FF2B5EF4-FFF2-40B4-BE49-F238E27FC236}">
                <a16:creationId xmlns:a16="http://schemas.microsoft.com/office/drawing/2014/main" id="{EDB0C0BB-80FC-4C83-AAF8-B7859A903D75}"/>
              </a:ext>
            </a:extLst>
          </p:cNvPr>
          <p:cNvSpPr txBox="1"/>
          <p:nvPr/>
        </p:nvSpPr>
        <p:spPr>
          <a:xfrm>
            <a:off x="4815364" y="2461961"/>
            <a:ext cx="508473" cy="1661993"/>
          </a:xfrm>
          <a:prstGeom prst="rect">
            <a:avLst/>
          </a:prstGeom>
          <a:noFill/>
        </p:spPr>
        <p:txBody>
          <a:bodyPr wrap="none" rtlCol="0">
            <a:spAutoFit/>
          </a:bodyPr>
          <a:lstStyle/>
          <a:p>
            <a:pPr>
              <a:spcBef>
                <a:spcPts val="600"/>
              </a:spcBef>
              <a:spcAft>
                <a:spcPts val="600"/>
              </a:spcAft>
            </a:pPr>
            <a:r>
              <a:rPr lang="en-US" altLang="zh-CN" dirty="0"/>
              <a:t>4</a:t>
            </a:r>
          </a:p>
          <a:p>
            <a:pPr>
              <a:spcBef>
                <a:spcPts val="600"/>
              </a:spcBef>
              <a:spcAft>
                <a:spcPts val="600"/>
              </a:spcAft>
            </a:pPr>
            <a:r>
              <a:rPr lang="en-US" altLang="zh-CN" dirty="0"/>
              <a:t>0.7</a:t>
            </a:r>
          </a:p>
          <a:p>
            <a:pPr>
              <a:spcBef>
                <a:spcPts val="600"/>
              </a:spcBef>
              <a:spcAft>
                <a:spcPts val="600"/>
              </a:spcAft>
            </a:pPr>
            <a:r>
              <a:rPr lang="en-US" altLang="zh-CN" dirty="0"/>
              <a:t>0.2</a:t>
            </a:r>
          </a:p>
          <a:p>
            <a:pPr>
              <a:spcBef>
                <a:spcPts val="600"/>
              </a:spcBef>
              <a:spcAft>
                <a:spcPts val="600"/>
              </a:spcAft>
            </a:pPr>
            <a:r>
              <a:rPr lang="en-US" altLang="zh-CN" dirty="0"/>
              <a:t>0.8</a:t>
            </a:r>
          </a:p>
        </p:txBody>
      </p:sp>
      <p:sp>
        <p:nvSpPr>
          <p:cNvPr id="17" name="文本框 16">
            <a:extLst>
              <a:ext uri="{FF2B5EF4-FFF2-40B4-BE49-F238E27FC236}">
                <a16:creationId xmlns:a16="http://schemas.microsoft.com/office/drawing/2014/main" id="{F005DC75-61AC-4CB4-9827-9505F101430F}"/>
              </a:ext>
            </a:extLst>
          </p:cNvPr>
          <p:cNvSpPr txBox="1"/>
          <p:nvPr/>
        </p:nvSpPr>
        <p:spPr>
          <a:xfrm>
            <a:off x="4050383" y="3975801"/>
            <a:ext cx="248786" cy="1287532"/>
          </a:xfrm>
          <a:prstGeom prst="rect">
            <a:avLst/>
          </a:prstGeom>
          <a:noFill/>
        </p:spPr>
        <p:txBody>
          <a:bodyPr wrap="none" rtlCol="0">
            <a:spAutoFit/>
          </a:bodyPr>
          <a:lstStyle/>
          <a:p>
            <a:pPr>
              <a:lnSpc>
                <a:spcPct val="150000"/>
              </a:lnSpc>
            </a:pPr>
            <a:r>
              <a:rPr lang="en-US" altLang="zh-CN" dirty="0"/>
              <a:t>.</a:t>
            </a:r>
          </a:p>
          <a:p>
            <a:pPr>
              <a:lnSpc>
                <a:spcPct val="150000"/>
              </a:lnSpc>
            </a:pPr>
            <a:r>
              <a:rPr lang="en-US" altLang="zh-CN" dirty="0"/>
              <a:t>.</a:t>
            </a:r>
          </a:p>
          <a:p>
            <a:pPr>
              <a:lnSpc>
                <a:spcPct val="150000"/>
              </a:lnSpc>
            </a:pPr>
            <a:r>
              <a:rPr lang="en-US" altLang="zh-CN" dirty="0"/>
              <a:t>.</a:t>
            </a:r>
            <a:endParaRPr lang="zh-CN" altLang="en-US" dirty="0"/>
          </a:p>
        </p:txBody>
      </p:sp>
      <p:sp>
        <p:nvSpPr>
          <p:cNvPr id="18" name="文本框 17">
            <a:extLst>
              <a:ext uri="{FF2B5EF4-FFF2-40B4-BE49-F238E27FC236}">
                <a16:creationId xmlns:a16="http://schemas.microsoft.com/office/drawing/2014/main" id="{D982FCE9-420D-449C-BB4E-E20A7D70B8CE}"/>
              </a:ext>
            </a:extLst>
          </p:cNvPr>
          <p:cNvSpPr txBox="1"/>
          <p:nvPr/>
        </p:nvSpPr>
        <p:spPr>
          <a:xfrm>
            <a:off x="3053573" y="5329608"/>
            <a:ext cx="311304" cy="800219"/>
          </a:xfrm>
          <a:prstGeom prst="rect">
            <a:avLst/>
          </a:prstGeom>
          <a:noFill/>
        </p:spPr>
        <p:txBody>
          <a:bodyPr wrap="none" rtlCol="0">
            <a:spAutoFit/>
          </a:bodyPr>
          <a:lstStyle/>
          <a:p>
            <a:pPr>
              <a:spcBef>
                <a:spcPts val="600"/>
              </a:spcBef>
              <a:spcAft>
                <a:spcPts val="600"/>
              </a:spcAft>
            </a:pPr>
            <a:r>
              <a:rPr lang="en-US" altLang="zh-CN" dirty="0"/>
              <a:t>1</a:t>
            </a:r>
          </a:p>
          <a:p>
            <a:pPr>
              <a:spcBef>
                <a:spcPts val="600"/>
              </a:spcBef>
              <a:spcAft>
                <a:spcPts val="600"/>
              </a:spcAft>
            </a:pPr>
            <a:r>
              <a:rPr lang="en-US" altLang="zh-CN" dirty="0"/>
              <a:t>3</a:t>
            </a:r>
          </a:p>
        </p:txBody>
      </p:sp>
      <p:sp>
        <p:nvSpPr>
          <p:cNvPr id="19" name="文本框 18">
            <a:extLst>
              <a:ext uri="{FF2B5EF4-FFF2-40B4-BE49-F238E27FC236}">
                <a16:creationId xmlns:a16="http://schemas.microsoft.com/office/drawing/2014/main" id="{BA203F6E-ABD3-4495-9FFA-E6FF3FAFB656}"/>
              </a:ext>
            </a:extLst>
          </p:cNvPr>
          <p:cNvSpPr txBox="1"/>
          <p:nvPr/>
        </p:nvSpPr>
        <p:spPr>
          <a:xfrm>
            <a:off x="3922143" y="5329608"/>
            <a:ext cx="502958" cy="800219"/>
          </a:xfrm>
          <a:prstGeom prst="rect">
            <a:avLst/>
          </a:prstGeom>
          <a:noFill/>
        </p:spPr>
        <p:txBody>
          <a:bodyPr wrap="none" rtlCol="0">
            <a:spAutoFit/>
          </a:bodyPr>
          <a:lstStyle/>
          <a:p>
            <a:pPr>
              <a:spcBef>
                <a:spcPts val="600"/>
              </a:spcBef>
              <a:spcAft>
                <a:spcPts val="600"/>
              </a:spcAft>
            </a:pPr>
            <a:r>
              <a:rPr lang="en-US" altLang="zh-CN" dirty="0"/>
              <a:t>0.7</a:t>
            </a:r>
          </a:p>
          <a:p>
            <a:pPr>
              <a:spcBef>
                <a:spcPts val="600"/>
              </a:spcBef>
              <a:spcAft>
                <a:spcPts val="600"/>
              </a:spcAft>
            </a:pPr>
            <a:r>
              <a:rPr lang="en-US" altLang="zh-CN" dirty="0"/>
              <a:t>5</a:t>
            </a:r>
          </a:p>
        </p:txBody>
      </p:sp>
      <p:sp>
        <p:nvSpPr>
          <p:cNvPr id="20" name="文本框 19">
            <a:extLst>
              <a:ext uri="{FF2B5EF4-FFF2-40B4-BE49-F238E27FC236}">
                <a16:creationId xmlns:a16="http://schemas.microsoft.com/office/drawing/2014/main" id="{A8C612EB-1D78-4869-B145-84457994A3F5}"/>
              </a:ext>
            </a:extLst>
          </p:cNvPr>
          <p:cNvSpPr txBox="1"/>
          <p:nvPr/>
        </p:nvSpPr>
        <p:spPr>
          <a:xfrm>
            <a:off x="4790713" y="5329608"/>
            <a:ext cx="508473" cy="800219"/>
          </a:xfrm>
          <a:prstGeom prst="rect">
            <a:avLst/>
          </a:prstGeom>
          <a:noFill/>
        </p:spPr>
        <p:txBody>
          <a:bodyPr wrap="none" rtlCol="0">
            <a:spAutoFit/>
          </a:bodyPr>
          <a:lstStyle/>
          <a:p>
            <a:pPr>
              <a:spcBef>
                <a:spcPts val="600"/>
              </a:spcBef>
              <a:spcAft>
                <a:spcPts val="600"/>
              </a:spcAft>
            </a:pPr>
            <a:r>
              <a:rPr lang="en-US" altLang="zh-CN" dirty="0"/>
              <a:t>3</a:t>
            </a:r>
          </a:p>
          <a:p>
            <a:pPr>
              <a:spcBef>
                <a:spcPts val="600"/>
              </a:spcBef>
              <a:spcAft>
                <a:spcPts val="600"/>
              </a:spcAft>
            </a:pPr>
            <a:r>
              <a:rPr lang="en-US" altLang="zh-CN" dirty="0"/>
              <a:t>0.2</a:t>
            </a:r>
          </a:p>
        </p:txBody>
      </p:sp>
      <p:sp>
        <p:nvSpPr>
          <p:cNvPr id="21" name="双括号 20">
            <a:extLst>
              <a:ext uri="{FF2B5EF4-FFF2-40B4-BE49-F238E27FC236}">
                <a16:creationId xmlns:a16="http://schemas.microsoft.com/office/drawing/2014/main" id="{66B619AD-123D-49C7-8215-EC499BB07580}"/>
              </a:ext>
            </a:extLst>
          </p:cNvPr>
          <p:cNvSpPr/>
          <p:nvPr/>
        </p:nvSpPr>
        <p:spPr>
          <a:xfrm>
            <a:off x="5972741" y="3404926"/>
            <a:ext cx="625843" cy="1380088"/>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0.1</a:t>
            </a:r>
          </a:p>
          <a:p>
            <a:pPr algn="ctr">
              <a:lnSpc>
                <a:spcPct val="150000"/>
              </a:lnSpc>
            </a:pPr>
            <a:r>
              <a:rPr lang="en-US" altLang="zh-CN" dirty="0"/>
              <a:t>0.2</a:t>
            </a:r>
          </a:p>
          <a:p>
            <a:pPr algn="ctr">
              <a:lnSpc>
                <a:spcPct val="150000"/>
              </a:lnSpc>
            </a:pPr>
            <a:r>
              <a:rPr lang="en-US" altLang="zh-CN" dirty="0"/>
              <a:t>0.7</a:t>
            </a:r>
            <a:endParaRPr lang="zh-CN" altLang="en-US" dirty="0"/>
          </a:p>
        </p:txBody>
      </p:sp>
      <p:sp>
        <p:nvSpPr>
          <p:cNvPr id="22" name="文本框 21">
            <a:extLst>
              <a:ext uri="{FF2B5EF4-FFF2-40B4-BE49-F238E27FC236}">
                <a16:creationId xmlns:a16="http://schemas.microsoft.com/office/drawing/2014/main" id="{D2CEE6FD-EE07-419A-B4D7-EF3B307A6884}"/>
              </a:ext>
            </a:extLst>
          </p:cNvPr>
          <p:cNvSpPr txBox="1"/>
          <p:nvPr/>
        </p:nvSpPr>
        <p:spPr>
          <a:xfrm>
            <a:off x="2075898" y="2335393"/>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23" name="文本框 22">
            <a:extLst>
              <a:ext uri="{FF2B5EF4-FFF2-40B4-BE49-F238E27FC236}">
                <a16:creationId xmlns:a16="http://schemas.microsoft.com/office/drawing/2014/main" id="{A481F3D3-8874-447B-BC23-8A4BB659B740}"/>
              </a:ext>
            </a:extLst>
          </p:cNvPr>
          <p:cNvSpPr txBox="1"/>
          <p:nvPr/>
        </p:nvSpPr>
        <p:spPr>
          <a:xfrm>
            <a:off x="6522385" y="3231944"/>
            <a:ext cx="309700" cy="338554"/>
          </a:xfrm>
          <a:prstGeom prst="rect">
            <a:avLst/>
          </a:prstGeom>
          <a:noFill/>
        </p:spPr>
        <p:txBody>
          <a:bodyPr wrap="none" rtlCol="0">
            <a:spAutoFit/>
          </a:bodyPr>
          <a:lstStyle/>
          <a:p>
            <a:r>
              <a:rPr lang="en-US" altLang="zh-CN" sz="1600" dirty="0"/>
              <a:t>T</a:t>
            </a:r>
            <a:endParaRPr lang="zh-CN" altLang="en-US" sz="16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1DD7744-105C-4F0F-867F-274EABEDD6A6}"/>
                  </a:ext>
                </a:extLst>
              </p:cNvPr>
              <p:cNvSpPr txBox="1"/>
              <p:nvPr/>
            </p:nvSpPr>
            <p:spPr>
              <a:xfrm>
                <a:off x="7478470" y="1895016"/>
                <a:ext cx="2123082" cy="453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en-US" altLang="zh-CN" sz="2000" b="1" i="1" dirty="0" smtClean="0">
                              <a:latin typeface="Cambria Math" panose="02040503050406030204" pitchFamily="18" charset="0"/>
                            </a:rPr>
                            <m:t>𝒐𝒖𝒕𝒑𝒖𝒕</m:t>
                          </m:r>
                        </m:sub>
                      </m:sSub>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rPr>
                            <m:t>𝑑</m:t>
                          </m:r>
                          <m:r>
                            <a:rPr lang="en-US" altLang="zh-CN" sz="2000" b="0" i="1" dirty="0" smtClean="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𝑉</m:t>
                              </m:r>
                            </m:e>
                          </m:d>
                        </m:sup>
                      </m:sSup>
                    </m:oMath>
                  </m:oMathPara>
                </a14:m>
                <a:endParaRPr lang="zh-CN" altLang="en-US" sz="2000" dirty="0"/>
              </a:p>
            </p:txBody>
          </p:sp>
        </mc:Choice>
        <mc:Fallback xmlns="">
          <p:sp>
            <p:nvSpPr>
              <p:cNvPr id="24" name="文本框 23">
                <a:extLst>
                  <a:ext uri="{FF2B5EF4-FFF2-40B4-BE49-F238E27FC236}">
                    <a16:creationId xmlns:a16="http://schemas.microsoft.com/office/drawing/2014/main" id="{81DD7744-105C-4F0F-867F-274EABEDD6A6}"/>
                  </a:ext>
                </a:extLst>
              </p:cNvPr>
              <p:cNvSpPr txBox="1">
                <a:spLocks noRot="1" noChangeAspect="1" noMove="1" noResize="1" noEditPoints="1" noAdjustHandles="1" noChangeArrowheads="1" noChangeShapeType="1" noTextEdit="1"/>
              </p:cNvSpPr>
              <p:nvPr/>
            </p:nvSpPr>
            <p:spPr>
              <a:xfrm>
                <a:off x="7478470" y="1895016"/>
                <a:ext cx="2123082" cy="453970"/>
              </a:xfrm>
              <a:prstGeom prst="rect">
                <a:avLst/>
              </a:prstGeom>
              <a:blipFill>
                <a:blip r:embed="rId5"/>
                <a:stretch>
                  <a:fillRect b="-8333"/>
                </a:stretch>
              </a:blipFill>
            </p:spPr>
            <p:txBody>
              <a:bodyPr/>
              <a:lstStyle/>
              <a:p>
                <a:r>
                  <a:rPr lang="en-CN">
                    <a:noFill/>
                  </a:rPr>
                  <a:t> </a:t>
                </a:r>
              </a:p>
            </p:txBody>
          </p:sp>
        </mc:Fallback>
      </mc:AlternateContent>
      <p:sp>
        <p:nvSpPr>
          <p:cNvPr id="25" name="双括号 24">
            <a:extLst>
              <a:ext uri="{FF2B5EF4-FFF2-40B4-BE49-F238E27FC236}">
                <a16:creationId xmlns:a16="http://schemas.microsoft.com/office/drawing/2014/main" id="{9EF7151F-F58C-494D-B331-11C0452AE99F}"/>
              </a:ext>
            </a:extLst>
          </p:cNvPr>
          <p:cNvSpPr/>
          <p:nvPr/>
        </p:nvSpPr>
        <p:spPr>
          <a:xfrm>
            <a:off x="7197332" y="3416111"/>
            <a:ext cx="2614109" cy="1380089"/>
          </a:xfrm>
          <a:prstGeom prst="bracketPair">
            <a:avLst>
              <a:gd name="adj" fmla="val 680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1EC71D0-E931-4225-AAA1-23A32CFE1E8E}"/>
              </a:ext>
            </a:extLst>
          </p:cNvPr>
          <p:cNvSpPr txBox="1"/>
          <p:nvPr/>
        </p:nvSpPr>
        <p:spPr>
          <a:xfrm>
            <a:off x="7182137" y="3460127"/>
            <a:ext cx="730550" cy="1287532"/>
          </a:xfrm>
          <a:prstGeom prst="rect">
            <a:avLst/>
          </a:prstGeom>
          <a:noFill/>
        </p:spPr>
        <p:txBody>
          <a:bodyPr wrap="square">
            <a:spAutoFit/>
          </a:bodyPr>
          <a:lstStyle/>
          <a:p>
            <a:pPr algn="ctr">
              <a:lnSpc>
                <a:spcPct val="150000"/>
              </a:lnSpc>
            </a:pPr>
            <a:r>
              <a:rPr lang="en-US" altLang="zh-CN" dirty="0"/>
              <a:t>0.3</a:t>
            </a:r>
          </a:p>
          <a:p>
            <a:pPr algn="ctr">
              <a:lnSpc>
                <a:spcPct val="150000"/>
              </a:lnSpc>
            </a:pPr>
            <a:r>
              <a:rPr lang="en-US" altLang="zh-CN" dirty="0"/>
              <a:t>0.1</a:t>
            </a:r>
          </a:p>
          <a:p>
            <a:pPr algn="ctr">
              <a:lnSpc>
                <a:spcPct val="150000"/>
              </a:lnSpc>
            </a:pPr>
            <a:r>
              <a:rPr lang="en-US" altLang="zh-CN" dirty="0"/>
              <a:t>0.1</a:t>
            </a:r>
            <a:endParaRPr lang="zh-CN" altLang="en-US" dirty="0"/>
          </a:p>
        </p:txBody>
      </p:sp>
      <p:sp>
        <p:nvSpPr>
          <p:cNvPr id="27" name="文本框 26">
            <a:extLst>
              <a:ext uri="{FF2B5EF4-FFF2-40B4-BE49-F238E27FC236}">
                <a16:creationId xmlns:a16="http://schemas.microsoft.com/office/drawing/2014/main" id="{08D2575A-901E-4556-9B1A-EDDA6C3028F0}"/>
              </a:ext>
            </a:extLst>
          </p:cNvPr>
          <p:cNvSpPr txBox="1"/>
          <p:nvPr/>
        </p:nvSpPr>
        <p:spPr>
          <a:xfrm>
            <a:off x="7773836" y="3445591"/>
            <a:ext cx="730550" cy="1287532"/>
          </a:xfrm>
          <a:prstGeom prst="rect">
            <a:avLst/>
          </a:prstGeom>
          <a:noFill/>
        </p:spPr>
        <p:txBody>
          <a:bodyPr wrap="square">
            <a:spAutoFit/>
          </a:bodyPr>
          <a:lstStyle/>
          <a:p>
            <a:pPr algn="ctr">
              <a:lnSpc>
                <a:spcPct val="150000"/>
              </a:lnSpc>
            </a:pPr>
            <a:r>
              <a:rPr lang="en-US" altLang="zh-CN" dirty="0"/>
              <a:t>0.1</a:t>
            </a:r>
          </a:p>
          <a:p>
            <a:pPr algn="ctr">
              <a:lnSpc>
                <a:spcPct val="150000"/>
              </a:lnSpc>
            </a:pPr>
            <a:r>
              <a:rPr lang="en-US" altLang="zh-CN" dirty="0"/>
              <a:t>0.3</a:t>
            </a:r>
          </a:p>
          <a:p>
            <a:pPr algn="ctr">
              <a:lnSpc>
                <a:spcPct val="150000"/>
              </a:lnSpc>
            </a:pPr>
            <a:r>
              <a:rPr lang="en-US" altLang="zh-CN" dirty="0"/>
              <a:t>0.2</a:t>
            </a:r>
            <a:endParaRPr lang="zh-CN" altLang="en-US" dirty="0"/>
          </a:p>
        </p:txBody>
      </p:sp>
      <p:sp>
        <p:nvSpPr>
          <p:cNvPr id="28" name="文本框 27">
            <a:extLst>
              <a:ext uri="{FF2B5EF4-FFF2-40B4-BE49-F238E27FC236}">
                <a16:creationId xmlns:a16="http://schemas.microsoft.com/office/drawing/2014/main" id="{41A95221-1924-4023-9731-A92F864825EE}"/>
              </a:ext>
            </a:extLst>
          </p:cNvPr>
          <p:cNvSpPr txBox="1"/>
          <p:nvPr/>
        </p:nvSpPr>
        <p:spPr>
          <a:xfrm>
            <a:off x="8389354" y="3438359"/>
            <a:ext cx="730550" cy="1287532"/>
          </a:xfrm>
          <a:prstGeom prst="rect">
            <a:avLst/>
          </a:prstGeom>
          <a:noFill/>
        </p:spPr>
        <p:txBody>
          <a:bodyPr wrap="square">
            <a:spAutoFit/>
          </a:bodyPr>
          <a:lstStyle/>
          <a:p>
            <a:pPr algn="ctr">
              <a:lnSpc>
                <a:spcPct val="150000"/>
              </a:lnSpc>
            </a:pPr>
            <a:r>
              <a:rPr lang="en-US" altLang="zh-CN" dirty="0"/>
              <a:t>0.4</a:t>
            </a:r>
          </a:p>
          <a:p>
            <a:pPr algn="ctr">
              <a:lnSpc>
                <a:spcPct val="150000"/>
              </a:lnSpc>
            </a:pPr>
            <a:r>
              <a:rPr lang="en-US" altLang="zh-CN" dirty="0"/>
              <a:t>-1.1</a:t>
            </a:r>
          </a:p>
          <a:p>
            <a:pPr algn="ctr">
              <a:lnSpc>
                <a:spcPct val="150000"/>
              </a:lnSpc>
            </a:pPr>
            <a:r>
              <a:rPr lang="en-US" altLang="zh-CN" dirty="0"/>
              <a:t>0.4</a:t>
            </a:r>
            <a:endParaRPr lang="zh-CN" altLang="en-US" dirty="0"/>
          </a:p>
        </p:txBody>
      </p:sp>
      <p:sp>
        <p:nvSpPr>
          <p:cNvPr id="29" name="文本框 28">
            <a:extLst>
              <a:ext uri="{FF2B5EF4-FFF2-40B4-BE49-F238E27FC236}">
                <a16:creationId xmlns:a16="http://schemas.microsoft.com/office/drawing/2014/main" id="{B8D61520-0B46-45CB-B41B-810D81D1620D}"/>
              </a:ext>
            </a:extLst>
          </p:cNvPr>
          <p:cNvSpPr txBox="1"/>
          <p:nvPr/>
        </p:nvSpPr>
        <p:spPr>
          <a:xfrm>
            <a:off x="9231296" y="3412864"/>
            <a:ext cx="595340" cy="1287532"/>
          </a:xfrm>
          <a:prstGeom prst="rect">
            <a:avLst/>
          </a:prstGeom>
          <a:noFill/>
        </p:spPr>
        <p:txBody>
          <a:bodyPr wrap="square">
            <a:spAutoFit/>
          </a:bodyPr>
          <a:lstStyle/>
          <a:p>
            <a:pPr algn="ctr">
              <a:lnSpc>
                <a:spcPct val="150000"/>
              </a:lnSpc>
            </a:pPr>
            <a:r>
              <a:rPr lang="en-US" altLang="zh-CN" dirty="0"/>
              <a:t>-0.4</a:t>
            </a:r>
          </a:p>
          <a:p>
            <a:pPr algn="ctr">
              <a:lnSpc>
                <a:spcPct val="150000"/>
              </a:lnSpc>
            </a:pPr>
            <a:r>
              <a:rPr lang="en-US" altLang="zh-CN" dirty="0"/>
              <a:t>0.3</a:t>
            </a:r>
          </a:p>
          <a:p>
            <a:pPr algn="ctr">
              <a:lnSpc>
                <a:spcPct val="150000"/>
              </a:lnSpc>
            </a:pPr>
            <a:r>
              <a:rPr lang="en-US" altLang="zh-CN" dirty="0"/>
              <a:t>0.1</a:t>
            </a:r>
            <a:endParaRPr lang="zh-CN" altLang="en-US" dirty="0"/>
          </a:p>
        </p:txBody>
      </p:sp>
      <p:sp>
        <p:nvSpPr>
          <p:cNvPr id="30" name="文本框 29">
            <a:extLst>
              <a:ext uri="{FF2B5EF4-FFF2-40B4-BE49-F238E27FC236}">
                <a16:creationId xmlns:a16="http://schemas.microsoft.com/office/drawing/2014/main" id="{71C447F7-96E0-4DCD-93DD-268A7CEF7478}"/>
              </a:ext>
            </a:extLst>
          </p:cNvPr>
          <p:cNvSpPr txBox="1"/>
          <p:nvPr/>
        </p:nvSpPr>
        <p:spPr>
          <a:xfrm>
            <a:off x="8950164" y="3544329"/>
            <a:ext cx="415498" cy="369332"/>
          </a:xfrm>
          <a:prstGeom prst="rect">
            <a:avLst/>
          </a:prstGeom>
          <a:noFill/>
        </p:spPr>
        <p:txBody>
          <a:bodyPr wrap="none" rtlCol="0">
            <a:spAutoFit/>
          </a:bodyPr>
          <a:lstStyle/>
          <a:p>
            <a:r>
              <a:rPr lang="en-US" altLang="zh-CN" dirty="0"/>
              <a:t>…</a:t>
            </a:r>
            <a:endParaRPr lang="zh-CN" altLang="en-US" dirty="0"/>
          </a:p>
        </p:txBody>
      </p:sp>
      <p:sp>
        <p:nvSpPr>
          <p:cNvPr id="31" name="文本框 30">
            <a:extLst>
              <a:ext uri="{FF2B5EF4-FFF2-40B4-BE49-F238E27FC236}">
                <a16:creationId xmlns:a16="http://schemas.microsoft.com/office/drawing/2014/main" id="{022BE356-A364-4BA0-B0FC-F2772D29A7D7}"/>
              </a:ext>
            </a:extLst>
          </p:cNvPr>
          <p:cNvSpPr txBox="1"/>
          <p:nvPr/>
        </p:nvSpPr>
        <p:spPr>
          <a:xfrm>
            <a:off x="8950164" y="3937696"/>
            <a:ext cx="415498" cy="369332"/>
          </a:xfrm>
          <a:prstGeom prst="rect">
            <a:avLst/>
          </a:prstGeom>
          <a:noFill/>
        </p:spPr>
        <p:txBody>
          <a:bodyPr wrap="none" rtlCol="0">
            <a:spAutoFit/>
          </a:bodyPr>
          <a:lstStyle/>
          <a:p>
            <a:r>
              <a:rPr lang="en-US" altLang="zh-CN" dirty="0"/>
              <a:t>…</a:t>
            </a:r>
            <a:endParaRPr lang="zh-CN" altLang="en-US" dirty="0"/>
          </a:p>
        </p:txBody>
      </p:sp>
      <p:sp>
        <p:nvSpPr>
          <p:cNvPr id="32" name="文本框 31">
            <a:extLst>
              <a:ext uri="{FF2B5EF4-FFF2-40B4-BE49-F238E27FC236}">
                <a16:creationId xmlns:a16="http://schemas.microsoft.com/office/drawing/2014/main" id="{DDA17294-24F8-4562-9E53-6CE318A5FC69}"/>
              </a:ext>
            </a:extLst>
          </p:cNvPr>
          <p:cNvSpPr txBox="1"/>
          <p:nvPr/>
        </p:nvSpPr>
        <p:spPr>
          <a:xfrm>
            <a:off x="8946192" y="4353312"/>
            <a:ext cx="415498" cy="369332"/>
          </a:xfrm>
          <a:prstGeom prst="rect">
            <a:avLst/>
          </a:prstGeom>
          <a:noFill/>
        </p:spPr>
        <p:txBody>
          <a:bodyPr wrap="none" rtlCol="0">
            <a:spAutoFit/>
          </a:bodyPr>
          <a:lstStyle/>
          <a:p>
            <a:r>
              <a:rPr lang="en-US" altLang="zh-CN" dirty="0"/>
              <a:t>…</a:t>
            </a:r>
            <a:endParaRPr lang="zh-CN" altLang="en-US" dirty="0"/>
          </a:p>
        </p:txBody>
      </p:sp>
      <p:sp>
        <p:nvSpPr>
          <p:cNvPr id="33" name="双括号 32">
            <a:extLst>
              <a:ext uri="{FF2B5EF4-FFF2-40B4-BE49-F238E27FC236}">
                <a16:creationId xmlns:a16="http://schemas.microsoft.com/office/drawing/2014/main" id="{334AFC86-F3D8-40B4-9BEE-4EBD8529BB08}"/>
              </a:ext>
            </a:extLst>
          </p:cNvPr>
          <p:cNvSpPr/>
          <p:nvPr/>
        </p:nvSpPr>
        <p:spPr>
          <a:xfrm>
            <a:off x="10384267" y="2400352"/>
            <a:ext cx="769601" cy="363879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sz="1600" b="1" dirty="0">
                <a:solidFill>
                  <a:srgbClr val="FFC000"/>
                </a:solidFill>
              </a:rPr>
              <a:t>0.12</a:t>
            </a:r>
          </a:p>
          <a:p>
            <a:pPr algn="ctr">
              <a:lnSpc>
                <a:spcPct val="150000"/>
              </a:lnSpc>
            </a:pPr>
            <a:r>
              <a:rPr lang="en-US" altLang="zh-CN" sz="1600" dirty="0"/>
              <a:t>0.21</a:t>
            </a:r>
          </a:p>
          <a:p>
            <a:pPr algn="ctr">
              <a:lnSpc>
                <a:spcPct val="150000"/>
              </a:lnSpc>
            </a:pPr>
            <a:r>
              <a:rPr lang="en-US" altLang="zh-CN" sz="1600" dirty="0"/>
              <a:t>0.10</a:t>
            </a:r>
          </a:p>
          <a:p>
            <a:pPr algn="ctr">
              <a:lnSpc>
                <a:spcPct val="150000"/>
              </a:lnSpc>
            </a:pPr>
            <a:r>
              <a:rPr lang="en-US" altLang="zh-CN" sz="1600" dirty="0"/>
              <a:t>0.06</a:t>
            </a:r>
          </a:p>
          <a:p>
            <a:pPr algn="ctr">
              <a:lnSpc>
                <a:spcPct val="150000"/>
              </a:lnSpc>
            </a:pPr>
            <a:r>
              <a:rPr lang="en-US" altLang="zh-CN" sz="1600" dirty="0"/>
              <a:t>.</a:t>
            </a:r>
          </a:p>
          <a:p>
            <a:pPr algn="ctr">
              <a:lnSpc>
                <a:spcPct val="150000"/>
              </a:lnSpc>
            </a:pPr>
            <a:r>
              <a:rPr lang="en-US" altLang="zh-CN" sz="1600" dirty="0"/>
              <a:t>.</a:t>
            </a:r>
          </a:p>
          <a:p>
            <a:pPr algn="ctr">
              <a:lnSpc>
                <a:spcPct val="150000"/>
              </a:lnSpc>
            </a:pPr>
            <a:r>
              <a:rPr lang="en-US" altLang="zh-CN" sz="1600" dirty="0"/>
              <a:t>.</a:t>
            </a:r>
          </a:p>
          <a:p>
            <a:pPr algn="ctr">
              <a:lnSpc>
                <a:spcPct val="150000"/>
              </a:lnSpc>
            </a:pPr>
            <a:r>
              <a:rPr lang="en-US" altLang="zh-CN" sz="1600" dirty="0"/>
              <a:t>0.13</a:t>
            </a:r>
          </a:p>
          <a:p>
            <a:pPr algn="ctr">
              <a:lnSpc>
                <a:spcPct val="150000"/>
              </a:lnSpc>
            </a:pPr>
            <a:r>
              <a:rPr lang="en-US" altLang="zh-CN" sz="1600" dirty="0"/>
              <a:t>0.09</a:t>
            </a:r>
            <a:endParaRPr lang="zh-CN" altLang="en-US" sz="1600" dirty="0"/>
          </a:p>
        </p:txBody>
      </p:sp>
      <p:sp>
        <p:nvSpPr>
          <p:cNvPr id="39" name="等号 38">
            <a:extLst>
              <a:ext uri="{FF2B5EF4-FFF2-40B4-BE49-F238E27FC236}">
                <a16:creationId xmlns:a16="http://schemas.microsoft.com/office/drawing/2014/main" id="{B1AB2139-C837-4447-A59F-6F1A0FD57749}"/>
              </a:ext>
            </a:extLst>
          </p:cNvPr>
          <p:cNvSpPr/>
          <p:nvPr/>
        </p:nvSpPr>
        <p:spPr>
          <a:xfrm>
            <a:off x="6751465" y="3974311"/>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等号 39">
            <a:extLst>
              <a:ext uri="{FF2B5EF4-FFF2-40B4-BE49-F238E27FC236}">
                <a16:creationId xmlns:a16="http://schemas.microsoft.com/office/drawing/2014/main" id="{370D53B6-4335-4E22-8D5A-0CE5455A9880}"/>
              </a:ext>
            </a:extLst>
          </p:cNvPr>
          <p:cNvSpPr/>
          <p:nvPr/>
        </p:nvSpPr>
        <p:spPr>
          <a:xfrm>
            <a:off x="5559367" y="3977811"/>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61271C43-1ACD-44BA-B4F9-0F0D4C13B105}"/>
              </a:ext>
            </a:extLst>
          </p:cNvPr>
          <p:cNvSpPr txBox="1"/>
          <p:nvPr/>
        </p:nvSpPr>
        <p:spPr>
          <a:xfrm rot="16200000">
            <a:off x="6233339" y="3084670"/>
            <a:ext cx="1367426" cy="400110"/>
          </a:xfrm>
          <a:prstGeom prst="rect">
            <a:avLst/>
          </a:prstGeom>
          <a:noFill/>
        </p:spPr>
        <p:txBody>
          <a:bodyPr wrap="none" rtlCol="0">
            <a:spAutoFit/>
          </a:bodyPr>
          <a:lstStyle/>
          <a:p>
            <a:r>
              <a:rPr lang="en-US" altLang="zh-CN" sz="2000" dirty="0"/>
              <a:t>Stack over</a:t>
            </a:r>
            <a:endParaRPr lang="zh-CN" altLang="en-US" sz="2000" dirty="0"/>
          </a:p>
        </p:txBody>
      </p:sp>
      <p:sp>
        <p:nvSpPr>
          <p:cNvPr id="42" name="等号 41">
            <a:extLst>
              <a:ext uri="{FF2B5EF4-FFF2-40B4-BE49-F238E27FC236}">
                <a16:creationId xmlns:a16="http://schemas.microsoft.com/office/drawing/2014/main" id="{59D0E54D-3EFE-4666-A4EE-47B37BFDA180}"/>
              </a:ext>
            </a:extLst>
          </p:cNvPr>
          <p:cNvSpPr/>
          <p:nvPr/>
        </p:nvSpPr>
        <p:spPr>
          <a:xfrm>
            <a:off x="9919321" y="3974276"/>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DB1488E3-0DF4-4738-BBF8-F34FE992C349}"/>
              </a:ext>
            </a:extLst>
          </p:cNvPr>
          <p:cNvSpPr txBox="1"/>
          <p:nvPr/>
        </p:nvSpPr>
        <p:spPr>
          <a:xfrm rot="16200000">
            <a:off x="9531459" y="3226977"/>
            <a:ext cx="1111715" cy="400110"/>
          </a:xfrm>
          <a:prstGeom prst="rect">
            <a:avLst/>
          </a:prstGeom>
          <a:noFill/>
        </p:spPr>
        <p:txBody>
          <a:bodyPr wrap="none" rtlCol="0">
            <a:spAutoFit/>
          </a:bodyPr>
          <a:lstStyle/>
          <a:p>
            <a:r>
              <a:rPr lang="en-US" altLang="zh-CN" sz="2000" dirty="0"/>
              <a:t>Softmax</a:t>
            </a:r>
            <a:endParaRPr lang="zh-CN" altLang="en-US" sz="2000" dirty="0"/>
          </a:p>
        </p:txBody>
      </p:sp>
      <p:sp>
        <p:nvSpPr>
          <p:cNvPr id="44" name="文本框 10">
            <a:extLst>
              <a:ext uri="{FF2B5EF4-FFF2-40B4-BE49-F238E27FC236}">
                <a16:creationId xmlns:a16="http://schemas.microsoft.com/office/drawing/2014/main" id="{4826ED1A-1C02-ED4E-8ED2-BD237BF4DE4B}"/>
              </a:ext>
            </a:extLst>
          </p:cNvPr>
          <p:cNvSpPr txBox="1"/>
          <p:nvPr/>
        </p:nvSpPr>
        <p:spPr>
          <a:xfrm>
            <a:off x="669632" y="2380698"/>
            <a:ext cx="849913" cy="3775329"/>
          </a:xfrm>
          <a:prstGeom prst="rect">
            <a:avLst/>
          </a:prstGeom>
          <a:noFill/>
        </p:spPr>
        <p:txBody>
          <a:bodyPr wrap="square" rtlCol="0">
            <a:spAutoFit/>
          </a:bodyPr>
          <a:lstStyle/>
          <a:p>
            <a:pPr algn="r">
              <a:lnSpc>
                <a:spcPct val="150000"/>
              </a:lnSpc>
            </a:pPr>
            <a:r>
              <a:rPr lang="en-US" altLang="zh-CN" dirty="0">
                <a:solidFill>
                  <a:schemeClr val="accent2"/>
                </a:solidFill>
              </a:rPr>
              <a:t>the</a:t>
            </a:r>
          </a:p>
          <a:p>
            <a:pPr algn="r">
              <a:lnSpc>
                <a:spcPct val="150000"/>
              </a:lnSpc>
            </a:pPr>
            <a:r>
              <a:rPr lang="en-US" altLang="zh-CN" b="1" dirty="0">
                <a:solidFill>
                  <a:srgbClr val="00B050"/>
                </a:solidFill>
              </a:rPr>
              <a:t>quick</a:t>
            </a:r>
          </a:p>
          <a:p>
            <a:pPr algn="r">
              <a:lnSpc>
                <a:spcPct val="150000"/>
              </a:lnSpc>
            </a:pPr>
            <a:r>
              <a:rPr lang="en-US" altLang="zh-CN" dirty="0"/>
              <a:t>brown</a:t>
            </a:r>
          </a:p>
          <a:p>
            <a:pPr algn="r">
              <a:lnSpc>
                <a:spcPct val="150000"/>
              </a:lnSpc>
            </a:pPr>
            <a:r>
              <a:rPr lang="en-US" altLang="zh-CN" dirty="0"/>
              <a:t>fox</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lazy</a:t>
            </a:r>
          </a:p>
          <a:p>
            <a:pPr algn="r">
              <a:lnSpc>
                <a:spcPct val="150000"/>
              </a:lnSpc>
            </a:pPr>
            <a:r>
              <a:rPr lang="en-US" altLang="zh-CN" dirty="0"/>
              <a:t>dog</a:t>
            </a:r>
          </a:p>
        </p:txBody>
      </p:sp>
      <p:sp>
        <p:nvSpPr>
          <p:cNvPr id="45" name="乘号 12">
            <a:extLst>
              <a:ext uri="{FF2B5EF4-FFF2-40B4-BE49-F238E27FC236}">
                <a16:creationId xmlns:a16="http://schemas.microsoft.com/office/drawing/2014/main" id="{A795E66F-AC5F-5947-9B6F-A67EC4246E88}"/>
              </a:ext>
            </a:extLst>
          </p:cNvPr>
          <p:cNvSpPr/>
          <p:nvPr/>
        </p:nvSpPr>
        <p:spPr>
          <a:xfrm>
            <a:off x="2108611" y="3816369"/>
            <a:ext cx="577421" cy="662782"/>
          </a:xfrm>
          <a:prstGeom prst="mathMultiply">
            <a:avLst>
              <a:gd name="adj1" fmla="val 46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文本框 22">
            <a:extLst>
              <a:ext uri="{FF2B5EF4-FFF2-40B4-BE49-F238E27FC236}">
                <a16:creationId xmlns:a16="http://schemas.microsoft.com/office/drawing/2014/main" id="{938263B8-D5B1-C54E-9DCA-E179B123247D}"/>
              </a:ext>
            </a:extLst>
          </p:cNvPr>
          <p:cNvSpPr txBox="1"/>
          <p:nvPr/>
        </p:nvSpPr>
        <p:spPr>
          <a:xfrm>
            <a:off x="11104225" y="2278128"/>
            <a:ext cx="309700" cy="338554"/>
          </a:xfrm>
          <a:prstGeom prst="rect">
            <a:avLst/>
          </a:prstGeom>
          <a:noFill/>
        </p:spPr>
        <p:txBody>
          <a:bodyPr wrap="none" rtlCol="0">
            <a:spAutoFit/>
          </a:bodyPr>
          <a:lstStyle/>
          <a:p>
            <a:r>
              <a:rPr lang="en-US" altLang="zh-CN" sz="1600" dirty="0"/>
              <a:t>T</a:t>
            </a:r>
            <a:endParaRPr lang="zh-CN" altLang="en-US" sz="1600" dirty="0"/>
          </a:p>
        </p:txBody>
      </p:sp>
    </p:spTree>
    <p:extLst>
      <p:ext uri="{BB962C8B-B14F-4D97-AF65-F5344CB8AC3E}">
        <p14:creationId xmlns:p14="http://schemas.microsoft.com/office/powerpoint/2010/main" val="2974402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FA0988D-047D-4CF7-999D-5E392CF2BB52}"/>
                  </a:ext>
                </a:extLst>
              </p:cNvPr>
              <p:cNvSpPr>
                <a:spLocks noGrp="1"/>
              </p:cNvSpPr>
              <p:nvPr>
                <p:ph type="title"/>
              </p:nvPr>
            </p:nvSpPr>
            <p:spPr/>
            <p:txBody>
              <a:bodyPr/>
              <a:lstStyle/>
              <a:p>
                <a:r>
                  <a:rPr lang="en-US" altLang="zh-CN" dirty="0"/>
                  <a:t>Skip-Gram model:</a:t>
                </a:r>
                <a:r>
                  <a:rPr lang="zh-CN" altLang="en-US" dirty="0"/>
                  <a:t> </a:t>
                </a:r>
                <a:r>
                  <a:rPr lang="en-US" altLang="zh-CN" dirty="0"/>
                  <a:t>SoftMax Output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𝒑𝒓𝒆𝒅</m:t>
                        </m:r>
                      </m:sub>
                    </m:sSub>
                  </m:oMath>
                </a14:m>
                <a:r>
                  <a:rPr lang="en-US" altLang="zh-CN" dirty="0"/>
                  <a:t>)</a:t>
                </a:r>
                <a:endParaRPr lang="zh-CN" altLang="en-US" dirty="0"/>
              </a:p>
            </p:txBody>
          </p:sp>
        </mc:Choice>
        <mc:Fallback xmlns="">
          <p:sp>
            <p:nvSpPr>
              <p:cNvPr id="2" name="标题 1">
                <a:extLst>
                  <a:ext uri="{FF2B5EF4-FFF2-40B4-BE49-F238E27FC236}">
                    <a16:creationId xmlns:a16="http://schemas.microsoft.com/office/drawing/2014/main" id="{3FA0988D-047D-4CF7-999D-5E392CF2BB52}"/>
                  </a:ext>
                </a:extLst>
              </p:cNvPr>
              <p:cNvSpPr>
                <a:spLocks noGrp="1" noRot="1" noChangeAspect="1" noMove="1" noResize="1" noEditPoints="1" noAdjustHandles="1" noChangeArrowheads="1" noChangeShapeType="1" noTextEdit="1"/>
              </p:cNvSpPr>
              <p:nvPr>
                <p:ph type="title"/>
              </p:nvPr>
            </p:nvSpPr>
            <p:spPr>
              <a:blipFill>
                <a:blip r:embed="rId2"/>
                <a:stretch>
                  <a:fillRect l="-1866" t="-36735" b="-36735"/>
                </a:stretch>
              </a:blipFill>
            </p:spPr>
            <p:txBody>
              <a:bodyPr/>
              <a:lstStyle/>
              <a:p>
                <a:r>
                  <a:rPr lang="en-CN">
                    <a:noFill/>
                  </a:rPr>
                  <a:t> </a:t>
                </a:r>
              </a:p>
            </p:txBody>
          </p:sp>
        </mc:Fallback>
      </mc:AlternateContent>
      <p:sp>
        <p:nvSpPr>
          <p:cNvPr id="3" name="灯片编号占位符 2">
            <a:extLst>
              <a:ext uri="{FF2B5EF4-FFF2-40B4-BE49-F238E27FC236}">
                <a16:creationId xmlns:a16="http://schemas.microsoft.com/office/drawing/2014/main" id="{A375A32F-21CF-46CB-B66B-F800666A25B8}"/>
              </a:ext>
            </a:extLst>
          </p:cNvPr>
          <p:cNvSpPr>
            <a:spLocks noGrp="1"/>
          </p:cNvSpPr>
          <p:nvPr>
            <p:ph type="sldNum" sz="quarter" idx="12"/>
          </p:nvPr>
        </p:nvSpPr>
        <p:spPr/>
        <p:txBody>
          <a:bodyPr/>
          <a:lstStyle/>
          <a:p>
            <a:fld id="{B0345295-E261-4EC5-88DB-2E3C71302580}" type="slidenum">
              <a:rPr lang="zh-CN" altLang="en-US" smtClean="0"/>
              <a:t>57</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4D7FA9C-9407-45F1-8A83-ECE7663C0E93}"/>
                  </a:ext>
                </a:extLst>
              </p:cNvPr>
              <p:cNvSpPr>
                <a:spLocks noGrp="1"/>
              </p:cNvSpPr>
              <p:nvPr>
                <p:ph idx="1"/>
              </p:nvPr>
            </p:nvSpPr>
            <p:spPr>
              <a:xfrm>
                <a:off x="658814" y="1108433"/>
                <a:ext cx="10373364" cy="5508233"/>
              </a:xfrm>
              <a:noFill/>
            </p:spPr>
            <p:txBody>
              <a:bodyPr lIns="90000">
                <a:noAutofit/>
              </a:bodyPr>
              <a:lstStyle/>
              <a:p>
                <a14:m>
                  <m:oMath xmlns:m="http://schemas.openxmlformats.org/officeDocument/2006/math">
                    <m:r>
                      <a:rPr lang="en-US" altLang="zh-CN" i="1" dirty="0" smtClean="0">
                        <a:latin typeface="Cambria Math" panose="02040503050406030204" pitchFamily="18" charset="0"/>
                      </a:rPr>
                      <m:t>𝑝</m:t>
                    </m:r>
                    <m:d>
                      <m:dPr>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𝑝𝑜𝑠𝑖</m:t>
                            </m:r>
                          </m:sub>
                        </m:sSub>
                      </m:e>
                    </m:d>
                    <m:r>
                      <a:rPr lang="en-US" altLang="zh-CN" b="0" i="1" dirty="0" smtClean="0">
                        <a:latin typeface="Cambria Math" panose="02040503050406030204" pitchFamily="18" charset="0"/>
                      </a:rPr>
                      <m:t>𝑤</m:t>
                    </m:r>
                    <m:r>
                      <a:rPr lang="en-US" altLang="zh-CN" i="1" dirty="0" smtClean="0">
                        <a:latin typeface="Cambria Math" panose="02040503050406030204" pitchFamily="18" charset="0"/>
                      </a:rPr>
                      <m:t>)</m:t>
                    </m:r>
                  </m:oMath>
                </a14:m>
                <a:r>
                  <a:rPr lang="en-US" altLang="zh-CN" dirty="0"/>
                  <a:t>:</a:t>
                </a:r>
                <a:r>
                  <a:rPr lang="zh-CN" altLang="en-US" dirty="0"/>
                  <a:t> </a:t>
                </a:r>
                <a:r>
                  <a:rPr lang="en-US" altLang="zh-CN" dirty="0"/>
                  <a:t>probability of observing a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𝑝𝑜𝑠𝑖</m:t>
                        </m:r>
                      </m:sub>
                    </m:sSub>
                  </m:oMath>
                </a14:m>
                <a:r>
                  <a:rPr lang="zh-CN" altLang="en-US" dirty="0"/>
                  <a:t> </a:t>
                </a:r>
                <a:r>
                  <a:rPr lang="en-US" altLang="zh-CN" dirty="0"/>
                  <a:t>given a target </a:t>
                </a:r>
                <a14:m>
                  <m:oMath xmlns:m="http://schemas.openxmlformats.org/officeDocument/2006/math">
                    <m:r>
                      <a:rPr lang="en-US" altLang="zh-CN" i="1" dirty="0" smtClean="0">
                        <a:latin typeface="Cambria Math" panose="02040503050406030204" pitchFamily="18" charset="0"/>
                      </a:rPr>
                      <m:t>𝑤</m:t>
                    </m:r>
                  </m:oMath>
                </a14:m>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𝑝</m:t>
                      </m:r>
                      <m:d>
                        <m:dPr>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𝑝𝑜𝑠𝑖</m:t>
                              </m:r>
                            </m:sub>
                          </m:sSub>
                        </m:e>
                      </m:d>
                      <m:r>
                        <a:rPr lang="en-US" altLang="zh-CN" b="0" i="1" dirty="0" smtClean="0">
                          <a:latin typeface="Cambria Math" panose="02040503050406030204" pitchFamily="18" charset="0"/>
                        </a:rPr>
                        <m:t>𝑤</m:t>
                      </m:r>
                      <m:r>
                        <a:rPr lang="en-US" altLang="zh-CN" i="1" dirty="0">
                          <a:latin typeface="Cambria Math" panose="02040503050406030204" pitchFamily="18" charset="0"/>
                        </a:rPr>
                        <m:t>)</m:t>
                      </m:r>
                      <m:r>
                        <a:rPr lang="en-US" altLang="zh-CN" i="1" dirty="0" smtClean="0">
                          <a:latin typeface="Cambria Math" panose="02040503050406030204" pitchFamily="18" charset="0"/>
                        </a:rPr>
                        <m:t>=</m:t>
                      </m:r>
                      <m:f>
                        <m:fPr>
                          <m:ctrlPr>
                            <a:rPr lang="en-US" altLang="zh-CN" b="0" i="1" dirty="0" smtClean="0">
                              <a:latin typeface="Cambria Math" panose="02040503050406030204" pitchFamily="18" charset="0"/>
                            </a:rPr>
                          </m:ctrlPr>
                        </m:fPr>
                        <m:num>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r>
                                <a:rPr lang="en-US" altLang="zh-CN" b="0"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dirty="0">
                                      <a:latin typeface="Cambria Math" panose="02040503050406030204" pitchFamily="18" charset="0"/>
                                    </a:rPr>
                                    <m:t>𝐖</m:t>
                                  </m:r>
                                </m:e>
                                <m:sub>
                                  <m:r>
                                    <m:rPr>
                                      <m:sty m:val="p"/>
                                    </m:rPr>
                                    <a:rPr lang="en-US" altLang="zh-CN" dirty="0">
                                      <a:latin typeface="Cambria Math" panose="02040503050406030204" pitchFamily="18" charset="0"/>
                                    </a:rPr>
                                    <m:t>output</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𝑝𝑜𝑠𝑖</m:t>
                                          </m:r>
                                        </m:sub>
                                      </m:sSub>
                                    </m:e>
                                  </m:d>
                                </m:sub>
                              </m:sSub>
                              <m:r>
                                <a:rPr lang="en-US" altLang="zh-CN" i="1" dirty="0">
                                  <a:latin typeface="Cambria Math" panose="02040503050406030204" pitchFamily="18" charset="0"/>
                                </a:rPr>
                                <m:t>⋅</m:t>
                              </m:r>
                              <m:r>
                                <a:rPr lang="en-US" altLang="zh-CN" b="1" dirty="0">
                                  <a:latin typeface="Cambria Math" panose="02040503050406030204" pitchFamily="18" charset="0"/>
                                </a:rPr>
                                <m:t>𝐡</m:t>
                              </m:r>
                              <m:r>
                                <a:rPr lang="en-US" altLang="zh-CN" b="0" i="1" dirty="0" smtClean="0">
                                  <a:latin typeface="Cambria Math" panose="02040503050406030204" pitchFamily="18" charset="0"/>
                                </a:rPr>
                                <m:t>)</m:t>
                              </m:r>
                            </m:e>
                          </m:func>
                        </m:num>
                        <m:den>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m:t>
                              </m:r>
                            </m:sup>
                            <m:e>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r>
                                    <a:rPr lang="en-US" altLang="zh-CN" b="0"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0" dirty="0" smtClean="0">
                                          <a:latin typeface="Cambria Math" panose="02040503050406030204" pitchFamily="18" charset="0"/>
                                        </a:rPr>
                                        <m:t>𝐖</m:t>
                                      </m:r>
                                    </m:e>
                                    <m:sub>
                                      <m:r>
                                        <m:rPr>
                                          <m:sty m:val="p"/>
                                        </m:rPr>
                                        <a:rPr lang="en-US" altLang="zh-CN" b="0" i="0" dirty="0" smtClean="0">
                                          <a:latin typeface="Cambria Math" panose="02040503050406030204" pitchFamily="18" charset="0"/>
                                        </a:rPr>
                                        <m:t>output</m:t>
                                      </m:r>
                                      <m:d>
                                        <m:dPr>
                                          <m:ctrlPr>
                                            <a:rPr lang="en-US" altLang="zh-CN" i="1" dirty="0" smtClean="0">
                                              <a:latin typeface="Cambria Math" panose="02040503050406030204" pitchFamily="18" charset="0"/>
                                            </a:rPr>
                                          </m:ctrlPr>
                                        </m:dPr>
                                        <m:e>
                                          <m:r>
                                            <m:rPr>
                                              <m:sty m:val="p"/>
                                            </m:rPr>
                                            <a:rPr lang="en-US" altLang="zh-CN" b="0" i="0" dirty="0" smtClean="0">
                                              <a:latin typeface="Cambria Math" panose="02040503050406030204" pitchFamily="18" charset="0"/>
                                            </a:rPr>
                                            <m:t>i</m:t>
                                          </m:r>
                                        </m:e>
                                      </m:d>
                                    </m:sub>
                                  </m:sSub>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𝐡</m:t>
                                  </m:r>
                                  <m:r>
                                    <a:rPr lang="en-US" altLang="zh-CN" b="0" i="1" dirty="0" smtClean="0">
                                      <a:latin typeface="Cambria Math" panose="02040503050406030204" pitchFamily="18" charset="0"/>
                                    </a:rPr>
                                    <m:t>)</m:t>
                                  </m:r>
                                </m:e>
                              </m:func>
                            </m:e>
                          </m:nary>
                        </m:den>
                      </m:f>
                    </m:oMath>
                  </m:oMathPara>
                </a14:m>
                <a:endParaRPr lang="en-US" altLang="zh-CN" dirty="0"/>
              </a:p>
              <a:p>
                <a:pPr lvl="1"/>
                <a14:m>
                  <m:oMath xmlns:m="http://schemas.openxmlformats.org/officeDocument/2006/math">
                    <m:r>
                      <a:rPr lang="en-US" altLang="zh-CN" b="1" i="1" smtClean="0">
                        <a:latin typeface="Cambria Math" panose="02040503050406030204" pitchFamily="18" charset="0"/>
                      </a:rPr>
                      <m:t>𝒉</m:t>
                    </m:r>
                  </m:oMath>
                </a14:m>
                <a:r>
                  <a:rPr lang="zh-CN" altLang="en-US" dirty="0"/>
                  <a:t> </a:t>
                </a:r>
                <a:r>
                  <a:rPr lang="en-US" altLang="zh-CN" dirty="0"/>
                  <a:t>is</a:t>
                </a:r>
                <a:r>
                  <a:rPr lang="zh-CN" altLang="en-US" dirty="0"/>
                  <a:t> </a:t>
                </a:r>
                <a:r>
                  <a:rPr lang="en-US" altLang="zh-CN" dirty="0"/>
                  <a:t>the</a:t>
                </a:r>
                <a:r>
                  <a:rPr lang="zh-CN" altLang="en-US" dirty="0"/>
                  <a:t> </a:t>
                </a:r>
                <a:r>
                  <a:rPr lang="en-US" altLang="zh-CN" dirty="0"/>
                  <a:t>hidden</a:t>
                </a:r>
                <a:r>
                  <a:rPr lang="zh-CN" altLang="en-US" dirty="0"/>
                  <a:t> </a:t>
                </a:r>
                <a:r>
                  <a:rPr lang="en-US" altLang="zh-CN" dirty="0"/>
                  <a:t>representation</a:t>
                </a:r>
                <a:r>
                  <a:rPr lang="zh-CN" altLang="en-US" dirty="0"/>
                  <a:t> </a:t>
                </a:r>
                <a:r>
                  <a:rPr lang="en-US" altLang="zh-CN" dirty="0"/>
                  <a:t>of</a:t>
                </a:r>
                <a:r>
                  <a:rPr lang="zh-CN" altLang="en-US" dirty="0"/>
                  <a:t> </a:t>
                </a:r>
                <a14:m>
                  <m:oMath xmlns:m="http://schemas.openxmlformats.org/officeDocument/2006/math">
                    <m:r>
                      <a:rPr lang="en-US" altLang="zh-CN" b="0" i="1" smtClean="0">
                        <a:latin typeface="Cambria Math" panose="02040503050406030204" pitchFamily="18" charset="0"/>
                      </a:rPr>
                      <m:t>𝑤</m:t>
                    </m:r>
                  </m:oMath>
                </a14:m>
                <a:endParaRPr lang="en-US" altLang="zh-CN" dirty="0"/>
              </a:p>
              <a:p>
                <a:pPr lvl="1"/>
                <a14:m>
                  <m:oMath xmlns:m="http://schemas.openxmlformats.org/officeDocument/2006/math">
                    <m:sSub>
                      <m:sSubPr>
                        <m:ctrlPr>
                          <a:rPr lang="en-US" altLang="zh-CN" b="1" i="1" dirty="0" smtClean="0">
                            <a:latin typeface="Cambria Math" panose="02040503050406030204" pitchFamily="18" charset="0"/>
                          </a:rPr>
                        </m:ctrlPr>
                      </m:sSubPr>
                      <m:e>
                        <m:r>
                          <a:rPr lang="en-US" altLang="zh-CN" b="1" i="0" dirty="0" smtClean="0">
                            <a:latin typeface="Cambria Math" panose="02040503050406030204" pitchFamily="18" charset="0"/>
                          </a:rPr>
                          <m:t>𝐖</m:t>
                        </m:r>
                      </m:e>
                      <m:sub>
                        <m:r>
                          <m:rPr>
                            <m:sty m:val="p"/>
                          </m:rPr>
                          <a:rPr lang="en-US" altLang="zh-CN" b="0" i="0" dirty="0" smtClean="0">
                            <a:latin typeface="Cambria Math" panose="02040503050406030204" pitchFamily="18" charset="0"/>
                          </a:rPr>
                          <m:t>output</m:t>
                        </m:r>
                        <m:d>
                          <m:dPr>
                            <m:ctrlPr>
                              <a:rPr lang="en-US" altLang="zh-CN" i="1" dirty="0" smtClean="0">
                                <a:latin typeface="Cambria Math" panose="02040503050406030204" pitchFamily="18" charset="0"/>
                              </a:rPr>
                            </m:ctrlPr>
                          </m:dPr>
                          <m:e>
                            <m:r>
                              <m:rPr>
                                <m:sty m:val="p"/>
                              </m:rPr>
                              <a:rPr lang="en-US" altLang="zh-CN" b="0" i="0" dirty="0" smtClean="0">
                                <a:latin typeface="Cambria Math" panose="02040503050406030204" pitchFamily="18" charset="0"/>
                              </a:rPr>
                              <m:t>i</m:t>
                            </m:r>
                          </m:e>
                        </m:d>
                      </m:sub>
                    </m:sSub>
                  </m:oMath>
                </a14:m>
                <a:r>
                  <a:rPr lang="zh-CN" altLang="en-US" dirty="0"/>
                  <a:t> </a:t>
                </a:r>
                <a:r>
                  <a:rPr lang="en-US" altLang="zh-CN" dirty="0"/>
                  <a:t>the </a:t>
                </a:r>
                <a14:m>
                  <m:oMath xmlns:m="http://schemas.openxmlformats.org/officeDocument/2006/math">
                    <m:r>
                      <a:rPr lang="en-US" altLang="zh-CN" i="1" dirty="0" smtClean="0">
                        <a:latin typeface="Cambria Math" panose="02040503050406030204" pitchFamily="18" charset="0"/>
                      </a:rPr>
                      <m:t>𝑖</m:t>
                    </m:r>
                  </m:oMath>
                </a14:m>
                <a:r>
                  <a:rPr lang="en-US" altLang="zh-CN" dirty="0"/>
                  <a:t>-th row vector of</a:t>
                </a:r>
                <a:r>
                  <a:rPr lang="zh-CN" altLang="en-US" dirty="0"/>
                  <a:t> </a:t>
                </a:r>
                <a:r>
                  <a:rPr lang="en-US" altLang="zh-CN" dirty="0"/>
                  <a:t>the output embedding matrix</a:t>
                </a:r>
              </a:p>
              <a:p>
                <a:pPr lvl="1"/>
                <a14:m>
                  <m:oMath xmlns:m="http://schemas.openxmlformats.org/officeDocument/2006/math">
                    <m:sSub>
                      <m:sSubPr>
                        <m:ctrlPr>
                          <a:rPr lang="en-US" altLang="zh-CN" b="1" i="1" dirty="0" smtClean="0">
                            <a:latin typeface="Cambria Math" panose="02040503050406030204" pitchFamily="18" charset="0"/>
                          </a:rPr>
                        </m:ctrlPr>
                      </m:sSubPr>
                      <m:e>
                        <m:r>
                          <a:rPr lang="en-US" altLang="zh-CN" b="1" dirty="0">
                            <a:latin typeface="Cambria Math" panose="02040503050406030204" pitchFamily="18" charset="0"/>
                          </a:rPr>
                          <m:t>𝐖</m:t>
                        </m:r>
                      </m:e>
                      <m:sub>
                        <m:r>
                          <m:rPr>
                            <m:sty m:val="p"/>
                          </m:rPr>
                          <a:rPr lang="en-US" altLang="zh-CN" dirty="0">
                            <a:latin typeface="Cambria Math" panose="02040503050406030204" pitchFamily="18" charset="0"/>
                          </a:rPr>
                          <m:t>output</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𝑝𝑜𝑠𝑖</m:t>
                                </m:r>
                              </m:sub>
                            </m:sSub>
                          </m:e>
                        </m:d>
                      </m:sub>
                    </m:sSub>
                  </m:oMath>
                </a14:m>
                <a:r>
                  <a:rPr lang="en-US" altLang="zh-CN" dirty="0"/>
                  <a:t> the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𝑝𝑜𝑠𝑖</m:t>
                        </m:r>
                      </m:sub>
                    </m:sSub>
                  </m:oMath>
                </a14:m>
                <a:r>
                  <a:rPr lang="en-US" altLang="zh-CN" dirty="0"/>
                  <a:t>-</a:t>
                </a:r>
                <a:r>
                  <a:rPr lang="en-US" altLang="zh-CN" dirty="0" err="1"/>
                  <a:t>th</a:t>
                </a:r>
                <a:r>
                  <a:rPr lang="zh-CN" altLang="en-US" dirty="0"/>
                  <a:t> </a:t>
                </a:r>
                <a:r>
                  <a:rPr lang="en-US" altLang="zh-CN" dirty="0"/>
                  <a:t>row vector of</a:t>
                </a:r>
                <a:r>
                  <a:rPr lang="zh-CN" altLang="en-US" dirty="0"/>
                  <a:t> </a:t>
                </a:r>
                <a:r>
                  <a:rPr lang="en-US" altLang="zh-CN" dirty="0"/>
                  <a:t>the output embedding matrix corresponding to the context word</a:t>
                </a:r>
              </a:p>
            </p:txBody>
          </p:sp>
        </mc:Choice>
        <mc:Fallback xmlns="">
          <p:sp>
            <p:nvSpPr>
              <p:cNvPr id="4" name="内容占位符 3">
                <a:extLst>
                  <a:ext uri="{FF2B5EF4-FFF2-40B4-BE49-F238E27FC236}">
                    <a16:creationId xmlns:a16="http://schemas.microsoft.com/office/drawing/2014/main" id="{84D7FA9C-9407-45F1-8A83-ECE7663C0E93}"/>
                  </a:ext>
                </a:extLst>
              </p:cNvPr>
              <p:cNvSpPr>
                <a:spLocks noGrp="1" noRot="1" noChangeAspect="1" noMove="1" noResize="1" noEditPoints="1" noAdjustHandles="1" noChangeArrowheads="1" noChangeShapeType="1" noTextEdit="1"/>
              </p:cNvSpPr>
              <p:nvPr>
                <p:ph idx="1"/>
              </p:nvPr>
            </p:nvSpPr>
            <p:spPr>
              <a:xfrm>
                <a:off x="658814" y="1108433"/>
                <a:ext cx="10373364" cy="5508233"/>
              </a:xfrm>
              <a:blipFill>
                <a:blip r:embed="rId3"/>
                <a:stretch>
                  <a:fillRect l="-978" t="-922"/>
                </a:stretch>
              </a:blipFill>
            </p:spPr>
            <p:txBody>
              <a:bodyPr/>
              <a:lstStyle/>
              <a:p>
                <a:r>
                  <a:rPr lang="en-CN">
                    <a:noFill/>
                  </a:rPr>
                  <a:t> </a:t>
                </a:r>
              </a:p>
            </p:txBody>
          </p:sp>
        </mc:Fallback>
      </mc:AlternateContent>
    </p:spTree>
    <p:extLst>
      <p:ext uri="{BB962C8B-B14F-4D97-AF65-F5344CB8AC3E}">
        <p14:creationId xmlns:p14="http://schemas.microsoft.com/office/powerpoint/2010/main" val="3686599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157184B-07A8-4802-A3DD-24B262DED98A}"/>
              </a:ext>
            </a:extLst>
          </p:cNvPr>
          <p:cNvSpPr txBox="1"/>
          <p:nvPr/>
        </p:nvSpPr>
        <p:spPr>
          <a:xfrm>
            <a:off x="6096000" y="4622887"/>
            <a:ext cx="1737667" cy="846722"/>
          </a:xfrm>
          <a:prstGeom prst="rect">
            <a:avLst/>
          </a:prstGeom>
          <a:solidFill>
            <a:schemeClr val="accent5"/>
          </a:solidFill>
        </p:spPr>
        <p:txBody>
          <a:bodyPr wrap="square" rtlCol="0">
            <a:noAutofit/>
          </a:bodyPr>
          <a:lstStyle/>
          <a:p>
            <a:endParaRPr lang="zh-CN" altLang="en-US" dirty="0"/>
          </a:p>
        </p:txBody>
      </p:sp>
      <p:sp>
        <p:nvSpPr>
          <p:cNvPr id="19" name="文本框 18">
            <a:extLst>
              <a:ext uri="{FF2B5EF4-FFF2-40B4-BE49-F238E27FC236}">
                <a16:creationId xmlns:a16="http://schemas.microsoft.com/office/drawing/2014/main" id="{5192A6F5-437D-41D8-97C3-01B2000EA5F9}"/>
              </a:ext>
            </a:extLst>
          </p:cNvPr>
          <p:cNvSpPr txBox="1"/>
          <p:nvPr/>
        </p:nvSpPr>
        <p:spPr>
          <a:xfrm>
            <a:off x="6436326" y="3856408"/>
            <a:ext cx="1200150" cy="641449"/>
          </a:xfrm>
          <a:prstGeom prst="rect">
            <a:avLst/>
          </a:prstGeom>
          <a:solidFill>
            <a:schemeClr val="accent4"/>
          </a:solidFill>
        </p:spPr>
        <p:txBody>
          <a:bodyPr wrap="square" rtlCol="0">
            <a:noAutofit/>
          </a:bodyPr>
          <a:lstStyle/>
          <a:p>
            <a:endParaRPr lang="zh-CN" altLang="en-US" dirty="0"/>
          </a:p>
        </p:txBody>
      </p:sp>
      <p:sp>
        <p:nvSpPr>
          <p:cNvPr id="2" name="标题 1">
            <a:extLst>
              <a:ext uri="{FF2B5EF4-FFF2-40B4-BE49-F238E27FC236}">
                <a16:creationId xmlns:a16="http://schemas.microsoft.com/office/drawing/2014/main" id="{BF9911D2-B80B-4549-94BE-629700AD9292}"/>
              </a:ext>
            </a:extLst>
          </p:cNvPr>
          <p:cNvSpPr>
            <a:spLocks noGrp="1"/>
          </p:cNvSpPr>
          <p:nvPr>
            <p:ph type="title"/>
          </p:nvPr>
        </p:nvSpPr>
        <p:spPr/>
        <p:txBody>
          <a:bodyPr/>
          <a:lstStyle/>
          <a:p>
            <a:r>
              <a:rPr lang="en-US" altLang="zh-CN" dirty="0"/>
              <a:t>SoftMax review</a:t>
            </a:r>
            <a:endParaRPr lang="zh-CN" altLang="en-US" dirty="0"/>
          </a:p>
        </p:txBody>
      </p:sp>
      <p:sp>
        <p:nvSpPr>
          <p:cNvPr id="3" name="灯片编号占位符 2">
            <a:extLst>
              <a:ext uri="{FF2B5EF4-FFF2-40B4-BE49-F238E27FC236}">
                <a16:creationId xmlns:a16="http://schemas.microsoft.com/office/drawing/2014/main" id="{A3F45EE5-789D-4648-9E45-7E95003D9F80}"/>
              </a:ext>
            </a:extLst>
          </p:cNvPr>
          <p:cNvSpPr>
            <a:spLocks noGrp="1"/>
          </p:cNvSpPr>
          <p:nvPr>
            <p:ph type="sldNum" sz="quarter" idx="12"/>
          </p:nvPr>
        </p:nvSpPr>
        <p:spPr/>
        <p:txBody>
          <a:bodyPr/>
          <a:lstStyle/>
          <a:p>
            <a:fld id="{B0345295-E261-4EC5-88DB-2E3C71302580}" type="slidenum">
              <a:rPr lang="zh-CN" altLang="en-US" smtClean="0"/>
              <a:t>58</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CAF6D94-6E09-4FF2-8DAC-C34BBC3FCD75}"/>
                  </a:ext>
                </a:extLst>
              </p:cNvPr>
              <p:cNvSpPr>
                <a:spLocks noGrp="1"/>
              </p:cNvSpPr>
              <p:nvPr>
                <p:ph idx="1"/>
              </p:nvPr>
            </p:nvSpPr>
            <p:spPr>
              <a:xfrm>
                <a:off x="505426" y="1094636"/>
                <a:ext cx="11076974" cy="1147824"/>
              </a:xfrm>
            </p:spPr>
            <p:txBody>
              <a:bodyPr>
                <a:normAutofit/>
              </a:bodyPr>
              <a:lstStyle/>
              <a:p>
                <a:r>
                  <a:rPr lang="en-US" altLang="zh-CN" sz="2800" dirty="0"/>
                  <a:t>Given a </a:t>
                </a:r>
                <a:r>
                  <a:rPr lang="en-US" altLang="zh-CN" dirty="0"/>
                  <a:t>target</a:t>
                </a:r>
                <a:r>
                  <a:rPr lang="en-US" altLang="zh-CN" sz="2800" dirty="0"/>
                  <a:t> word </a:t>
                </a:r>
                <a14:m>
                  <m:oMath xmlns:m="http://schemas.openxmlformats.org/officeDocument/2006/math">
                    <m:r>
                      <a:rPr lang="en-US" altLang="zh-CN" sz="2800" i="1" dirty="0" smtClean="0">
                        <a:latin typeface="Cambria Math" panose="02040503050406030204" pitchFamily="18" charset="0"/>
                      </a:rPr>
                      <m:t>𝑤</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𝑡</m:t>
                    </m:r>
                    <m:r>
                      <a:rPr lang="en-US" altLang="zh-CN" sz="2800" i="1" dirty="0" smtClean="0">
                        <a:latin typeface="Cambria Math" panose="02040503050406030204" pitchFamily="18" charset="0"/>
                      </a:rPr>
                      <m:t>)</m:t>
                    </m:r>
                  </m:oMath>
                </a14:m>
                <a:r>
                  <a:rPr lang="en-US" altLang="zh-CN" sz="2800" dirty="0"/>
                  <a:t>,</a:t>
                </a:r>
                <a:r>
                  <a:rPr lang="zh-CN" altLang="en-US" sz="2800" dirty="0"/>
                  <a:t> </a:t>
                </a:r>
                <a:r>
                  <a:rPr lang="en-US" altLang="zh-CN" sz="2800" dirty="0"/>
                  <a:t>the probability is computed </a:t>
                </a:r>
                <a14:m>
                  <m:oMath xmlns:m="http://schemas.openxmlformats.org/officeDocument/2006/math">
                    <m:r>
                      <a:rPr lang="en-US" altLang="zh-CN" sz="2800" i="1" dirty="0">
                        <a:latin typeface="Cambria Math" panose="02040503050406030204" pitchFamily="18" charset="0"/>
                      </a:rPr>
                      <m:t>|</m:t>
                    </m:r>
                    <m:r>
                      <a:rPr lang="en-US" altLang="zh-CN" sz="2800" i="1" dirty="0" smtClean="0">
                        <a:latin typeface="Cambria Math" panose="02040503050406030204" pitchFamily="18" charset="0"/>
                      </a:rPr>
                      <m:t>𝑉</m:t>
                    </m:r>
                    <m:r>
                      <a:rPr lang="en-US" altLang="zh-CN" sz="2800" i="1" dirty="0">
                        <a:latin typeface="Cambria Math" panose="02040503050406030204" pitchFamily="18" charset="0"/>
                      </a:rPr>
                      <m:t>|</m:t>
                    </m:r>
                  </m:oMath>
                </a14:m>
                <a:r>
                  <a:rPr lang="en-US" altLang="zh-CN" sz="2800" dirty="0"/>
                  <a:t> times using the sigmoid</a:t>
                </a:r>
                <a:r>
                  <a:rPr lang="zh-CN" altLang="en-US" sz="2800" dirty="0"/>
                  <a:t> </a:t>
                </a:r>
                <a:r>
                  <a:rPr lang="en-US" altLang="zh-CN" sz="2800" dirty="0"/>
                  <a:t>to obtain a conditional probability of all </a:t>
                </a:r>
                <a14:m>
                  <m:oMath xmlns:m="http://schemas.openxmlformats.org/officeDocument/2006/math">
                    <m:d>
                      <m:dPr>
                        <m:begChr m:val="|"/>
                        <m:endChr m:val="|"/>
                        <m:ctrlPr>
                          <a:rPr lang="en-US" altLang="zh-CN" sz="2800" i="1" dirty="0">
                            <a:latin typeface="Cambria Math" panose="02040503050406030204" pitchFamily="18" charset="0"/>
                          </a:rPr>
                        </m:ctrlPr>
                      </m:dPr>
                      <m:e>
                        <m:r>
                          <a:rPr lang="en-US" altLang="zh-CN" sz="2800" i="1" dirty="0" smtClean="0">
                            <a:latin typeface="Cambria Math" panose="02040503050406030204" pitchFamily="18" charset="0"/>
                          </a:rPr>
                          <m:t>𝑉</m:t>
                        </m:r>
                      </m:e>
                    </m:d>
                  </m:oMath>
                </a14:m>
                <a:r>
                  <a:rPr lang="zh-CN" altLang="en-US" sz="2800" dirty="0"/>
                  <a:t> </a:t>
                </a:r>
                <a:r>
                  <a:rPr lang="en-US" altLang="zh-CN" dirty="0"/>
                  <a:t>words</a:t>
                </a:r>
                <a:endParaRPr lang="zh-CN" altLang="en-US" sz="2800" dirty="0"/>
              </a:p>
            </p:txBody>
          </p:sp>
        </mc:Choice>
        <mc:Fallback xmlns="">
          <p:sp>
            <p:nvSpPr>
              <p:cNvPr id="4" name="内容占位符 3">
                <a:extLst>
                  <a:ext uri="{FF2B5EF4-FFF2-40B4-BE49-F238E27FC236}">
                    <a16:creationId xmlns:a16="http://schemas.microsoft.com/office/drawing/2014/main" id="{9CAF6D94-6E09-4FF2-8DAC-C34BBC3FCD75}"/>
                  </a:ext>
                </a:extLst>
              </p:cNvPr>
              <p:cNvSpPr>
                <a:spLocks noGrp="1" noRot="1" noChangeAspect="1" noMove="1" noResize="1" noEditPoints="1" noAdjustHandles="1" noChangeArrowheads="1" noChangeShapeType="1" noTextEdit="1"/>
              </p:cNvSpPr>
              <p:nvPr>
                <p:ph idx="1"/>
              </p:nvPr>
            </p:nvSpPr>
            <p:spPr>
              <a:xfrm>
                <a:off x="505426" y="1094636"/>
                <a:ext cx="11076974" cy="1147824"/>
              </a:xfrm>
              <a:blipFill>
                <a:blip r:embed="rId2"/>
                <a:stretch>
                  <a:fillRect l="-915" t="-6593" r="-801"/>
                </a:stretch>
              </a:blipFill>
            </p:spPr>
            <p:txBody>
              <a:bodyPr/>
              <a:lstStyle/>
              <a:p>
                <a:r>
                  <a:rPr lang="en-CN">
                    <a:noFill/>
                  </a:rPr>
                  <a:t> </a:t>
                </a:r>
              </a:p>
            </p:txBody>
          </p:sp>
        </mc:Fallback>
      </mc:AlternateContent>
      <p:sp>
        <p:nvSpPr>
          <p:cNvPr id="6" name="双括号 5">
            <a:extLst>
              <a:ext uri="{FF2B5EF4-FFF2-40B4-BE49-F238E27FC236}">
                <a16:creationId xmlns:a16="http://schemas.microsoft.com/office/drawing/2014/main" id="{E14B8CFF-BAC5-4C87-AED2-E1F681BA978B}"/>
              </a:ext>
            </a:extLst>
          </p:cNvPr>
          <p:cNvSpPr/>
          <p:nvPr/>
        </p:nvSpPr>
        <p:spPr>
          <a:xfrm>
            <a:off x="1158965" y="2995913"/>
            <a:ext cx="1050325" cy="349696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0.042</a:t>
            </a:r>
          </a:p>
          <a:p>
            <a:pPr algn="ctr">
              <a:lnSpc>
                <a:spcPct val="150000"/>
              </a:lnSpc>
            </a:pPr>
            <a:r>
              <a:rPr lang="en-US" altLang="zh-CN" dirty="0"/>
              <a:t>0.020</a:t>
            </a:r>
          </a:p>
          <a:p>
            <a:pPr algn="ctr">
              <a:lnSpc>
                <a:spcPct val="150000"/>
              </a:lnSpc>
            </a:pPr>
            <a:r>
              <a:rPr lang="en-US" altLang="zh-CN" dirty="0"/>
              <a:t>0.006</a:t>
            </a:r>
          </a:p>
          <a:p>
            <a:pPr algn="ctr">
              <a:lnSpc>
                <a:spcPct val="150000"/>
              </a:lnSpc>
            </a:pPr>
            <a:r>
              <a:rPr lang="en-US" altLang="zh-CN" dirty="0"/>
              <a:t>0.007</a:t>
            </a:r>
          </a:p>
          <a:p>
            <a:pPr algn="ctr">
              <a:lnSpc>
                <a:spcPct val="150000"/>
              </a:lnSpc>
            </a:pPr>
            <a:r>
              <a:rPr lang="en-US" altLang="zh-CN" dirty="0"/>
              <a:t>-0.005</a:t>
            </a:r>
          </a:p>
          <a:p>
            <a:pPr algn="ctr">
              <a:lnSpc>
                <a:spcPct val="150000"/>
              </a:lnSpc>
            </a:pPr>
            <a:r>
              <a:rPr lang="en-US" altLang="zh-CN" dirty="0"/>
              <a:t>0.030</a:t>
            </a:r>
          </a:p>
          <a:p>
            <a:pPr algn="ctr">
              <a:lnSpc>
                <a:spcPct val="150000"/>
              </a:lnSpc>
            </a:pPr>
            <a:r>
              <a:rPr lang="en-US" altLang="zh-CN" dirty="0"/>
              <a:t>0.052</a:t>
            </a:r>
          </a:p>
          <a:p>
            <a:pPr algn="ctr">
              <a:lnSpc>
                <a:spcPct val="150000"/>
              </a:lnSpc>
            </a:pPr>
            <a:r>
              <a:rPr lang="en-US" altLang="zh-CN" dirty="0"/>
              <a:t>-0.021</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4B104AA-0AAC-4BBF-AC0A-5E4BC2D63C9E}"/>
                  </a:ext>
                </a:extLst>
              </p:cNvPr>
              <p:cNvSpPr txBox="1"/>
              <p:nvPr/>
            </p:nvSpPr>
            <p:spPr>
              <a:xfrm>
                <a:off x="642808" y="2332815"/>
                <a:ext cx="2653410" cy="5618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0" dirty="0" smtClean="0">
                          <a:latin typeface="Cambria Math" panose="02040503050406030204" pitchFamily="18" charset="0"/>
                        </a:rPr>
                        <m:t>𝐳</m:t>
                      </m:r>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0" dirty="0" smtClean="0">
                              <a:latin typeface="Cambria Math" panose="02040503050406030204" pitchFamily="18" charset="0"/>
                            </a:rPr>
                            <m:t>𝐖</m:t>
                          </m:r>
                        </m:e>
                        <m:sub>
                          <m:r>
                            <a:rPr lang="en-US" altLang="zh-CN" sz="2800" b="1" i="1" dirty="0" smtClean="0">
                              <a:latin typeface="Cambria Math" panose="02040503050406030204" pitchFamily="18" charset="0"/>
                            </a:rPr>
                            <m:t>𝒐𝒖𝒕𝒑𝒖𝒕</m:t>
                          </m:r>
                        </m:sub>
                      </m:sSub>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𝒉</m:t>
                      </m:r>
                    </m:oMath>
                  </m:oMathPara>
                </a14:m>
                <a:endParaRPr lang="zh-CN" altLang="en-US" sz="2800" dirty="0"/>
              </a:p>
            </p:txBody>
          </p:sp>
        </mc:Choice>
        <mc:Fallback xmlns="">
          <p:sp>
            <p:nvSpPr>
              <p:cNvPr id="8" name="文本框 7">
                <a:extLst>
                  <a:ext uri="{FF2B5EF4-FFF2-40B4-BE49-F238E27FC236}">
                    <a16:creationId xmlns:a16="http://schemas.microsoft.com/office/drawing/2014/main" id="{44B104AA-0AAC-4BBF-AC0A-5E4BC2D63C9E}"/>
                  </a:ext>
                </a:extLst>
              </p:cNvPr>
              <p:cNvSpPr txBox="1">
                <a:spLocks noRot="1" noChangeAspect="1" noMove="1" noResize="1" noEditPoints="1" noAdjustHandles="1" noChangeArrowheads="1" noChangeShapeType="1" noTextEdit="1"/>
              </p:cNvSpPr>
              <p:nvPr/>
            </p:nvSpPr>
            <p:spPr>
              <a:xfrm>
                <a:off x="642808" y="2332815"/>
                <a:ext cx="2653410" cy="561820"/>
              </a:xfrm>
              <a:prstGeom prst="rect">
                <a:avLst/>
              </a:prstGeom>
              <a:blipFill>
                <a:blip r:embed="rId3"/>
                <a:stretch>
                  <a:fillRect b="-1087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96064E2-CA26-490A-96BF-6425417682BE}"/>
                  </a:ext>
                </a:extLst>
              </p:cNvPr>
              <p:cNvSpPr txBox="1"/>
              <p:nvPr/>
            </p:nvSpPr>
            <p:spPr>
              <a:xfrm>
                <a:off x="3908596" y="2367491"/>
                <a:ext cx="3727880" cy="5618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softmax</m:t>
                      </m:r>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0" dirty="0" smtClean="0">
                              <a:latin typeface="Cambria Math" panose="02040503050406030204" pitchFamily="18" charset="0"/>
                            </a:rPr>
                            <m:t>𝐖</m:t>
                          </m:r>
                        </m:e>
                        <m:sub>
                          <m:r>
                            <a:rPr lang="en-US" altLang="zh-CN" sz="2800" b="1" i="1" dirty="0" smtClean="0">
                              <a:latin typeface="Cambria Math" panose="02040503050406030204" pitchFamily="18" charset="0"/>
                            </a:rPr>
                            <m:t>𝒐𝒖𝒕𝒑𝒖𝒕</m:t>
                          </m:r>
                        </m:sub>
                      </m:sSub>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𝒉</m:t>
                      </m:r>
                      <m:r>
                        <a:rPr lang="en-US" altLang="zh-CN" sz="2800" b="1" i="1" dirty="0" smtClean="0">
                          <a:latin typeface="Cambria Math" panose="02040503050406030204" pitchFamily="18" charset="0"/>
                        </a:rPr>
                        <m:t>)</m:t>
                      </m:r>
                    </m:oMath>
                  </m:oMathPara>
                </a14:m>
                <a:endParaRPr lang="zh-CN" altLang="en-US" sz="2800" dirty="0"/>
              </a:p>
            </p:txBody>
          </p:sp>
        </mc:Choice>
        <mc:Fallback xmlns="">
          <p:sp>
            <p:nvSpPr>
              <p:cNvPr id="9" name="文本框 8">
                <a:extLst>
                  <a:ext uri="{FF2B5EF4-FFF2-40B4-BE49-F238E27FC236}">
                    <a16:creationId xmlns:a16="http://schemas.microsoft.com/office/drawing/2014/main" id="{796064E2-CA26-490A-96BF-6425417682BE}"/>
                  </a:ext>
                </a:extLst>
              </p:cNvPr>
              <p:cNvSpPr txBox="1">
                <a:spLocks noRot="1" noChangeAspect="1" noMove="1" noResize="1" noEditPoints="1" noAdjustHandles="1" noChangeArrowheads="1" noChangeShapeType="1" noTextEdit="1"/>
              </p:cNvSpPr>
              <p:nvPr/>
            </p:nvSpPr>
            <p:spPr>
              <a:xfrm>
                <a:off x="3908596" y="2367491"/>
                <a:ext cx="3727880" cy="5618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ADBBB7E-7532-46F6-8774-D677CC3DC2E6}"/>
                  </a:ext>
                </a:extLst>
              </p:cNvPr>
              <p:cNvSpPr txBox="1"/>
              <p:nvPr/>
            </p:nvSpPr>
            <p:spPr>
              <a:xfrm>
                <a:off x="2677811" y="3929638"/>
                <a:ext cx="5739713" cy="1496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3600" b="0" i="0" smtClean="0">
                          <a:latin typeface="Cambria Math" panose="02040503050406030204" pitchFamily="18" charset="0"/>
                        </a:rPr>
                        <m:t>softmax</m:t>
                      </m:r>
                      <m:sSub>
                        <m:sSubPr>
                          <m:ctrlPr>
                            <a:rPr lang="en-US" altLang="zh-CN" sz="3600" b="0" i="1" smtClean="0">
                              <a:latin typeface="Cambria Math" panose="02040503050406030204" pitchFamily="18" charset="0"/>
                            </a:rPr>
                          </m:ctrlPr>
                        </m:sSubPr>
                        <m:e>
                          <m:d>
                            <m:dPr>
                              <m:ctrlPr>
                                <a:rPr lang="en-US" altLang="zh-CN" sz="3600" b="0" i="1" smtClean="0">
                                  <a:latin typeface="Cambria Math" panose="02040503050406030204" pitchFamily="18" charset="0"/>
                                </a:rPr>
                              </m:ctrlPr>
                            </m:dPr>
                            <m:e>
                              <m:r>
                                <a:rPr lang="en-US" altLang="zh-CN" sz="3600" b="1" i="0" smtClean="0">
                                  <a:latin typeface="Cambria Math" panose="02040503050406030204" pitchFamily="18" charset="0"/>
                                </a:rPr>
                                <m:t>𝐳</m:t>
                              </m:r>
                            </m:e>
                          </m:d>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𝑒</m:t>
                              </m:r>
                            </m:e>
                            <m:sup>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𝑧</m:t>
                                  </m:r>
                                </m:e>
                                <m:sub>
                                  <m:r>
                                    <a:rPr lang="en-US" altLang="zh-CN" sz="3600" b="0" i="1" smtClean="0">
                                      <a:latin typeface="Cambria Math" panose="02040503050406030204" pitchFamily="18" charset="0"/>
                                    </a:rPr>
                                    <m:t>𝑖</m:t>
                                  </m:r>
                                </m:sub>
                              </m:sSub>
                            </m:sup>
                          </m:sSup>
                        </m:num>
                        <m:den>
                          <m:nary>
                            <m:naryPr>
                              <m:chr m:val="∑"/>
                              <m:ctrlPr>
                                <a:rPr lang="en-US" altLang="zh-CN" sz="3600" i="1">
                                  <a:latin typeface="Cambria Math" panose="02040503050406030204" pitchFamily="18" charset="0"/>
                                </a:rPr>
                              </m:ctrlPr>
                            </m:naryPr>
                            <m:sub>
                              <m:r>
                                <m:rPr>
                                  <m:brk m:alnAt="23"/>
                                </m:rPr>
                                <a:rPr lang="en-US" altLang="zh-CN" sz="3600" b="0" i="1" smtClean="0">
                                  <a:latin typeface="Cambria Math" panose="02040503050406030204" pitchFamily="18" charset="0"/>
                                </a:rPr>
                                <m:t>𝑗</m:t>
                              </m:r>
                              <m:r>
                                <a:rPr lang="en-US" altLang="zh-CN" sz="3600" b="0" i="1" smtClean="0">
                                  <a:latin typeface="Cambria Math" panose="02040503050406030204" pitchFamily="18" charset="0"/>
                                </a:rPr>
                                <m:t>=1</m:t>
                              </m:r>
                            </m:sub>
                            <m:sup>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𝑉</m:t>
                              </m:r>
                              <m:r>
                                <a:rPr lang="en-US" altLang="zh-CN" sz="3600" b="0" i="1" smtClean="0">
                                  <a:latin typeface="Cambria Math" panose="02040503050406030204" pitchFamily="18" charset="0"/>
                                </a:rPr>
                                <m:t>|</m:t>
                              </m:r>
                            </m:sup>
                            <m:e>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𝑒</m:t>
                                  </m:r>
                                </m:e>
                                <m:sup>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𝑧</m:t>
                                      </m:r>
                                    </m:e>
                                    <m:sub>
                                      <m:r>
                                        <a:rPr lang="en-US" altLang="zh-CN" sz="3600" b="0" i="1" smtClean="0">
                                          <a:latin typeface="Cambria Math" panose="02040503050406030204" pitchFamily="18" charset="0"/>
                                        </a:rPr>
                                        <m:t>𝑗</m:t>
                                      </m:r>
                                    </m:sub>
                                  </m:sSub>
                                </m:sup>
                              </m:sSup>
                            </m:e>
                          </m:nary>
                        </m:den>
                      </m:f>
                      <m:r>
                        <a:rPr lang="en-US" altLang="zh-CN" sz="3600" b="0" i="1" smtClean="0">
                          <a:latin typeface="Cambria Math" panose="02040503050406030204" pitchFamily="18" charset="0"/>
                        </a:rPr>
                        <m:t> </m:t>
                      </m:r>
                    </m:oMath>
                  </m:oMathPara>
                </a14:m>
                <a:endParaRPr lang="zh-CN" altLang="en-US" sz="3600" dirty="0"/>
              </a:p>
            </p:txBody>
          </p:sp>
        </mc:Choice>
        <mc:Fallback xmlns="">
          <p:sp>
            <p:nvSpPr>
              <p:cNvPr id="11" name="文本框 10">
                <a:extLst>
                  <a:ext uri="{FF2B5EF4-FFF2-40B4-BE49-F238E27FC236}">
                    <a16:creationId xmlns:a16="http://schemas.microsoft.com/office/drawing/2014/main" id="{AADBBB7E-7532-46F6-8774-D677CC3DC2E6}"/>
                  </a:ext>
                </a:extLst>
              </p:cNvPr>
              <p:cNvSpPr txBox="1">
                <a:spLocks noRot="1" noChangeAspect="1" noMove="1" noResize="1" noEditPoints="1" noAdjustHandles="1" noChangeArrowheads="1" noChangeShapeType="1" noTextEdit="1"/>
              </p:cNvSpPr>
              <p:nvPr/>
            </p:nvSpPr>
            <p:spPr>
              <a:xfrm>
                <a:off x="2677811" y="3929638"/>
                <a:ext cx="5739713" cy="1496307"/>
              </a:xfrm>
              <a:prstGeom prst="rect">
                <a:avLst/>
              </a:prstGeom>
              <a:blipFill>
                <a:blip r:embed="rId5"/>
                <a:stretch>
                  <a:fillRect t="-10924" b="-84034"/>
                </a:stretch>
              </a:blipFill>
            </p:spPr>
            <p:txBody>
              <a:bodyPr/>
              <a:lstStyle/>
              <a:p>
                <a:r>
                  <a:rPr lang="en-CN">
                    <a:noFill/>
                  </a:rPr>
                  <a:t> </a:t>
                </a:r>
              </a:p>
            </p:txBody>
          </p:sp>
        </mc:Fallback>
      </mc:AlternateContent>
      <p:cxnSp>
        <p:nvCxnSpPr>
          <p:cNvPr id="13" name="直接箭头连接符 12">
            <a:extLst>
              <a:ext uri="{FF2B5EF4-FFF2-40B4-BE49-F238E27FC236}">
                <a16:creationId xmlns:a16="http://schemas.microsoft.com/office/drawing/2014/main" id="{1A9D643C-F2DF-4951-B77C-A85D44D019EC}"/>
              </a:ext>
            </a:extLst>
          </p:cNvPr>
          <p:cNvCxnSpPr/>
          <p:nvPr/>
        </p:nvCxnSpPr>
        <p:spPr>
          <a:xfrm>
            <a:off x="2209290" y="3595816"/>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B710C39-8CC5-45F1-8CD4-BB71C54CCE31}"/>
              </a:ext>
            </a:extLst>
          </p:cNvPr>
          <p:cNvCxnSpPr/>
          <p:nvPr/>
        </p:nvCxnSpPr>
        <p:spPr>
          <a:xfrm>
            <a:off x="2209289" y="4341340"/>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98BCE14-41C9-4712-86A6-7666BC5A31C7}"/>
              </a:ext>
            </a:extLst>
          </p:cNvPr>
          <p:cNvCxnSpPr/>
          <p:nvPr/>
        </p:nvCxnSpPr>
        <p:spPr>
          <a:xfrm>
            <a:off x="2209288" y="5093214"/>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F874E-FE07-41F4-8657-EA293E675FA1}"/>
              </a:ext>
            </a:extLst>
          </p:cNvPr>
          <p:cNvCxnSpPr/>
          <p:nvPr/>
        </p:nvCxnSpPr>
        <p:spPr>
          <a:xfrm>
            <a:off x="2209288" y="5808190"/>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双括号 16">
            <a:extLst>
              <a:ext uri="{FF2B5EF4-FFF2-40B4-BE49-F238E27FC236}">
                <a16:creationId xmlns:a16="http://schemas.microsoft.com/office/drawing/2014/main" id="{FB9923AA-81EB-4588-90A6-BEAA95D14771}"/>
              </a:ext>
            </a:extLst>
          </p:cNvPr>
          <p:cNvSpPr/>
          <p:nvPr/>
        </p:nvSpPr>
        <p:spPr>
          <a:xfrm>
            <a:off x="10344666" y="2929310"/>
            <a:ext cx="1050325" cy="349696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0.128</a:t>
            </a:r>
          </a:p>
          <a:p>
            <a:pPr algn="ctr">
              <a:lnSpc>
                <a:spcPct val="150000"/>
              </a:lnSpc>
            </a:pPr>
            <a:r>
              <a:rPr lang="en-US" altLang="zh-CN" dirty="0"/>
              <a:t>0.125</a:t>
            </a:r>
          </a:p>
          <a:p>
            <a:pPr algn="ctr">
              <a:lnSpc>
                <a:spcPct val="150000"/>
              </a:lnSpc>
            </a:pPr>
            <a:r>
              <a:rPr lang="en-US" altLang="zh-CN" dirty="0"/>
              <a:t>0.124</a:t>
            </a:r>
          </a:p>
          <a:p>
            <a:pPr algn="ctr">
              <a:lnSpc>
                <a:spcPct val="150000"/>
              </a:lnSpc>
            </a:pPr>
            <a:r>
              <a:rPr lang="en-US" altLang="zh-CN" dirty="0"/>
              <a:t>0.124</a:t>
            </a:r>
          </a:p>
          <a:p>
            <a:pPr algn="ctr">
              <a:lnSpc>
                <a:spcPct val="150000"/>
              </a:lnSpc>
            </a:pPr>
            <a:r>
              <a:rPr lang="en-US" altLang="zh-CN" dirty="0"/>
              <a:t>0.122</a:t>
            </a:r>
          </a:p>
          <a:p>
            <a:pPr algn="ctr">
              <a:lnSpc>
                <a:spcPct val="150000"/>
              </a:lnSpc>
            </a:pPr>
            <a:r>
              <a:rPr lang="en-US" altLang="zh-CN" dirty="0"/>
              <a:t>0.127</a:t>
            </a:r>
          </a:p>
          <a:p>
            <a:pPr algn="ctr">
              <a:lnSpc>
                <a:spcPct val="150000"/>
              </a:lnSpc>
            </a:pPr>
            <a:r>
              <a:rPr lang="en-US" altLang="zh-CN" dirty="0"/>
              <a:t>0.130</a:t>
            </a:r>
          </a:p>
          <a:p>
            <a:pPr algn="ctr">
              <a:lnSpc>
                <a:spcPct val="150000"/>
              </a:lnSpc>
            </a:pPr>
            <a:r>
              <a:rPr lang="en-US" altLang="zh-CN" dirty="0"/>
              <a:t>0.120</a:t>
            </a:r>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35A5B89-4349-4C0A-8516-EFDC9CB51FA8}"/>
                  </a:ext>
                </a:extLst>
              </p:cNvPr>
              <p:cNvSpPr txBox="1"/>
              <p:nvPr/>
            </p:nvSpPr>
            <p:spPr>
              <a:xfrm>
                <a:off x="10190463" y="2332815"/>
                <a:ext cx="1358729" cy="556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1" i="0" dirty="0" smtClean="0">
                              <a:latin typeface="Cambria Math" panose="02040503050406030204" pitchFamily="18" charset="0"/>
                            </a:rPr>
                            <m:t>𝐲</m:t>
                          </m:r>
                        </m:e>
                        <m:sub>
                          <m:r>
                            <a:rPr lang="en-US" altLang="zh-CN" sz="2800" b="0" i="1" dirty="0" smtClean="0">
                              <a:latin typeface="Cambria Math" panose="02040503050406030204" pitchFamily="18" charset="0"/>
                            </a:rPr>
                            <m:t>𝑝𝑟𝑒𝑑</m:t>
                          </m:r>
                        </m:sub>
                      </m:sSub>
                    </m:oMath>
                  </m:oMathPara>
                </a14:m>
                <a:endParaRPr lang="zh-CN" altLang="en-US" sz="2800" dirty="0"/>
              </a:p>
            </p:txBody>
          </p:sp>
        </mc:Choice>
        <mc:Fallback xmlns="">
          <p:sp>
            <p:nvSpPr>
              <p:cNvPr id="18" name="文本框 17">
                <a:extLst>
                  <a:ext uri="{FF2B5EF4-FFF2-40B4-BE49-F238E27FC236}">
                    <a16:creationId xmlns:a16="http://schemas.microsoft.com/office/drawing/2014/main" id="{D35A5B89-4349-4C0A-8516-EFDC9CB51FA8}"/>
                  </a:ext>
                </a:extLst>
              </p:cNvPr>
              <p:cNvSpPr txBox="1">
                <a:spLocks noRot="1" noChangeAspect="1" noMove="1" noResize="1" noEditPoints="1" noAdjustHandles="1" noChangeArrowheads="1" noChangeShapeType="1" noTextEdit="1"/>
              </p:cNvSpPr>
              <p:nvPr/>
            </p:nvSpPr>
            <p:spPr>
              <a:xfrm>
                <a:off x="10190463" y="2332815"/>
                <a:ext cx="1358729" cy="556434"/>
              </a:xfrm>
              <a:prstGeom prst="rect">
                <a:avLst/>
              </a:prstGeom>
              <a:blipFill>
                <a:blip r:embed="rId6"/>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0ABE9BD3-B0F4-47DE-8AFA-C7401BDC0AA1}"/>
              </a:ext>
            </a:extLst>
          </p:cNvPr>
          <p:cNvCxnSpPr>
            <a:cxnSpLocks/>
            <a:stCxn id="21" idx="2"/>
            <a:endCxn id="25" idx="0"/>
          </p:cNvCxnSpPr>
          <p:nvPr/>
        </p:nvCxnSpPr>
        <p:spPr>
          <a:xfrm flipH="1">
            <a:off x="6220575" y="5469609"/>
            <a:ext cx="744259" cy="785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CEB62FDC-72D8-45D0-A6E8-B657A6471EA6}"/>
              </a:ext>
            </a:extLst>
          </p:cNvPr>
          <p:cNvSpPr txBox="1"/>
          <p:nvPr/>
        </p:nvSpPr>
        <p:spPr>
          <a:xfrm>
            <a:off x="4391388" y="6254780"/>
            <a:ext cx="3658374" cy="461665"/>
          </a:xfrm>
          <a:prstGeom prst="rect">
            <a:avLst/>
          </a:prstGeom>
          <a:solidFill>
            <a:schemeClr val="accent5"/>
          </a:solidFill>
        </p:spPr>
        <p:txBody>
          <a:bodyPr wrap="none" rtlCol="0">
            <a:spAutoFit/>
          </a:bodyPr>
          <a:lstStyle/>
          <a:p>
            <a:r>
              <a:rPr lang="en-US" altLang="zh-CN" sz="2400" dirty="0"/>
              <a:t>Normalizes to range [0,1]</a:t>
            </a:r>
            <a:endParaRPr lang="zh-CN" altLang="en-US" sz="2400" dirty="0"/>
          </a:p>
        </p:txBody>
      </p:sp>
      <p:cxnSp>
        <p:nvCxnSpPr>
          <p:cNvPr id="27" name="直接箭头连接符 26">
            <a:extLst>
              <a:ext uri="{FF2B5EF4-FFF2-40B4-BE49-F238E27FC236}">
                <a16:creationId xmlns:a16="http://schemas.microsoft.com/office/drawing/2014/main" id="{DBF0DE26-1C7C-4B2E-B86F-1DF1E5070DD2}"/>
              </a:ext>
            </a:extLst>
          </p:cNvPr>
          <p:cNvCxnSpPr>
            <a:cxnSpLocks/>
            <a:stCxn id="19" idx="0"/>
            <a:endCxn id="30" idx="2"/>
          </p:cNvCxnSpPr>
          <p:nvPr/>
        </p:nvCxnSpPr>
        <p:spPr>
          <a:xfrm flipV="1">
            <a:off x="7036401" y="3181976"/>
            <a:ext cx="1729798" cy="67443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9C40B41-0714-4D41-9510-93C3A0721484}"/>
              </a:ext>
            </a:extLst>
          </p:cNvPr>
          <p:cNvSpPr txBox="1"/>
          <p:nvPr/>
        </p:nvSpPr>
        <p:spPr>
          <a:xfrm>
            <a:off x="7612678" y="2720311"/>
            <a:ext cx="2307042" cy="461665"/>
          </a:xfrm>
          <a:prstGeom prst="rect">
            <a:avLst/>
          </a:prstGeom>
          <a:solidFill>
            <a:schemeClr val="accent4"/>
          </a:solidFill>
        </p:spPr>
        <p:txBody>
          <a:bodyPr wrap="none" rtlCol="0">
            <a:spAutoFit/>
          </a:bodyPr>
          <a:lstStyle/>
          <a:p>
            <a:r>
              <a:rPr lang="en-US" altLang="zh-CN" sz="2400" dirty="0"/>
              <a:t>Make it positive</a:t>
            </a:r>
            <a:endParaRPr lang="zh-CN" altLang="en-US" sz="2400" dirty="0"/>
          </a:p>
        </p:txBody>
      </p:sp>
      <p:cxnSp>
        <p:nvCxnSpPr>
          <p:cNvPr id="32" name="直接箭头连接符 31">
            <a:extLst>
              <a:ext uri="{FF2B5EF4-FFF2-40B4-BE49-F238E27FC236}">
                <a16:creationId xmlns:a16="http://schemas.microsoft.com/office/drawing/2014/main" id="{0D7BF3B8-2D30-42BE-AA93-C81B76A63432}"/>
              </a:ext>
            </a:extLst>
          </p:cNvPr>
          <p:cNvCxnSpPr/>
          <p:nvPr/>
        </p:nvCxnSpPr>
        <p:spPr>
          <a:xfrm>
            <a:off x="8999141" y="3595816"/>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8A09EE6-83AF-4823-8FEF-A7FFDFEEAB90}"/>
              </a:ext>
            </a:extLst>
          </p:cNvPr>
          <p:cNvCxnSpPr/>
          <p:nvPr/>
        </p:nvCxnSpPr>
        <p:spPr>
          <a:xfrm>
            <a:off x="8999140" y="4341340"/>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4962E7A-F836-466D-A7A2-1AF17E4E806F}"/>
              </a:ext>
            </a:extLst>
          </p:cNvPr>
          <p:cNvCxnSpPr/>
          <p:nvPr/>
        </p:nvCxnSpPr>
        <p:spPr>
          <a:xfrm>
            <a:off x="8999139" y="5093214"/>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C613582-2217-487E-81F8-A60198A72F25}"/>
              </a:ext>
            </a:extLst>
          </p:cNvPr>
          <p:cNvCxnSpPr/>
          <p:nvPr/>
        </p:nvCxnSpPr>
        <p:spPr>
          <a:xfrm>
            <a:off x="8999139" y="5808190"/>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901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DE2CD-50D0-428C-ACDA-445C30204305}"/>
              </a:ext>
            </a:extLst>
          </p:cNvPr>
          <p:cNvSpPr>
            <a:spLocks noGrp="1"/>
          </p:cNvSpPr>
          <p:nvPr>
            <p:ph type="title"/>
          </p:nvPr>
        </p:nvSpPr>
        <p:spPr/>
        <p:txBody>
          <a:bodyPr/>
          <a:lstStyle/>
          <a:p>
            <a:r>
              <a:rPr lang="en-US" altLang="zh-CN" dirty="0"/>
              <a:t>Skip-Gram model:</a:t>
            </a:r>
            <a:r>
              <a:rPr lang="zh-CN" altLang="en-US" dirty="0"/>
              <a:t> </a:t>
            </a:r>
            <a:r>
              <a:rPr lang="en-US" altLang="zh-CN" dirty="0"/>
              <a:t>predict context</a:t>
            </a:r>
            <a:r>
              <a:rPr lang="zh-CN" altLang="en-US" dirty="0"/>
              <a:t> </a:t>
            </a:r>
            <a:r>
              <a:rPr lang="en-US" altLang="zh-CN" dirty="0"/>
              <a:t>word</a:t>
            </a:r>
            <a:r>
              <a:rPr lang="zh-CN" altLang="en-US" dirty="0"/>
              <a:t> </a:t>
            </a:r>
            <a:r>
              <a:rPr lang="en-US" altLang="zh-CN" dirty="0">
                <a:solidFill>
                  <a:srgbClr val="FFC000"/>
                </a:solidFill>
              </a:rPr>
              <a:t>the</a:t>
            </a:r>
            <a:endParaRPr lang="zh-CN" altLang="en-US" dirty="0"/>
          </a:p>
        </p:txBody>
      </p:sp>
      <p:sp>
        <p:nvSpPr>
          <p:cNvPr id="3" name="灯片编号占位符 2">
            <a:extLst>
              <a:ext uri="{FF2B5EF4-FFF2-40B4-BE49-F238E27FC236}">
                <a16:creationId xmlns:a16="http://schemas.microsoft.com/office/drawing/2014/main" id="{FBEE96F2-4A62-483F-A0F0-D8CCB718081B}"/>
              </a:ext>
            </a:extLst>
          </p:cNvPr>
          <p:cNvSpPr>
            <a:spLocks noGrp="1"/>
          </p:cNvSpPr>
          <p:nvPr>
            <p:ph type="sldNum" sz="quarter" idx="12"/>
          </p:nvPr>
        </p:nvSpPr>
        <p:spPr/>
        <p:txBody>
          <a:bodyPr/>
          <a:lstStyle/>
          <a:p>
            <a:fld id="{B0345295-E261-4EC5-88DB-2E3C71302580}" type="slidenum">
              <a:rPr lang="zh-CN" altLang="en-US" smtClean="0"/>
              <a:t>59</a:t>
            </a:fld>
            <a:endParaRPr lang="zh-CN" altLang="en-US"/>
          </a:p>
        </p:txBody>
      </p:sp>
      <p:sp>
        <p:nvSpPr>
          <p:cNvPr id="40" name="双括号 39">
            <a:extLst>
              <a:ext uri="{FF2B5EF4-FFF2-40B4-BE49-F238E27FC236}">
                <a16:creationId xmlns:a16="http://schemas.microsoft.com/office/drawing/2014/main" id="{6EA70DA5-D31D-478F-AB4D-D10B5F739002}"/>
              </a:ext>
            </a:extLst>
          </p:cNvPr>
          <p:cNvSpPr/>
          <p:nvPr/>
        </p:nvSpPr>
        <p:spPr>
          <a:xfrm>
            <a:off x="11056631" y="2422181"/>
            <a:ext cx="941193" cy="3653106"/>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spcBef>
                <a:spcPts val="600"/>
              </a:spcBef>
            </a:pPr>
            <a:r>
              <a:rPr lang="en-US" altLang="zh-CN" sz="1600" b="1" dirty="0">
                <a:solidFill>
                  <a:srgbClr val="FFC000"/>
                </a:solidFill>
              </a:rPr>
              <a:t>-0.88</a:t>
            </a:r>
          </a:p>
          <a:p>
            <a:pPr algn="ctr">
              <a:lnSpc>
                <a:spcPct val="150000"/>
              </a:lnSpc>
              <a:spcBef>
                <a:spcPts val="600"/>
              </a:spcBef>
            </a:pPr>
            <a:r>
              <a:rPr lang="en-US" altLang="zh-CN" sz="1600" dirty="0"/>
              <a:t>0.21</a:t>
            </a:r>
          </a:p>
          <a:p>
            <a:pPr algn="ctr">
              <a:lnSpc>
                <a:spcPct val="150000"/>
              </a:lnSpc>
              <a:spcBef>
                <a:spcPts val="600"/>
              </a:spcBef>
            </a:pPr>
            <a:r>
              <a:rPr lang="en-US" altLang="zh-CN" sz="1600" dirty="0"/>
              <a:t>0.10</a:t>
            </a:r>
          </a:p>
          <a:p>
            <a:pPr algn="ctr">
              <a:lnSpc>
                <a:spcPct val="150000"/>
              </a:lnSpc>
              <a:spcBef>
                <a:spcPts val="600"/>
              </a:spcBef>
            </a:pPr>
            <a:r>
              <a:rPr lang="en-US" altLang="zh-CN" sz="1600" dirty="0"/>
              <a:t>0.06</a:t>
            </a:r>
          </a:p>
          <a:p>
            <a:pPr algn="ctr">
              <a:lnSpc>
                <a:spcPct val="150000"/>
              </a:lnSpc>
              <a:spcBef>
                <a:spcPts val="600"/>
              </a:spcBef>
            </a:pPr>
            <a:r>
              <a:rPr lang="en-US" altLang="zh-CN" sz="1600" dirty="0"/>
              <a:t>.</a:t>
            </a:r>
          </a:p>
          <a:p>
            <a:pPr algn="ctr">
              <a:lnSpc>
                <a:spcPct val="150000"/>
              </a:lnSpc>
              <a:spcBef>
                <a:spcPts val="600"/>
              </a:spcBef>
            </a:pPr>
            <a:r>
              <a:rPr lang="en-US" altLang="zh-CN" sz="1600" dirty="0"/>
              <a:t>.</a:t>
            </a:r>
          </a:p>
          <a:p>
            <a:pPr algn="ctr">
              <a:lnSpc>
                <a:spcPct val="150000"/>
              </a:lnSpc>
              <a:spcBef>
                <a:spcPts val="600"/>
              </a:spcBef>
            </a:pPr>
            <a:r>
              <a:rPr lang="en-US" altLang="zh-CN" sz="1600" dirty="0"/>
              <a:t>0.13</a:t>
            </a:r>
          </a:p>
          <a:p>
            <a:pPr algn="ctr">
              <a:lnSpc>
                <a:spcPct val="150000"/>
              </a:lnSpc>
              <a:spcBef>
                <a:spcPts val="600"/>
              </a:spcBef>
            </a:pPr>
            <a:r>
              <a:rPr lang="en-US" altLang="zh-CN" sz="1600" dirty="0"/>
              <a:t>0.09</a:t>
            </a:r>
            <a:endParaRPr lang="zh-CN" altLang="en-US" sz="1600" dirty="0"/>
          </a:p>
        </p:txBody>
      </p:sp>
      <p:sp>
        <p:nvSpPr>
          <p:cNvPr id="42" name="双括号 41">
            <a:extLst>
              <a:ext uri="{FF2B5EF4-FFF2-40B4-BE49-F238E27FC236}">
                <a16:creationId xmlns:a16="http://schemas.microsoft.com/office/drawing/2014/main" id="{DB87B527-9219-41DF-B5A9-0D8F2FC77AD7}"/>
              </a:ext>
            </a:extLst>
          </p:cNvPr>
          <p:cNvSpPr/>
          <p:nvPr/>
        </p:nvSpPr>
        <p:spPr>
          <a:xfrm>
            <a:off x="10011848" y="2422181"/>
            <a:ext cx="488516" cy="3671215"/>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spcBef>
                <a:spcPts val="600"/>
              </a:spcBef>
              <a:spcAft>
                <a:spcPts val="600"/>
              </a:spcAft>
            </a:pPr>
            <a:r>
              <a:rPr lang="en-US" altLang="zh-CN" b="1" dirty="0">
                <a:solidFill>
                  <a:schemeClr val="accent4"/>
                </a:solidFill>
              </a:rPr>
              <a:t>1</a:t>
            </a:r>
          </a:p>
          <a:p>
            <a:pPr algn="ctr">
              <a:spcBef>
                <a:spcPts val="600"/>
              </a:spcBef>
              <a:spcAft>
                <a:spcPts val="600"/>
              </a:spcAft>
            </a:pPr>
            <a:r>
              <a:rPr lang="en-US" altLang="zh-CN" dirty="0"/>
              <a:t>0</a:t>
            </a:r>
          </a:p>
          <a:p>
            <a:pPr algn="ctr">
              <a:spcBef>
                <a:spcPts val="600"/>
              </a:spcBef>
              <a:spcAft>
                <a:spcPts val="600"/>
              </a:spcAft>
            </a:pPr>
            <a:r>
              <a:rPr lang="en-US" altLang="zh-CN" dirty="0"/>
              <a:t>0</a:t>
            </a:r>
          </a:p>
          <a:p>
            <a:pPr algn="ctr">
              <a:spcBef>
                <a:spcPts val="600"/>
              </a:spcBef>
              <a:spcAft>
                <a:spcPts val="600"/>
              </a:spcAft>
            </a:pPr>
            <a:r>
              <a:rPr lang="en-US" altLang="zh-CN" dirty="0"/>
              <a:t>0</a:t>
            </a:r>
          </a:p>
          <a:p>
            <a:pPr algn="ctr">
              <a:spcBef>
                <a:spcPts val="600"/>
              </a:spcBef>
              <a:spcAft>
                <a:spcPts val="600"/>
              </a:spcAft>
            </a:pPr>
            <a:r>
              <a:rPr lang="en-US" altLang="zh-CN" dirty="0"/>
              <a:t>.</a:t>
            </a:r>
          </a:p>
          <a:p>
            <a:pPr algn="ctr">
              <a:spcBef>
                <a:spcPts val="600"/>
              </a:spcBef>
              <a:spcAft>
                <a:spcPts val="600"/>
              </a:spcAft>
            </a:pPr>
            <a:r>
              <a:rPr lang="en-US" altLang="zh-CN" dirty="0"/>
              <a:t>.</a:t>
            </a:r>
          </a:p>
          <a:p>
            <a:pPr algn="ctr">
              <a:spcBef>
                <a:spcPts val="600"/>
              </a:spcBef>
              <a:spcAft>
                <a:spcPts val="600"/>
              </a:spcAft>
            </a:pPr>
            <a:r>
              <a:rPr lang="en-US" altLang="zh-CN" dirty="0"/>
              <a:t>0</a:t>
            </a:r>
          </a:p>
          <a:p>
            <a:pPr algn="ctr">
              <a:spcBef>
                <a:spcPts val="600"/>
              </a:spcBef>
              <a:spcAft>
                <a:spcPts val="600"/>
              </a:spcAft>
            </a:pPr>
            <a:r>
              <a:rPr lang="en-US" altLang="zh-CN" dirty="0"/>
              <a:t>0</a:t>
            </a:r>
            <a:endParaRPr lang="zh-CN" altLang="en-US" dirty="0"/>
          </a:p>
        </p:txBody>
      </p:sp>
      <p:sp>
        <p:nvSpPr>
          <p:cNvPr id="46" name="等号 45">
            <a:extLst>
              <a:ext uri="{FF2B5EF4-FFF2-40B4-BE49-F238E27FC236}">
                <a16:creationId xmlns:a16="http://schemas.microsoft.com/office/drawing/2014/main" id="{57EE96AC-9AF7-4F87-A47D-A0069C8E4A15}"/>
              </a:ext>
            </a:extLst>
          </p:cNvPr>
          <p:cNvSpPr/>
          <p:nvPr/>
        </p:nvSpPr>
        <p:spPr>
          <a:xfrm>
            <a:off x="10614452" y="3577168"/>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280F679C-CC7A-43B8-B485-00912DDFBC17}"/>
                  </a:ext>
                </a:extLst>
              </p:cNvPr>
              <p:cNvSpPr txBox="1"/>
              <p:nvPr/>
            </p:nvSpPr>
            <p:spPr>
              <a:xfrm>
                <a:off x="9810362" y="1852801"/>
                <a:ext cx="8317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𝒚</m:t>
                          </m:r>
                        </m:e>
                        <m:sub>
                          <m:r>
                            <a:rPr lang="en-US" altLang="zh-CN" sz="2000" b="1" i="1" dirty="0" smtClean="0">
                              <a:latin typeface="Cambria Math" panose="02040503050406030204" pitchFamily="18" charset="0"/>
                            </a:rPr>
                            <m:t>𝒕𝒓𝒖𝒆</m:t>
                          </m:r>
                        </m:sub>
                      </m:sSub>
                    </m:oMath>
                  </m:oMathPara>
                </a14:m>
                <a:endParaRPr lang="zh-CN" altLang="en-US" sz="2000" dirty="0"/>
              </a:p>
            </p:txBody>
          </p:sp>
        </mc:Choice>
        <mc:Fallback xmlns="">
          <p:sp>
            <p:nvSpPr>
              <p:cNvPr id="49" name="文本框 48">
                <a:extLst>
                  <a:ext uri="{FF2B5EF4-FFF2-40B4-BE49-F238E27FC236}">
                    <a16:creationId xmlns:a16="http://schemas.microsoft.com/office/drawing/2014/main" id="{280F679C-CC7A-43B8-B485-00912DDFBC17}"/>
                  </a:ext>
                </a:extLst>
              </p:cNvPr>
              <p:cNvSpPr txBox="1">
                <a:spLocks noRot="1" noChangeAspect="1" noMove="1" noResize="1" noEditPoints="1" noAdjustHandles="1" noChangeArrowheads="1" noChangeShapeType="1" noTextEdit="1"/>
              </p:cNvSpPr>
              <p:nvPr/>
            </p:nvSpPr>
            <p:spPr>
              <a:xfrm>
                <a:off x="9810362" y="1852801"/>
                <a:ext cx="831703" cy="400110"/>
              </a:xfrm>
              <a:prstGeom prst="rect">
                <a:avLst/>
              </a:prstGeom>
              <a:blipFill>
                <a:blip r:embed="rId2"/>
                <a:stretch>
                  <a:fillRect b="-90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1069AA1D-0261-44E0-B5F1-98FA30C738D2}"/>
                  </a:ext>
                </a:extLst>
              </p:cNvPr>
              <p:cNvSpPr txBox="1"/>
              <p:nvPr/>
            </p:nvSpPr>
            <p:spPr>
              <a:xfrm>
                <a:off x="10629729" y="1892269"/>
                <a:ext cx="1577548"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a:latin typeface="Cambria Math" panose="02040503050406030204" pitchFamily="18" charset="0"/>
                            </a:rPr>
                            <m:t>𝒚</m:t>
                          </m:r>
                        </m:e>
                        <m:sub>
                          <m:r>
                            <a:rPr lang="en-US" altLang="zh-CN" b="1" i="1" dirty="0" smtClean="0">
                              <a:latin typeface="Cambria Math" panose="02040503050406030204" pitchFamily="18" charset="0"/>
                            </a:rPr>
                            <m:t>𝒑𝒓𝒆𝒅</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b="1" i="1" dirty="0" smtClean="0">
                              <a:latin typeface="Cambria Math" panose="02040503050406030204" pitchFamily="18" charset="0"/>
                            </a:rPr>
                            <m:t>𝒕𝒓𝒖𝒆</m:t>
                          </m:r>
                        </m:sub>
                      </m:sSub>
                    </m:oMath>
                  </m:oMathPara>
                </a14:m>
                <a:endParaRPr lang="zh-CN" altLang="en-US" dirty="0"/>
              </a:p>
            </p:txBody>
          </p:sp>
        </mc:Choice>
        <mc:Fallback xmlns="">
          <p:sp>
            <p:nvSpPr>
              <p:cNvPr id="50" name="文本框 49">
                <a:extLst>
                  <a:ext uri="{FF2B5EF4-FFF2-40B4-BE49-F238E27FC236}">
                    <a16:creationId xmlns:a16="http://schemas.microsoft.com/office/drawing/2014/main" id="{1069AA1D-0261-44E0-B5F1-98FA30C738D2}"/>
                  </a:ext>
                </a:extLst>
              </p:cNvPr>
              <p:cNvSpPr txBox="1">
                <a:spLocks noRot="1" noChangeAspect="1" noMove="1" noResize="1" noEditPoints="1" noAdjustHandles="1" noChangeArrowheads="1" noChangeShapeType="1" noTextEdit="1"/>
              </p:cNvSpPr>
              <p:nvPr/>
            </p:nvSpPr>
            <p:spPr>
              <a:xfrm>
                <a:off x="10629729" y="1892269"/>
                <a:ext cx="1577548" cy="394210"/>
              </a:xfrm>
              <a:prstGeom prst="rect">
                <a:avLst/>
              </a:prstGeom>
              <a:blipFill>
                <a:blip r:embed="rId3"/>
                <a:stretch>
                  <a:fillRect b="-9375"/>
                </a:stretch>
              </a:blipFill>
            </p:spPr>
            <p:txBody>
              <a:bodyPr/>
              <a:lstStyle/>
              <a:p>
                <a:r>
                  <a:rPr lang="en-CN">
                    <a:noFill/>
                  </a:rPr>
                  <a:t> </a:t>
                </a:r>
              </a:p>
            </p:txBody>
          </p:sp>
        </mc:Fallback>
      </mc:AlternateContent>
      <p:sp>
        <p:nvSpPr>
          <p:cNvPr id="70" name="文本框 69">
            <a:extLst>
              <a:ext uri="{FF2B5EF4-FFF2-40B4-BE49-F238E27FC236}">
                <a16:creationId xmlns:a16="http://schemas.microsoft.com/office/drawing/2014/main" id="{B6B680DD-DF8B-4923-994C-081085076164}"/>
              </a:ext>
            </a:extLst>
          </p:cNvPr>
          <p:cNvSpPr txBox="1"/>
          <p:nvPr/>
        </p:nvSpPr>
        <p:spPr>
          <a:xfrm>
            <a:off x="651256" y="1007382"/>
            <a:ext cx="6461897"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The calculation of context word: </a:t>
            </a:r>
            <a:r>
              <a:rPr lang="en-US" altLang="zh-CN" sz="2800" b="1" dirty="0">
                <a:solidFill>
                  <a:srgbClr val="FFC000"/>
                </a:solidFill>
              </a:rPr>
              <a:t>the</a:t>
            </a:r>
            <a:endParaRPr lang="zh-CN" altLang="en-US" sz="2800" b="1" dirty="0">
              <a:solidFill>
                <a:srgbClr val="FFC000"/>
              </a:solidFill>
            </a:endParaRPr>
          </a:p>
        </p:txBody>
      </p:sp>
      <p:sp>
        <p:nvSpPr>
          <p:cNvPr id="47" name="矩形 4">
            <a:extLst>
              <a:ext uri="{FF2B5EF4-FFF2-40B4-BE49-F238E27FC236}">
                <a16:creationId xmlns:a16="http://schemas.microsoft.com/office/drawing/2014/main" id="{75F96F8D-DD35-E044-8C57-CF869E54E75F}"/>
              </a:ext>
            </a:extLst>
          </p:cNvPr>
          <p:cNvSpPr/>
          <p:nvPr/>
        </p:nvSpPr>
        <p:spPr>
          <a:xfrm>
            <a:off x="4626217" y="3465007"/>
            <a:ext cx="625843" cy="11930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
            <a:extLst>
              <a:ext uri="{FF2B5EF4-FFF2-40B4-BE49-F238E27FC236}">
                <a16:creationId xmlns:a16="http://schemas.microsoft.com/office/drawing/2014/main" id="{54F564FC-EAC1-5446-A291-59A49402CFAD}"/>
              </a:ext>
            </a:extLst>
          </p:cNvPr>
          <p:cNvSpPr/>
          <p:nvPr/>
        </p:nvSpPr>
        <p:spPr>
          <a:xfrm>
            <a:off x="2011835" y="2870749"/>
            <a:ext cx="2114970"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6">
            <a:extLst>
              <a:ext uri="{FF2B5EF4-FFF2-40B4-BE49-F238E27FC236}">
                <a16:creationId xmlns:a16="http://schemas.microsoft.com/office/drawing/2014/main" id="{79014EC6-FEA5-6C45-87BA-A4ED4813B376}"/>
              </a:ext>
            </a:extLst>
          </p:cNvPr>
          <p:cNvSpPr/>
          <p:nvPr/>
        </p:nvSpPr>
        <p:spPr>
          <a:xfrm>
            <a:off x="990832" y="2889641"/>
            <a:ext cx="494852"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文本框 7">
                <a:extLst>
                  <a:ext uri="{FF2B5EF4-FFF2-40B4-BE49-F238E27FC236}">
                    <a16:creationId xmlns:a16="http://schemas.microsoft.com/office/drawing/2014/main" id="{17294A81-9936-7543-B378-B792A5048E68}"/>
                  </a:ext>
                </a:extLst>
              </p:cNvPr>
              <p:cNvSpPr txBox="1"/>
              <p:nvPr/>
            </p:nvSpPr>
            <p:spPr>
              <a:xfrm>
                <a:off x="796596" y="1926176"/>
                <a:ext cx="10126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dirty="0" smtClean="0">
                          <a:latin typeface="Cambria Math" panose="02040503050406030204" pitchFamily="18" charset="0"/>
                          <a:ea typeface="Cambria Math" panose="02040503050406030204" pitchFamily="18" charset="0"/>
                        </a:rPr>
                        <m:t>𝐱</m:t>
                      </m:r>
                      <m:r>
                        <a:rPr lang="en-US" altLang="zh-CN" sz="2000" b="1" i="1" dirty="0">
                          <a:latin typeface="Cambria Math" panose="02040503050406030204" pitchFamily="18" charset="0"/>
                          <a:ea typeface="Cambria Math" panose="02040503050406030204" pitchFamily="18" charset="0"/>
                        </a:rPr>
                        <m:t>∈</m:t>
                      </m:r>
                      <m:sSup>
                        <m:sSupPr>
                          <m:ctrlPr>
                            <a:rPr lang="en-US" altLang="zh-CN" sz="2000" b="1" i="1" dirty="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ea typeface="Cambria Math" panose="02040503050406030204" pitchFamily="18" charset="0"/>
                            </a:rPr>
                            <m:t>8</m:t>
                          </m:r>
                        </m:sup>
                      </m:sSup>
                    </m:oMath>
                  </m:oMathPara>
                </a14:m>
                <a:endParaRPr lang="zh-CN" altLang="en-US" sz="2000" dirty="0"/>
              </a:p>
            </p:txBody>
          </p:sp>
        </mc:Choice>
        <mc:Fallback xmlns="">
          <p:sp>
            <p:nvSpPr>
              <p:cNvPr id="58" name="文本框 7">
                <a:extLst>
                  <a:ext uri="{FF2B5EF4-FFF2-40B4-BE49-F238E27FC236}">
                    <a16:creationId xmlns:a16="http://schemas.microsoft.com/office/drawing/2014/main" id="{17294A81-9936-7543-B378-B792A5048E68}"/>
                  </a:ext>
                </a:extLst>
              </p:cNvPr>
              <p:cNvSpPr txBox="1">
                <a:spLocks noRot="1" noChangeAspect="1" noMove="1" noResize="1" noEditPoints="1" noAdjustHandles="1" noChangeArrowheads="1" noChangeShapeType="1" noTextEdit="1"/>
              </p:cNvSpPr>
              <p:nvPr/>
            </p:nvSpPr>
            <p:spPr>
              <a:xfrm>
                <a:off x="796596" y="1926176"/>
                <a:ext cx="1012649" cy="400110"/>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8">
                <a:extLst>
                  <a:ext uri="{FF2B5EF4-FFF2-40B4-BE49-F238E27FC236}">
                    <a16:creationId xmlns:a16="http://schemas.microsoft.com/office/drawing/2014/main" id="{F8800C7E-767A-5745-81D1-236F0670F4FB}"/>
                  </a:ext>
                </a:extLst>
              </p:cNvPr>
              <p:cNvSpPr txBox="1"/>
              <p:nvPr/>
            </p:nvSpPr>
            <p:spPr>
              <a:xfrm>
                <a:off x="2538834" y="1881469"/>
                <a:ext cx="1863138" cy="4338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en-US" altLang="zh-CN" sz="2000" b="1" i="1" dirty="0" smtClean="0">
                              <a:latin typeface="Cambria Math" panose="02040503050406030204" pitchFamily="18" charset="0"/>
                            </a:rPr>
                            <m:t>𝒊𝒏𝒑𝒖𝒕</m:t>
                          </m:r>
                        </m:sub>
                      </m:sSub>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rPr>
                            <m:t>8×3</m:t>
                          </m:r>
                        </m:sup>
                      </m:sSup>
                    </m:oMath>
                  </m:oMathPara>
                </a14:m>
                <a:endParaRPr lang="zh-CN" altLang="en-US" sz="2000" dirty="0"/>
              </a:p>
            </p:txBody>
          </p:sp>
        </mc:Choice>
        <mc:Fallback xmlns="">
          <p:sp>
            <p:nvSpPr>
              <p:cNvPr id="59" name="文本框 8">
                <a:extLst>
                  <a:ext uri="{FF2B5EF4-FFF2-40B4-BE49-F238E27FC236}">
                    <a16:creationId xmlns:a16="http://schemas.microsoft.com/office/drawing/2014/main" id="{F8800C7E-767A-5745-81D1-236F0670F4FB}"/>
                  </a:ext>
                </a:extLst>
              </p:cNvPr>
              <p:cNvSpPr txBox="1">
                <a:spLocks noRot="1" noChangeAspect="1" noMove="1" noResize="1" noEditPoints="1" noAdjustHandles="1" noChangeArrowheads="1" noChangeShapeType="1" noTextEdit="1"/>
              </p:cNvSpPr>
              <p:nvPr/>
            </p:nvSpPr>
            <p:spPr>
              <a:xfrm>
                <a:off x="2538834" y="1881469"/>
                <a:ext cx="1863138" cy="433837"/>
              </a:xfrm>
              <a:prstGeom prst="rect">
                <a:avLst/>
              </a:prstGeom>
              <a:blipFill>
                <a:blip r:embed="rId5"/>
                <a:stretch>
                  <a:fillRect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文本框 9">
                <a:extLst>
                  <a:ext uri="{FF2B5EF4-FFF2-40B4-BE49-F238E27FC236}">
                    <a16:creationId xmlns:a16="http://schemas.microsoft.com/office/drawing/2014/main" id="{1E15FB9A-FF90-AB4F-BF9D-5FADF78B7883}"/>
                  </a:ext>
                </a:extLst>
              </p:cNvPr>
              <p:cNvSpPr txBox="1"/>
              <p:nvPr/>
            </p:nvSpPr>
            <p:spPr>
              <a:xfrm>
                <a:off x="4404504" y="1919774"/>
                <a:ext cx="1052276" cy="405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dirty="0" smtClean="0">
                          <a:latin typeface="Cambria Math" panose="02040503050406030204" pitchFamily="18" charset="0"/>
                        </a:rPr>
                        <m:t>𝐡</m:t>
                      </m:r>
                      <m:r>
                        <a:rPr lang="en-US" altLang="zh-CN" sz="2000" b="1" i="1" dirty="0" smtClean="0">
                          <a:latin typeface="Cambria Math" panose="02040503050406030204" pitchFamily="18" charset="0"/>
                        </a:rPr>
                        <m:t>∈</m:t>
                      </m:r>
                      <m:sSup>
                        <m:sSupPr>
                          <m:ctrlPr>
                            <a:rPr lang="en-US" altLang="zh-CN" sz="2000" b="1" i="1" dirty="0">
                              <a:latin typeface="Cambria Math" panose="02040503050406030204" pitchFamily="18" charset="0"/>
                            </a:rPr>
                          </m:ctrlPr>
                        </m:sSupPr>
                        <m:e>
                          <m:r>
                            <a:rPr lang="en-US" altLang="zh-CN" sz="2000" b="1" i="1" dirty="0">
                              <a:latin typeface="Cambria Math" panose="02040503050406030204" pitchFamily="18" charset="0"/>
                              <a:ea typeface="Cambria Math" panose="02040503050406030204" pitchFamily="18" charset="0"/>
                            </a:rPr>
                            <m:t>ℝ</m:t>
                          </m:r>
                        </m:e>
                        <m:sup>
                          <m:r>
                            <a:rPr lang="en-US" altLang="zh-CN" sz="2000" i="1" dirty="0">
                              <a:latin typeface="Cambria Math" panose="02040503050406030204" pitchFamily="18" charset="0"/>
                            </a:rPr>
                            <m:t>𝑑</m:t>
                          </m:r>
                        </m:sup>
                      </m:sSup>
                    </m:oMath>
                  </m:oMathPara>
                </a14:m>
                <a:endParaRPr lang="zh-CN" altLang="en-US" sz="2000" dirty="0"/>
              </a:p>
            </p:txBody>
          </p:sp>
        </mc:Choice>
        <mc:Fallback xmlns="">
          <p:sp>
            <p:nvSpPr>
              <p:cNvPr id="60" name="文本框 9">
                <a:extLst>
                  <a:ext uri="{FF2B5EF4-FFF2-40B4-BE49-F238E27FC236}">
                    <a16:creationId xmlns:a16="http://schemas.microsoft.com/office/drawing/2014/main" id="{1E15FB9A-FF90-AB4F-BF9D-5FADF78B7883}"/>
                  </a:ext>
                </a:extLst>
              </p:cNvPr>
              <p:cNvSpPr txBox="1">
                <a:spLocks noRot="1" noChangeAspect="1" noMove="1" noResize="1" noEditPoints="1" noAdjustHandles="1" noChangeArrowheads="1" noChangeShapeType="1" noTextEdit="1"/>
              </p:cNvSpPr>
              <p:nvPr/>
            </p:nvSpPr>
            <p:spPr>
              <a:xfrm>
                <a:off x="4404504" y="1919774"/>
                <a:ext cx="1052276" cy="405624"/>
              </a:xfrm>
              <a:prstGeom prst="rect">
                <a:avLst/>
              </a:prstGeom>
              <a:blipFill>
                <a:blip r:embed="rId6"/>
                <a:stretch>
                  <a:fillRect/>
                </a:stretch>
              </a:blipFill>
            </p:spPr>
            <p:txBody>
              <a:bodyPr/>
              <a:lstStyle/>
              <a:p>
                <a:r>
                  <a:rPr lang="en-CN">
                    <a:noFill/>
                  </a:rPr>
                  <a:t> </a:t>
                </a:r>
              </a:p>
            </p:txBody>
          </p:sp>
        </mc:Fallback>
      </mc:AlternateContent>
      <p:sp>
        <p:nvSpPr>
          <p:cNvPr id="61" name="双括号 10">
            <a:extLst>
              <a:ext uri="{FF2B5EF4-FFF2-40B4-BE49-F238E27FC236}">
                <a16:creationId xmlns:a16="http://schemas.microsoft.com/office/drawing/2014/main" id="{067C7DB7-64BA-8248-89E7-AA7957D9153E}"/>
              </a:ext>
            </a:extLst>
          </p:cNvPr>
          <p:cNvSpPr/>
          <p:nvPr/>
        </p:nvSpPr>
        <p:spPr>
          <a:xfrm>
            <a:off x="990832" y="2453709"/>
            <a:ext cx="494852" cy="357805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a:t>
            </a:r>
          </a:p>
          <a:p>
            <a:pPr algn="ctr">
              <a:lnSpc>
                <a:spcPct val="150000"/>
              </a:lnSpc>
            </a:pPr>
            <a:r>
              <a:rPr lang="en-US" altLang="zh-CN" dirty="0"/>
              <a:t>1</a:t>
            </a:r>
          </a:p>
          <a:p>
            <a:pPr algn="ctr">
              <a:lnSpc>
                <a:spcPct val="150000"/>
              </a:lnSpc>
            </a:pPr>
            <a:r>
              <a:rPr lang="en-US" altLang="zh-CN" dirty="0"/>
              <a:t>0</a:t>
            </a:r>
          </a:p>
          <a:p>
            <a:pPr algn="ctr">
              <a:lnSpc>
                <a:spcPct val="150000"/>
              </a:lnSpc>
            </a:pPr>
            <a:r>
              <a:rPr lang="en-US" altLang="zh-CN" dirty="0"/>
              <a:t>0</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0</a:t>
            </a:r>
          </a:p>
          <a:p>
            <a:pPr algn="ctr">
              <a:lnSpc>
                <a:spcPct val="150000"/>
              </a:lnSpc>
            </a:pPr>
            <a:r>
              <a:rPr lang="en-US" altLang="zh-CN" dirty="0"/>
              <a:t>0</a:t>
            </a:r>
            <a:endParaRPr lang="zh-CN" altLang="en-US" dirty="0"/>
          </a:p>
        </p:txBody>
      </p:sp>
      <p:sp>
        <p:nvSpPr>
          <p:cNvPr id="62" name="双括号 12">
            <a:extLst>
              <a:ext uri="{FF2B5EF4-FFF2-40B4-BE49-F238E27FC236}">
                <a16:creationId xmlns:a16="http://schemas.microsoft.com/office/drawing/2014/main" id="{485A565A-7085-DD46-9C84-F61357DAF6CA}"/>
              </a:ext>
            </a:extLst>
          </p:cNvPr>
          <p:cNvSpPr/>
          <p:nvPr/>
        </p:nvSpPr>
        <p:spPr>
          <a:xfrm>
            <a:off x="2005031" y="2404072"/>
            <a:ext cx="2114970" cy="3671215"/>
          </a:xfrm>
          <a:prstGeom prst="bracketPair">
            <a:avLst>
              <a:gd name="adj" fmla="val 407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63" name="文本框 13">
            <a:extLst>
              <a:ext uri="{FF2B5EF4-FFF2-40B4-BE49-F238E27FC236}">
                <a16:creationId xmlns:a16="http://schemas.microsoft.com/office/drawing/2014/main" id="{12F97C0C-41DF-7F49-8D10-62843D2E6B0C}"/>
              </a:ext>
            </a:extLst>
          </p:cNvPr>
          <p:cNvSpPr txBox="1"/>
          <p:nvPr/>
        </p:nvSpPr>
        <p:spPr>
          <a:xfrm>
            <a:off x="2158316" y="2430763"/>
            <a:ext cx="508473" cy="1661993"/>
          </a:xfrm>
          <a:prstGeom prst="rect">
            <a:avLst/>
          </a:prstGeom>
          <a:noFill/>
        </p:spPr>
        <p:txBody>
          <a:bodyPr wrap="none" rtlCol="0">
            <a:spAutoFit/>
          </a:bodyPr>
          <a:lstStyle/>
          <a:p>
            <a:pPr>
              <a:spcBef>
                <a:spcPts val="600"/>
              </a:spcBef>
              <a:spcAft>
                <a:spcPts val="600"/>
              </a:spcAft>
            </a:pPr>
            <a:r>
              <a:rPr lang="en-US" altLang="zh-CN" dirty="0"/>
              <a:t>2</a:t>
            </a:r>
          </a:p>
          <a:p>
            <a:pPr>
              <a:spcBef>
                <a:spcPts val="600"/>
              </a:spcBef>
              <a:spcAft>
                <a:spcPts val="600"/>
              </a:spcAft>
            </a:pPr>
            <a:r>
              <a:rPr lang="en-US" altLang="zh-CN" dirty="0"/>
              <a:t>0.1</a:t>
            </a:r>
          </a:p>
          <a:p>
            <a:pPr>
              <a:spcBef>
                <a:spcPts val="600"/>
              </a:spcBef>
              <a:spcAft>
                <a:spcPts val="600"/>
              </a:spcAft>
            </a:pPr>
            <a:r>
              <a:rPr lang="en-US" altLang="zh-CN" dirty="0"/>
              <a:t>0.3</a:t>
            </a:r>
          </a:p>
          <a:p>
            <a:pPr>
              <a:spcBef>
                <a:spcPts val="600"/>
              </a:spcBef>
              <a:spcAft>
                <a:spcPts val="600"/>
              </a:spcAft>
            </a:pPr>
            <a:r>
              <a:rPr lang="en-US" altLang="zh-CN" dirty="0"/>
              <a:t>-2</a:t>
            </a:r>
          </a:p>
        </p:txBody>
      </p:sp>
      <p:sp>
        <p:nvSpPr>
          <p:cNvPr id="64" name="文本框 14">
            <a:extLst>
              <a:ext uri="{FF2B5EF4-FFF2-40B4-BE49-F238E27FC236}">
                <a16:creationId xmlns:a16="http://schemas.microsoft.com/office/drawing/2014/main" id="{A446CAEF-5E5E-ED43-95B2-7DD7909159E1}"/>
              </a:ext>
            </a:extLst>
          </p:cNvPr>
          <p:cNvSpPr txBox="1"/>
          <p:nvPr/>
        </p:nvSpPr>
        <p:spPr>
          <a:xfrm>
            <a:off x="2778399" y="2444602"/>
            <a:ext cx="508473" cy="1661993"/>
          </a:xfrm>
          <a:prstGeom prst="rect">
            <a:avLst/>
          </a:prstGeom>
          <a:noFill/>
        </p:spPr>
        <p:txBody>
          <a:bodyPr wrap="none" rtlCol="0">
            <a:spAutoFit/>
          </a:bodyPr>
          <a:lstStyle/>
          <a:p>
            <a:pPr>
              <a:spcBef>
                <a:spcPts val="600"/>
              </a:spcBef>
              <a:spcAft>
                <a:spcPts val="600"/>
              </a:spcAft>
            </a:pPr>
            <a:r>
              <a:rPr lang="en-US" altLang="zh-CN" dirty="0"/>
              <a:t>0.5</a:t>
            </a:r>
          </a:p>
          <a:p>
            <a:pPr>
              <a:spcBef>
                <a:spcPts val="600"/>
              </a:spcBef>
              <a:spcAft>
                <a:spcPts val="600"/>
              </a:spcAft>
            </a:pPr>
            <a:r>
              <a:rPr lang="en-US" altLang="zh-CN" dirty="0"/>
              <a:t>0.2</a:t>
            </a:r>
          </a:p>
          <a:p>
            <a:pPr>
              <a:spcBef>
                <a:spcPts val="600"/>
              </a:spcBef>
              <a:spcAft>
                <a:spcPts val="600"/>
              </a:spcAft>
            </a:pPr>
            <a:r>
              <a:rPr lang="en-US" altLang="zh-CN" dirty="0"/>
              <a:t>-2</a:t>
            </a:r>
          </a:p>
          <a:p>
            <a:pPr>
              <a:spcBef>
                <a:spcPts val="600"/>
              </a:spcBef>
              <a:spcAft>
                <a:spcPts val="600"/>
              </a:spcAft>
            </a:pPr>
            <a:r>
              <a:rPr lang="en-US" altLang="zh-CN" dirty="0"/>
              <a:t>0.2</a:t>
            </a:r>
          </a:p>
        </p:txBody>
      </p:sp>
      <p:sp>
        <p:nvSpPr>
          <p:cNvPr id="65" name="文本框 15">
            <a:extLst>
              <a:ext uri="{FF2B5EF4-FFF2-40B4-BE49-F238E27FC236}">
                <a16:creationId xmlns:a16="http://schemas.microsoft.com/office/drawing/2014/main" id="{15659BB2-59F3-CC47-97EC-322A6B9DD93D}"/>
              </a:ext>
            </a:extLst>
          </p:cNvPr>
          <p:cNvSpPr txBox="1"/>
          <p:nvPr/>
        </p:nvSpPr>
        <p:spPr>
          <a:xfrm>
            <a:off x="3468842" y="2430763"/>
            <a:ext cx="508473" cy="1661993"/>
          </a:xfrm>
          <a:prstGeom prst="rect">
            <a:avLst/>
          </a:prstGeom>
          <a:noFill/>
        </p:spPr>
        <p:txBody>
          <a:bodyPr wrap="none" rtlCol="0">
            <a:spAutoFit/>
          </a:bodyPr>
          <a:lstStyle/>
          <a:p>
            <a:pPr>
              <a:spcBef>
                <a:spcPts val="600"/>
              </a:spcBef>
              <a:spcAft>
                <a:spcPts val="600"/>
              </a:spcAft>
            </a:pPr>
            <a:r>
              <a:rPr lang="en-US" altLang="zh-CN" dirty="0"/>
              <a:t>4</a:t>
            </a:r>
          </a:p>
          <a:p>
            <a:pPr>
              <a:spcBef>
                <a:spcPts val="600"/>
              </a:spcBef>
              <a:spcAft>
                <a:spcPts val="600"/>
              </a:spcAft>
            </a:pPr>
            <a:r>
              <a:rPr lang="en-US" altLang="zh-CN" dirty="0"/>
              <a:t>0.7</a:t>
            </a:r>
          </a:p>
          <a:p>
            <a:pPr>
              <a:spcBef>
                <a:spcPts val="600"/>
              </a:spcBef>
              <a:spcAft>
                <a:spcPts val="600"/>
              </a:spcAft>
            </a:pPr>
            <a:r>
              <a:rPr lang="en-US" altLang="zh-CN" dirty="0"/>
              <a:t>0.2</a:t>
            </a:r>
          </a:p>
          <a:p>
            <a:pPr>
              <a:spcBef>
                <a:spcPts val="600"/>
              </a:spcBef>
              <a:spcAft>
                <a:spcPts val="600"/>
              </a:spcAft>
            </a:pPr>
            <a:r>
              <a:rPr lang="en-US" altLang="zh-CN" dirty="0"/>
              <a:t>0.8</a:t>
            </a:r>
          </a:p>
        </p:txBody>
      </p:sp>
      <p:sp>
        <p:nvSpPr>
          <p:cNvPr id="66" name="文本框 16">
            <a:extLst>
              <a:ext uri="{FF2B5EF4-FFF2-40B4-BE49-F238E27FC236}">
                <a16:creationId xmlns:a16="http://schemas.microsoft.com/office/drawing/2014/main" id="{A7D488F7-2FD8-604F-8F7E-CB2E8F93D677}"/>
              </a:ext>
            </a:extLst>
          </p:cNvPr>
          <p:cNvSpPr txBox="1"/>
          <p:nvPr/>
        </p:nvSpPr>
        <p:spPr>
          <a:xfrm>
            <a:off x="2693017" y="3943153"/>
            <a:ext cx="248786" cy="1287532"/>
          </a:xfrm>
          <a:prstGeom prst="rect">
            <a:avLst/>
          </a:prstGeom>
          <a:noFill/>
        </p:spPr>
        <p:txBody>
          <a:bodyPr wrap="none" rtlCol="0">
            <a:spAutoFit/>
          </a:bodyPr>
          <a:lstStyle/>
          <a:p>
            <a:pPr>
              <a:lnSpc>
                <a:spcPct val="150000"/>
              </a:lnSpc>
            </a:pPr>
            <a:r>
              <a:rPr lang="en-US" altLang="zh-CN" dirty="0"/>
              <a:t>.</a:t>
            </a:r>
          </a:p>
          <a:p>
            <a:pPr>
              <a:lnSpc>
                <a:spcPct val="150000"/>
              </a:lnSpc>
            </a:pPr>
            <a:r>
              <a:rPr lang="en-US" altLang="zh-CN" dirty="0"/>
              <a:t>.</a:t>
            </a:r>
          </a:p>
          <a:p>
            <a:pPr>
              <a:lnSpc>
                <a:spcPct val="150000"/>
              </a:lnSpc>
            </a:pPr>
            <a:r>
              <a:rPr lang="en-US" altLang="zh-CN" dirty="0"/>
              <a:t>.</a:t>
            </a:r>
            <a:endParaRPr lang="zh-CN" altLang="en-US" dirty="0"/>
          </a:p>
        </p:txBody>
      </p:sp>
      <p:sp>
        <p:nvSpPr>
          <p:cNvPr id="67" name="文本框 17">
            <a:extLst>
              <a:ext uri="{FF2B5EF4-FFF2-40B4-BE49-F238E27FC236}">
                <a16:creationId xmlns:a16="http://schemas.microsoft.com/office/drawing/2014/main" id="{AA1F9A81-4DEE-A442-BA9D-2FE49FECC616}"/>
              </a:ext>
            </a:extLst>
          </p:cNvPr>
          <p:cNvSpPr txBox="1"/>
          <p:nvPr/>
        </p:nvSpPr>
        <p:spPr>
          <a:xfrm>
            <a:off x="2253316" y="5298410"/>
            <a:ext cx="311304" cy="800219"/>
          </a:xfrm>
          <a:prstGeom prst="rect">
            <a:avLst/>
          </a:prstGeom>
          <a:noFill/>
        </p:spPr>
        <p:txBody>
          <a:bodyPr wrap="none" rtlCol="0">
            <a:spAutoFit/>
          </a:bodyPr>
          <a:lstStyle/>
          <a:p>
            <a:pPr>
              <a:spcBef>
                <a:spcPts val="600"/>
              </a:spcBef>
              <a:spcAft>
                <a:spcPts val="600"/>
              </a:spcAft>
            </a:pPr>
            <a:r>
              <a:rPr lang="en-US" altLang="zh-CN" dirty="0"/>
              <a:t>1</a:t>
            </a:r>
          </a:p>
          <a:p>
            <a:pPr>
              <a:spcBef>
                <a:spcPts val="600"/>
              </a:spcBef>
              <a:spcAft>
                <a:spcPts val="600"/>
              </a:spcAft>
            </a:pPr>
            <a:r>
              <a:rPr lang="en-US" altLang="zh-CN" dirty="0"/>
              <a:t>3</a:t>
            </a:r>
          </a:p>
        </p:txBody>
      </p:sp>
      <p:sp>
        <p:nvSpPr>
          <p:cNvPr id="68" name="文本框 18">
            <a:extLst>
              <a:ext uri="{FF2B5EF4-FFF2-40B4-BE49-F238E27FC236}">
                <a16:creationId xmlns:a16="http://schemas.microsoft.com/office/drawing/2014/main" id="{1C2B7006-4D0F-BC4C-AD22-2400141F0E99}"/>
              </a:ext>
            </a:extLst>
          </p:cNvPr>
          <p:cNvSpPr txBox="1"/>
          <p:nvPr/>
        </p:nvSpPr>
        <p:spPr>
          <a:xfrm>
            <a:off x="2776650" y="5275068"/>
            <a:ext cx="502958" cy="800219"/>
          </a:xfrm>
          <a:prstGeom prst="rect">
            <a:avLst/>
          </a:prstGeom>
          <a:noFill/>
        </p:spPr>
        <p:txBody>
          <a:bodyPr wrap="none" rtlCol="0">
            <a:spAutoFit/>
          </a:bodyPr>
          <a:lstStyle/>
          <a:p>
            <a:pPr>
              <a:spcBef>
                <a:spcPts val="600"/>
              </a:spcBef>
              <a:spcAft>
                <a:spcPts val="600"/>
              </a:spcAft>
            </a:pPr>
            <a:r>
              <a:rPr lang="en-US" altLang="zh-CN" dirty="0"/>
              <a:t>0.7</a:t>
            </a:r>
          </a:p>
          <a:p>
            <a:pPr>
              <a:spcBef>
                <a:spcPts val="600"/>
              </a:spcBef>
              <a:spcAft>
                <a:spcPts val="600"/>
              </a:spcAft>
            </a:pPr>
            <a:r>
              <a:rPr lang="en-US" altLang="zh-CN" dirty="0"/>
              <a:t>5</a:t>
            </a:r>
          </a:p>
        </p:txBody>
      </p:sp>
      <p:sp>
        <p:nvSpPr>
          <p:cNvPr id="69" name="文本框 19">
            <a:extLst>
              <a:ext uri="{FF2B5EF4-FFF2-40B4-BE49-F238E27FC236}">
                <a16:creationId xmlns:a16="http://schemas.microsoft.com/office/drawing/2014/main" id="{0FBD4FED-8FB9-9E47-98F4-4E3658E050EF}"/>
              </a:ext>
            </a:extLst>
          </p:cNvPr>
          <p:cNvSpPr txBox="1"/>
          <p:nvPr/>
        </p:nvSpPr>
        <p:spPr>
          <a:xfrm>
            <a:off x="3444191" y="5298410"/>
            <a:ext cx="508473" cy="800219"/>
          </a:xfrm>
          <a:prstGeom prst="rect">
            <a:avLst/>
          </a:prstGeom>
          <a:noFill/>
        </p:spPr>
        <p:txBody>
          <a:bodyPr wrap="none" rtlCol="0">
            <a:spAutoFit/>
          </a:bodyPr>
          <a:lstStyle/>
          <a:p>
            <a:pPr>
              <a:spcBef>
                <a:spcPts val="600"/>
              </a:spcBef>
              <a:spcAft>
                <a:spcPts val="600"/>
              </a:spcAft>
            </a:pPr>
            <a:r>
              <a:rPr lang="en-US" altLang="zh-CN" dirty="0"/>
              <a:t>3</a:t>
            </a:r>
          </a:p>
          <a:p>
            <a:pPr>
              <a:spcBef>
                <a:spcPts val="600"/>
              </a:spcBef>
              <a:spcAft>
                <a:spcPts val="600"/>
              </a:spcAft>
            </a:pPr>
            <a:r>
              <a:rPr lang="en-US" altLang="zh-CN" dirty="0"/>
              <a:t>0.2</a:t>
            </a:r>
          </a:p>
        </p:txBody>
      </p:sp>
      <p:sp>
        <p:nvSpPr>
          <p:cNvPr id="71" name="双括号 20">
            <a:extLst>
              <a:ext uri="{FF2B5EF4-FFF2-40B4-BE49-F238E27FC236}">
                <a16:creationId xmlns:a16="http://schemas.microsoft.com/office/drawing/2014/main" id="{BE3E8F83-3180-054D-B082-F19BB4852F6D}"/>
              </a:ext>
            </a:extLst>
          </p:cNvPr>
          <p:cNvSpPr/>
          <p:nvPr/>
        </p:nvSpPr>
        <p:spPr>
          <a:xfrm>
            <a:off x="4626217" y="3373728"/>
            <a:ext cx="625843" cy="1380088"/>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0.1</a:t>
            </a:r>
          </a:p>
          <a:p>
            <a:pPr algn="ctr">
              <a:lnSpc>
                <a:spcPct val="150000"/>
              </a:lnSpc>
            </a:pPr>
            <a:r>
              <a:rPr lang="en-US" altLang="zh-CN" dirty="0"/>
              <a:t>0.2</a:t>
            </a:r>
          </a:p>
          <a:p>
            <a:pPr algn="ctr">
              <a:lnSpc>
                <a:spcPct val="150000"/>
              </a:lnSpc>
            </a:pPr>
            <a:r>
              <a:rPr lang="en-US" altLang="zh-CN" dirty="0"/>
              <a:t>0.7</a:t>
            </a:r>
            <a:endParaRPr lang="zh-CN" altLang="en-US" dirty="0"/>
          </a:p>
        </p:txBody>
      </p:sp>
      <p:sp>
        <p:nvSpPr>
          <p:cNvPr id="72" name="文本框 21">
            <a:extLst>
              <a:ext uri="{FF2B5EF4-FFF2-40B4-BE49-F238E27FC236}">
                <a16:creationId xmlns:a16="http://schemas.microsoft.com/office/drawing/2014/main" id="{7016F2BD-5E84-6947-ADB4-A7D22D242FC0}"/>
              </a:ext>
            </a:extLst>
          </p:cNvPr>
          <p:cNvSpPr txBox="1"/>
          <p:nvPr/>
        </p:nvSpPr>
        <p:spPr>
          <a:xfrm>
            <a:off x="1430016" y="2304195"/>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73" name="文本框 22">
            <a:extLst>
              <a:ext uri="{FF2B5EF4-FFF2-40B4-BE49-F238E27FC236}">
                <a16:creationId xmlns:a16="http://schemas.microsoft.com/office/drawing/2014/main" id="{D11888EC-CA8C-C941-A45D-5C1023D866E4}"/>
              </a:ext>
            </a:extLst>
          </p:cNvPr>
          <p:cNvSpPr txBox="1"/>
          <p:nvPr/>
        </p:nvSpPr>
        <p:spPr>
          <a:xfrm>
            <a:off x="5175861" y="3200746"/>
            <a:ext cx="309700" cy="338554"/>
          </a:xfrm>
          <a:prstGeom prst="rect">
            <a:avLst/>
          </a:prstGeom>
          <a:noFill/>
        </p:spPr>
        <p:txBody>
          <a:bodyPr wrap="none" rtlCol="0">
            <a:spAutoFit/>
          </a:bodyPr>
          <a:lstStyle/>
          <a:p>
            <a:r>
              <a:rPr lang="en-US" altLang="zh-CN" sz="1600" dirty="0"/>
              <a:t>T</a:t>
            </a:r>
            <a:endParaRPr lang="zh-CN" altLang="en-US" sz="1600" dirty="0"/>
          </a:p>
        </p:txBody>
      </p:sp>
      <mc:AlternateContent xmlns:mc="http://schemas.openxmlformats.org/markup-compatibility/2006" xmlns:a14="http://schemas.microsoft.com/office/drawing/2010/main">
        <mc:Choice Requires="a14">
          <p:sp>
            <p:nvSpPr>
              <p:cNvPr id="74" name="文本框 23">
                <a:extLst>
                  <a:ext uri="{FF2B5EF4-FFF2-40B4-BE49-F238E27FC236}">
                    <a16:creationId xmlns:a16="http://schemas.microsoft.com/office/drawing/2014/main" id="{EE4B1F4D-07A1-B84C-9887-ED0B5B7D43BB}"/>
                  </a:ext>
                </a:extLst>
              </p:cNvPr>
              <p:cNvSpPr txBox="1"/>
              <p:nvPr/>
            </p:nvSpPr>
            <p:spPr>
              <a:xfrm>
                <a:off x="6131946" y="1863818"/>
                <a:ext cx="2123082" cy="453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en-US" altLang="zh-CN" sz="2000" b="1" i="1" dirty="0" smtClean="0">
                              <a:latin typeface="Cambria Math" panose="02040503050406030204" pitchFamily="18" charset="0"/>
                            </a:rPr>
                            <m:t>𝒐𝒖𝒕𝒑𝒖𝒕</m:t>
                          </m:r>
                        </m:sub>
                      </m:sSub>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rPr>
                            <m:t>𝑑</m:t>
                          </m:r>
                          <m:r>
                            <a:rPr lang="en-US" altLang="zh-CN" sz="2000" b="0" i="1" dirty="0" smtClean="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𝑉</m:t>
                              </m:r>
                            </m:e>
                          </m:d>
                        </m:sup>
                      </m:sSup>
                    </m:oMath>
                  </m:oMathPara>
                </a14:m>
                <a:endParaRPr lang="zh-CN" altLang="en-US" sz="2000" dirty="0"/>
              </a:p>
            </p:txBody>
          </p:sp>
        </mc:Choice>
        <mc:Fallback xmlns="">
          <p:sp>
            <p:nvSpPr>
              <p:cNvPr id="74" name="文本框 23">
                <a:extLst>
                  <a:ext uri="{FF2B5EF4-FFF2-40B4-BE49-F238E27FC236}">
                    <a16:creationId xmlns:a16="http://schemas.microsoft.com/office/drawing/2014/main" id="{EE4B1F4D-07A1-B84C-9887-ED0B5B7D43BB}"/>
                  </a:ext>
                </a:extLst>
              </p:cNvPr>
              <p:cNvSpPr txBox="1">
                <a:spLocks noRot="1" noChangeAspect="1" noMove="1" noResize="1" noEditPoints="1" noAdjustHandles="1" noChangeArrowheads="1" noChangeShapeType="1" noTextEdit="1"/>
              </p:cNvSpPr>
              <p:nvPr/>
            </p:nvSpPr>
            <p:spPr>
              <a:xfrm>
                <a:off x="6131946" y="1863818"/>
                <a:ext cx="2123082" cy="453970"/>
              </a:xfrm>
              <a:prstGeom prst="rect">
                <a:avLst/>
              </a:prstGeom>
              <a:blipFill>
                <a:blip r:embed="rId7"/>
                <a:stretch>
                  <a:fillRect b="-5405"/>
                </a:stretch>
              </a:blipFill>
            </p:spPr>
            <p:txBody>
              <a:bodyPr/>
              <a:lstStyle/>
              <a:p>
                <a:r>
                  <a:rPr lang="en-CN">
                    <a:noFill/>
                  </a:rPr>
                  <a:t> </a:t>
                </a:r>
              </a:p>
            </p:txBody>
          </p:sp>
        </mc:Fallback>
      </mc:AlternateContent>
      <p:sp>
        <p:nvSpPr>
          <p:cNvPr id="75" name="双括号 24">
            <a:extLst>
              <a:ext uri="{FF2B5EF4-FFF2-40B4-BE49-F238E27FC236}">
                <a16:creationId xmlns:a16="http://schemas.microsoft.com/office/drawing/2014/main" id="{7EF1079B-D440-E94C-8FF3-FBE4B60CCEAB}"/>
              </a:ext>
            </a:extLst>
          </p:cNvPr>
          <p:cNvSpPr/>
          <p:nvPr/>
        </p:nvSpPr>
        <p:spPr>
          <a:xfrm>
            <a:off x="5850808" y="3384913"/>
            <a:ext cx="2614109" cy="1380089"/>
          </a:xfrm>
          <a:prstGeom prst="bracketPair">
            <a:avLst>
              <a:gd name="adj" fmla="val 680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文本框 25">
            <a:extLst>
              <a:ext uri="{FF2B5EF4-FFF2-40B4-BE49-F238E27FC236}">
                <a16:creationId xmlns:a16="http://schemas.microsoft.com/office/drawing/2014/main" id="{F9BD0888-7A27-004D-8AB5-795703B26C47}"/>
              </a:ext>
            </a:extLst>
          </p:cNvPr>
          <p:cNvSpPr txBox="1"/>
          <p:nvPr/>
        </p:nvSpPr>
        <p:spPr>
          <a:xfrm>
            <a:off x="5835613" y="3428929"/>
            <a:ext cx="730550" cy="1287532"/>
          </a:xfrm>
          <a:prstGeom prst="rect">
            <a:avLst/>
          </a:prstGeom>
          <a:noFill/>
        </p:spPr>
        <p:txBody>
          <a:bodyPr wrap="square">
            <a:spAutoFit/>
          </a:bodyPr>
          <a:lstStyle/>
          <a:p>
            <a:pPr algn="ctr">
              <a:lnSpc>
                <a:spcPct val="150000"/>
              </a:lnSpc>
            </a:pPr>
            <a:r>
              <a:rPr lang="en-US" altLang="zh-CN" dirty="0"/>
              <a:t>0.3</a:t>
            </a:r>
          </a:p>
          <a:p>
            <a:pPr algn="ctr">
              <a:lnSpc>
                <a:spcPct val="150000"/>
              </a:lnSpc>
            </a:pPr>
            <a:r>
              <a:rPr lang="en-US" altLang="zh-CN" dirty="0"/>
              <a:t>0.1</a:t>
            </a:r>
          </a:p>
          <a:p>
            <a:pPr algn="ctr">
              <a:lnSpc>
                <a:spcPct val="150000"/>
              </a:lnSpc>
            </a:pPr>
            <a:r>
              <a:rPr lang="en-US" altLang="zh-CN" dirty="0"/>
              <a:t>0.1</a:t>
            </a:r>
            <a:endParaRPr lang="zh-CN" altLang="en-US" dirty="0"/>
          </a:p>
        </p:txBody>
      </p:sp>
      <p:sp>
        <p:nvSpPr>
          <p:cNvPr id="77" name="文本框 26">
            <a:extLst>
              <a:ext uri="{FF2B5EF4-FFF2-40B4-BE49-F238E27FC236}">
                <a16:creationId xmlns:a16="http://schemas.microsoft.com/office/drawing/2014/main" id="{E7BB5047-2F38-A94A-9BE7-6B79F24B1562}"/>
              </a:ext>
            </a:extLst>
          </p:cNvPr>
          <p:cNvSpPr txBox="1"/>
          <p:nvPr/>
        </p:nvSpPr>
        <p:spPr>
          <a:xfrm>
            <a:off x="6427312" y="3414393"/>
            <a:ext cx="730550" cy="1287532"/>
          </a:xfrm>
          <a:prstGeom prst="rect">
            <a:avLst/>
          </a:prstGeom>
          <a:noFill/>
        </p:spPr>
        <p:txBody>
          <a:bodyPr wrap="square">
            <a:spAutoFit/>
          </a:bodyPr>
          <a:lstStyle/>
          <a:p>
            <a:pPr algn="ctr">
              <a:lnSpc>
                <a:spcPct val="150000"/>
              </a:lnSpc>
            </a:pPr>
            <a:r>
              <a:rPr lang="en-US" altLang="zh-CN" dirty="0"/>
              <a:t>0.1</a:t>
            </a:r>
          </a:p>
          <a:p>
            <a:pPr algn="ctr">
              <a:lnSpc>
                <a:spcPct val="150000"/>
              </a:lnSpc>
            </a:pPr>
            <a:r>
              <a:rPr lang="en-US" altLang="zh-CN" dirty="0"/>
              <a:t>0.3</a:t>
            </a:r>
          </a:p>
          <a:p>
            <a:pPr algn="ctr">
              <a:lnSpc>
                <a:spcPct val="150000"/>
              </a:lnSpc>
            </a:pPr>
            <a:r>
              <a:rPr lang="en-US" altLang="zh-CN" dirty="0"/>
              <a:t>0.2</a:t>
            </a:r>
            <a:endParaRPr lang="zh-CN" altLang="en-US" dirty="0"/>
          </a:p>
        </p:txBody>
      </p:sp>
      <p:sp>
        <p:nvSpPr>
          <p:cNvPr id="78" name="文本框 27">
            <a:extLst>
              <a:ext uri="{FF2B5EF4-FFF2-40B4-BE49-F238E27FC236}">
                <a16:creationId xmlns:a16="http://schemas.microsoft.com/office/drawing/2014/main" id="{8A1FAF6F-4D76-BF4F-8AD1-BE617721321D}"/>
              </a:ext>
            </a:extLst>
          </p:cNvPr>
          <p:cNvSpPr txBox="1"/>
          <p:nvPr/>
        </p:nvSpPr>
        <p:spPr>
          <a:xfrm>
            <a:off x="7042830" y="3407161"/>
            <a:ext cx="730550" cy="1287532"/>
          </a:xfrm>
          <a:prstGeom prst="rect">
            <a:avLst/>
          </a:prstGeom>
          <a:noFill/>
        </p:spPr>
        <p:txBody>
          <a:bodyPr wrap="square">
            <a:spAutoFit/>
          </a:bodyPr>
          <a:lstStyle/>
          <a:p>
            <a:pPr algn="ctr">
              <a:lnSpc>
                <a:spcPct val="150000"/>
              </a:lnSpc>
            </a:pPr>
            <a:r>
              <a:rPr lang="en-US" altLang="zh-CN" dirty="0"/>
              <a:t>0.4</a:t>
            </a:r>
          </a:p>
          <a:p>
            <a:pPr algn="ctr">
              <a:lnSpc>
                <a:spcPct val="150000"/>
              </a:lnSpc>
            </a:pPr>
            <a:r>
              <a:rPr lang="en-US" altLang="zh-CN" dirty="0"/>
              <a:t>-1.1</a:t>
            </a:r>
          </a:p>
          <a:p>
            <a:pPr algn="ctr">
              <a:lnSpc>
                <a:spcPct val="150000"/>
              </a:lnSpc>
            </a:pPr>
            <a:r>
              <a:rPr lang="en-US" altLang="zh-CN" dirty="0"/>
              <a:t>0.4</a:t>
            </a:r>
            <a:endParaRPr lang="zh-CN" altLang="en-US" dirty="0"/>
          </a:p>
        </p:txBody>
      </p:sp>
      <p:sp>
        <p:nvSpPr>
          <p:cNvPr id="79" name="文本框 28">
            <a:extLst>
              <a:ext uri="{FF2B5EF4-FFF2-40B4-BE49-F238E27FC236}">
                <a16:creationId xmlns:a16="http://schemas.microsoft.com/office/drawing/2014/main" id="{CC97569F-B954-B54B-ACC1-1FD4D4734789}"/>
              </a:ext>
            </a:extLst>
          </p:cNvPr>
          <p:cNvSpPr txBox="1"/>
          <p:nvPr/>
        </p:nvSpPr>
        <p:spPr>
          <a:xfrm>
            <a:off x="7884772" y="3381666"/>
            <a:ext cx="595340" cy="1287532"/>
          </a:xfrm>
          <a:prstGeom prst="rect">
            <a:avLst/>
          </a:prstGeom>
          <a:noFill/>
        </p:spPr>
        <p:txBody>
          <a:bodyPr wrap="square">
            <a:spAutoFit/>
          </a:bodyPr>
          <a:lstStyle/>
          <a:p>
            <a:pPr algn="ctr">
              <a:lnSpc>
                <a:spcPct val="150000"/>
              </a:lnSpc>
            </a:pPr>
            <a:r>
              <a:rPr lang="en-US" altLang="zh-CN" dirty="0"/>
              <a:t>-0.4</a:t>
            </a:r>
          </a:p>
          <a:p>
            <a:pPr algn="ctr">
              <a:lnSpc>
                <a:spcPct val="150000"/>
              </a:lnSpc>
            </a:pPr>
            <a:r>
              <a:rPr lang="en-US" altLang="zh-CN" dirty="0"/>
              <a:t>0.3</a:t>
            </a:r>
          </a:p>
          <a:p>
            <a:pPr algn="ctr">
              <a:lnSpc>
                <a:spcPct val="150000"/>
              </a:lnSpc>
            </a:pPr>
            <a:r>
              <a:rPr lang="en-US" altLang="zh-CN" dirty="0"/>
              <a:t>0.1</a:t>
            </a:r>
            <a:endParaRPr lang="zh-CN" altLang="en-US" dirty="0"/>
          </a:p>
        </p:txBody>
      </p:sp>
      <p:sp>
        <p:nvSpPr>
          <p:cNvPr id="80" name="文本框 29">
            <a:extLst>
              <a:ext uri="{FF2B5EF4-FFF2-40B4-BE49-F238E27FC236}">
                <a16:creationId xmlns:a16="http://schemas.microsoft.com/office/drawing/2014/main" id="{7FA4B49F-EA49-C84D-B022-C8FF4C728031}"/>
              </a:ext>
            </a:extLst>
          </p:cNvPr>
          <p:cNvSpPr txBox="1"/>
          <p:nvPr/>
        </p:nvSpPr>
        <p:spPr>
          <a:xfrm>
            <a:off x="7603640" y="3513131"/>
            <a:ext cx="415498" cy="369332"/>
          </a:xfrm>
          <a:prstGeom prst="rect">
            <a:avLst/>
          </a:prstGeom>
          <a:noFill/>
        </p:spPr>
        <p:txBody>
          <a:bodyPr wrap="none" rtlCol="0">
            <a:spAutoFit/>
          </a:bodyPr>
          <a:lstStyle/>
          <a:p>
            <a:r>
              <a:rPr lang="en-US" altLang="zh-CN" dirty="0"/>
              <a:t>…</a:t>
            </a:r>
            <a:endParaRPr lang="zh-CN" altLang="en-US" dirty="0"/>
          </a:p>
        </p:txBody>
      </p:sp>
      <p:sp>
        <p:nvSpPr>
          <p:cNvPr id="81" name="文本框 30">
            <a:extLst>
              <a:ext uri="{FF2B5EF4-FFF2-40B4-BE49-F238E27FC236}">
                <a16:creationId xmlns:a16="http://schemas.microsoft.com/office/drawing/2014/main" id="{62A177FD-7640-6D41-83BD-5052D79E94A4}"/>
              </a:ext>
            </a:extLst>
          </p:cNvPr>
          <p:cNvSpPr txBox="1"/>
          <p:nvPr/>
        </p:nvSpPr>
        <p:spPr>
          <a:xfrm>
            <a:off x="7603640" y="3906498"/>
            <a:ext cx="415498" cy="369332"/>
          </a:xfrm>
          <a:prstGeom prst="rect">
            <a:avLst/>
          </a:prstGeom>
          <a:noFill/>
        </p:spPr>
        <p:txBody>
          <a:bodyPr wrap="none" rtlCol="0">
            <a:spAutoFit/>
          </a:bodyPr>
          <a:lstStyle/>
          <a:p>
            <a:r>
              <a:rPr lang="en-US" altLang="zh-CN" dirty="0"/>
              <a:t>…</a:t>
            </a:r>
            <a:endParaRPr lang="zh-CN" altLang="en-US" dirty="0"/>
          </a:p>
        </p:txBody>
      </p:sp>
      <p:sp>
        <p:nvSpPr>
          <p:cNvPr id="82" name="文本框 31">
            <a:extLst>
              <a:ext uri="{FF2B5EF4-FFF2-40B4-BE49-F238E27FC236}">
                <a16:creationId xmlns:a16="http://schemas.microsoft.com/office/drawing/2014/main" id="{B0CEB443-D658-8248-9709-5780E5DBBAA2}"/>
              </a:ext>
            </a:extLst>
          </p:cNvPr>
          <p:cNvSpPr txBox="1"/>
          <p:nvPr/>
        </p:nvSpPr>
        <p:spPr>
          <a:xfrm>
            <a:off x="7599668" y="4322114"/>
            <a:ext cx="415498" cy="369332"/>
          </a:xfrm>
          <a:prstGeom prst="rect">
            <a:avLst/>
          </a:prstGeom>
          <a:noFill/>
        </p:spPr>
        <p:txBody>
          <a:bodyPr wrap="none" rtlCol="0">
            <a:spAutoFit/>
          </a:bodyPr>
          <a:lstStyle/>
          <a:p>
            <a:r>
              <a:rPr lang="en-US" altLang="zh-CN" dirty="0"/>
              <a:t>…</a:t>
            </a:r>
            <a:endParaRPr lang="zh-CN" altLang="en-US" dirty="0"/>
          </a:p>
        </p:txBody>
      </p:sp>
      <p:sp>
        <p:nvSpPr>
          <p:cNvPr id="83" name="等号 38">
            <a:extLst>
              <a:ext uri="{FF2B5EF4-FFF2-40B4-BE49-F238E27FC236}">
                <a16:creationId xmlns:a16="http://schemas.microsoft.com/office/drawing/2014/main" id="{50CAA093-3ADE-174B-AB2A-22F6ED37CD68}"/>
              </a:ext>
            </a:extLst>
          </p:cNvPr>
          <p:cNvSpPr/>
          <p:nvPr/>
        </p:nvSpPr>
        <p:spPr>
          <a:xfrm>
            <a:off x="5404941" y="3943113"/>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等号 39">
            <a:extLst>
              <a:ext uri="{FF2B5EF4-FFF2-40B4-BE49-F238E27FC236}">
                <a16:creationId xmlns:a16="http://schemas.microsoft.com/office/drawing/2014/main" id="{89707550-726F-9E4B-AD55-B40EC045AA40}"/>
              </a:ext>
            </a:extLst>
          </p:cNvPr>
          <p:cNvSpPr/>
          <p:nvPr/>
        </p:nvSpPr>
        <p:spPr>
          <a:xfrm>
            <a:off x="4212843" y="3946613"/>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文本框 40">
            <a:extLst>
              <a:ext uri="{FF2B5EF4-FFF2-40B4-BE49-F238E27FC236}">
                <a16:creationId xmlns:a16="http://schemas.microsoft.com/office/drawing/2014/main" id="{232C8A41-DFDC-2C49-B0C5-44B52857D813}"/>
              </a:ext>
            </a:extLst>
          </p:cNvPr>
          <p:cNvSpPr txBox="1"/>
          <p:nvPr/>
        </p:nvSpPr>
        <p:spPr>
          <a:xfrm rot="16200000">
            <a:off x="4886815" y="3053472"/>
            <a:ext cx="1367426" cy="400110"/>
          </a:xfrm>
          <a:prstGeom prst="rect">
            <a:avLst/>
          </a:prstGeom>
          <a:noFill/>
        </p:spPr>
        <p:txBody>
          <a:bodyPr wrap="none" rtlCol="0">
            <a:spAutoFit/>
          </a:bodyPr>
          <a:lstStyle/>
          <a:p>
            <a:r>
              <a:rPr lang="en-US" altLang="zh-CN" sz="2000" dirty="0"/>
              <a:t>Stack over</a:t>
            </a:r>
            <a:endParaRPr lang="zh-CN" altLang="en-US" sz="2000" dirty="0"/>
          </a:p>
        </p:txBody>
      </p:sp>
      <p:sp>
        <p:nvSpPr>
          <p:cNvPr id="86" name="文本框 10">
            <a:extLst>
              <a:ext uri="{FF2B5EF4-FFF2-40B4-BE49-F238E27FC236}">
                <a16:creationId xmlns:a16="http://schemas.microsoft.com/office/drawing/2014/main" id="{40A65E07-ABD7-E54C-BC0A-E9E220479397}"/>
              </a:ext>
            </a:extLst>
          </p:cNvPr>
          <p:cNvSpPr txBox="1"/>
          <p:nvPr/>
        </p:nvSpPr>
        <p:spPr>
          <a:xfrm>
            <a:off x="23750" y="2349500"/>
            <a:ext cx="849913" cy="3775329"/>
          </a:xfrm>
          <a:prstGeom prst="rect">
            <a:avLst/>
          </a:prstGeom>
          <a:noFill/>
        </p:spPr>
        <p:txBody>
          <a:bodyPr wrap="square" rtlCol="0">
            <a:spAutoFit/>
          </a:bodyPr>
          <a:lstStyle/>
          <a:p>
            <a:pPr algn="r">
              <a:lnSpc>
                <a:spcPct val="150000"/>
              </a:lnSpc>
            </a:pPr>
            <a:r>
              <a:rPr lang="en-US" altLang="zh-CN" b="1" dirty="0">
                <a:solidFill>
                  <a:schemeClr val="accent4"/>
                </a:solidFill>
              </a:rPr>
              <a:t>the</a:t>
            </a:r>
          </a:p>
          <a:p>
            <a:pPr algn="r">
              <a:lnSpc>
                <a:spcPct val="150000"/>
              </a:lnSpc>
            </a:pPr>
            <a:r>
              <a:rPr lang="en-US" altLang="zh-CN" b="1" dirty="0">
                <a:solidFill>
                  <a:srgbClr val="00B050"/>
                </a:solidFill>
              </a:rPr>
              <a:t>quick</a:t>
            </a:r>
          </a:p>
          <a:p>
            <a:pPr algn="r">
              <a:lnSpc>
                <a:spcPct val="150000"/>
              </a:lnSpc>
            </a:pPr>
            <a:r>
              <a:rPr lang="en-US" altLang="zh-CN" dirty="0"/>
              <a:t>brown</a:t>
            </a:r>
          </a:p>
          <a:p>
            <a:pPr algn="r">
              <a:lnSpc>
                <a:spcPct val="150000"/>
              </a:lnSpc>
            </a:pPr>
            <a:r>
              <a:rPr lang="en-US" altLang="zh-CN" dirty="0"/>
              <a:t>fox</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lazy</a:t>
            </a:r>
          </a:p>
          <a:p>
            <a:pPr algn="r">
              <a:lnSpc>
                <a:spcPct val="150000"/>
              </a:lnSpc>
            </a:pPr>
            <a:r>
              <a:rPr lang="en-US" altLang="zh-CN" dirty="0"/>
              <a:t>dog</a:t>
            </a:r>
          </a:p>
        </p:txBody>
      </p:sp>
      <p:sp>
        <p:nvSpPr>
          <p:cNvPr id="87" name="乘号 12">
            <a:extLst>
              <a:ext uri="{FF2B5EF4-FFF2-40B4-BE49-F238E27FC236}">
                <a16:creationId xmlns:a16="http://schemas.microsoft.com/office/drawing/2014/main" id="{E228ED00-1AA5-E747-B236-9B2C91A827BE}"/>
              </a:ext>
            </a:extLst>
          </p:cNvPr>
          <p:cNvSpPr/>
          <p:nvPr/>
        </p:nvSpPr>
        <p:spPr>
          <a:xfrm>
            <a:off x="1462729" y="3785171"/>
            <a:ext cx="577421" cy="662782"/>
          </a:xfrm>
          <a:prstGeom prst="mathMultiply">
            <a:avLst>
              <a:gd name="adj1" fmla="val 46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8" name="双括号 32">
            <a:extLst>
              <a:ext uri="{FF2B5EF4-FFF2-40B4-BE49-F238E27FC236}">
                <a16:creationId xmlns:a16="http://schemas.microsoft.com/office/drawing/2014/main" id="{94B1C86B-16F7-9C43-B22D-AA7C9C9C6354}"/>
              </a:ext>
            </a:extLst>
          </p:cNvPr>
          <p:cNvSpPr/>
          <p:nvPr/>
        </p:nvSpPr>
        <p:spPr>
          <a:xfrm>
            <a:off x="8923678" y="2422181"/>
            <a:ext cx="769601" cy="363879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sz="1600" b="1" dirty="0">
                <a:solidFill>
                  <a:srgbClr val="FFC000"/>
                </a:solidFill>
              </a:rPr>
              <a:t>0.12</a:t>
            </a:r>
          </a:p>
          <a:p>
            <a:pPr algn="ctr">
              <a:lnSpc>
                <a:spcPct val="150000"/>
              </a:lnSpc>
            </a:pPr>
            <a:r>
              <a:rPr lang="en-US" altLang="zh-CN" sz="1600" dirty="0"/>
              <a:t>0.21</a:t>
            </a:r>
          </a:p>
          <a:p>
            <a:pPr algn="ctr">
              <a:lnSpc>
                <a:spcPct val="150000"/>
              </a:lnSpc>
            </a:pPr>
            <a:r>
              <a:rPr lang="en-US" altLang="zh-CN" sz="1600" dirty="0"/>
              <a:t>0.10</a:t>
            </a:r>
          </a:p>
          <a:p>
            <a:pPr algn="ctr">
              <a:lnSpc>
                <a:spcPct val="150000"/>
              </a:lnSpc>
            </a:pPr>
            <a:r>
              <a:rPr lang="en-US" altLang="zh-CN" sz="1600" dirty="0"/>
              <a:t>0.06</a:t>
            </a:r>
          </a:p>
          <a:p>
            <a:pPr algn="ctr">
              <a:lnSpc>
                <a:spcPct val="150000"/>
              </a:lnSpc>
            </a:pPr>
            <a:r>
              <a:rPr lang="en-US" altLang="zh-CN" sz="1600" dirty="0"/>
              <a:t>.</a:t>
            </a:r>
          </a:p>
          <a:p>
            <a:pPr algn="ctr">
              <a:lnSpc>
                <a:spcPct val="150000"/>
              </a:lnSpc>
            </a:pPr>
            <a:r>
              <a:rPr lang="en-US" altLang="zh-CN" sz="1600" dirty="0"/>
              <a:t>.</a:t>
            </a:r>
          </a:p>
          <a:p>
            <a:pPr algn="ctr">
              <a:lnSpc>
                <a:spcPct val="150000"/>
              </a:lnSpc>
            </a:pPr>
            <a:r>
              <a:rPr lang="en-US" altLang="zh-CN" sz="1600" dirty="0"/>
              <a:t>.</a:t>
            </a:r>
          </a:p>
          <a:p>
            <a:pPr algn="ctr">
              <a:lnSpc>
                <a:spcPct val="150000"/>
              </a:lnSpc>
            </a:pPr>
            <a:r>
              <a:rPr lang="en-US" altLang="zh-CN" sz="1600" dirty="0"/>
              <a:t>0.13</a:t>
            </a:r>
          </a:p>
          <a:p>
            <a:pPr algn="ctr">
              <a:lnSpc>
                <a:spcPct val="150000"/>
              </a:lnSpc>
            </a:pPr>
            <a:r>
              <a:rPr lang="en-US" altLang="zh-CN" sz="1600" dirty="0"/>
              <a:t>0.09</a:t>
            </a:r>
            <a:endParaRPr lang="zh-CN" altLang="en-US" sz="1600" dirty="0"/>
          </a:p>
        </p:txBody>
      </p:sp>
      <p:sp>
        <p:nvSpPr>
          <p:cNvPr id="89" name="文本框 22">
            <a:extLst>
              <a:ext uri="{FF2B5EF4-FFF2-40B4-BE49-F238E27FC236}">
                <a16:creationId xmlns:a16="http://schemas.microsoft.com/office/drawing/2014/main" id="{CEA52E50-D1F3-6D48-B84A-F866B7E98C88}"/>
              </a:ext>
            </a:extLst>
          </p:cNvPr>
          <p:cNvSpPr txBox="1"/>
          <p:nvPr/>
        </p:nvSpPr>
        <p:spPr>
          <a:xfrm>
            <a:off x="9655512" y="2299957"/>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90" name="等号 41">
            <a:extLst>
              <a:ext uri="{FF2B5EF4-FFF2-40B4-BE49-F238E27FC236}">
                <a16:creationId xmlns:a16="http://schemas.microsoft.com/office/drawing/2014/main" id="{BDC0E3F0-BE33-8942-9D50-A7A062DD2178}"/>
              </a:ext>
            </a:extLst>
          </p:cNvPr>
          <p:cNvSpPr/>
          <p:nvPr/>
        </p:nvSpPr>
        <p:spPr>
          <a:xfrm>
            <a:off x="8529910" y="3974276"/>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文本框 42">
            <a:extLst>
              <a:ext uri="{FF2B5EF4-FFF2-40B4-BE49-F238E27FC236}">
                <a16:creationId xmlns:a16="http://schemas.microsoft.com/office/drawing/2014/main" id="{CF8CA309-E531-7A40-98B7-AC55BCC9E8C9}"/>
              </a:ext>
            </a:extLst>
          </p:cNvPr>
          <p:cNvSpPr txBox="1"/>
          <p:nvPr/>
        </p:nvSpPr>
        <p:spPr>
          <a:xfrm rot="16200000">
            <a:off x="8142048" y="3226977"/>
            <a:ext cx="1111715" cy="400110"/>
          </a:xfrm>
          <a:prstGeom prst="rect">
            <a:avLst/>
          </a:prstGeom>
          <a:noFill/>
        </p:spPr>
        <p:txBody>
          <a:bodyPr wrap="none" rtlCol="0">
            <a:spAutoFit/>
          </a:bodyPr>
          <a:lstStyle/>
          <a:p>
            <a:r>
              <a:rPr lang="en-US" altLang="zh-CN" sz="2000" dirty="0"/>
              <a:t>Softmax</a:t>
            </a:r>
            <a:endParaRPr lang="zh-CN" altLang="en-US" sz="2000" dirty="0"/>
          </a:p>
        </p:txBody>
      </p:sp>
      <mc:AlternateContent xmlns:mc="http://schemas.openxmlformats.org/markup-compatibility/2006" xmlns:a14="http://schemas.microsoft.com/office/drawing/2010/main">
        <mc:Choice Requires="a14">
          <p:sp>
            <p:nvSpPr>
              <p:cNvPr id="92" name="文本框 47">
                <a:extLst>
                  <a:ext uri="{FF2B5EF4-FFF2-40B4-BE49-F238E27FC236}">
                    <a16:creationId xmlns:a16="http://schemas.microsoft.com/office/drawing/2014/main" id="{C394F42F-4A01-9046-99C4-5077ECA0B79F}"/>
                  </a:ext>
                </a:extLst>
              </p:cNvPr>
              <p:cNvSpPr txBox="1"/>
              <p:nvPr/>
            </p:nvSpPr>
            <p:spPr>
              <a:xfrm>
                <a:off x="8874192" y="1839047"/>
                <a:ext cx="868571" cy="4276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𝒚</m:t>
                          </m:r>
                        </m:e>
                        <m:sub>
                          <m:r>
                            <a:rPr lang="en-US" altLang="zh-CN" sz="2000" b="1" i="1" dirty="0" smtClean="0">
                              <a:latin typeface="Cambria Math" panose="02040503050406030204" pitchFamily="18" charset="0"/>
                            </a:rPr>
                            <m:t>𝒑𝒓𝒆𝒅</m:t>
                          </m:r>
                        </m:sub>
                      </m:sSub>
                    </m:oMath>
                  </m:oMathPara>
                </a14:m>
                <a:endParaRPr lang="zh-CN" altLang="en-US" sz="2000" dirty="0"/>
              </a:p>
            </p:txBody>
          </p:sp>
        </mc:Choice>
        <mc:Fallback xmlns="">
          <p:sp>
            <p:nvSpPr>
              <p:cNvPr id="92" name="文本框 47">
                <a:extLst>
                  <a:ext uri="{FF2B5EF4-FFF2-40B4-BE49-F238E27FC236}">
                    <a16:creationId xmlns:a16="http://schemas.microsoft.com/office/drawing/2014/main" id="{C394F42F-4A01-9046-99C4-5077ECA0B79F}"/>
                  </a:ext>
                </a:extLst>
              </p:cNvPr>
              <p:cNvSpPr txBox="1">
                <a:spLocks noRot="1" noChangeAspect="1" noMove="1" noResize="1" noEditPoints="1" noAdjustHandles="1" noChangeArrowheads="1" noChangeShapeType="1" noTextEdit="1"/>
              </p:cNvSpPr>
              <p:nvPr/>
            </p:nvSpPr>
            <p:spPr>
              <a:xfrm>
                <a:off x="8874192" y="1839047"/>
                <a:ext cx="868571" cy="427618"/>
              </a:xfrm>
              <a:prstGeom prst="rect">
                <a:avLst/>
              </a:prstGeom>
              <a:blipFill>
                <a:blip r:embed="rId8"/>
                <a:stretch>
                  <a:fillRect b="-8571"/>
                </a:stretch>
              </a:blipFill>
            </p:spPr>
            <p:txBody>
              <a:bodyPr/>
              <a:lstStyle/>
              <a:p>
                <a:r>
                  <a:rPr lang="en-CN">
                    <a:noFill/>
                  </a:rPr>
                  <a:t> </a:t>
                </a:r>
              </a:p>
            </p:txBody>
          </p:sp>
        </mc:Fallback>
      </mc:AlternateContent>
      <p:sp>
        <p:nvSpPr>
          <p:cNvPr id="93" name="文本框 22">
            <a:extLst>
              <a:ext uri="{FF2B5EF4-FFF2-40B4-BE49-F238E27FC236}">
                <a16:creationId xmlns:a16="http://schemas.microsoft.com/office/drawing/2014/main" id="{5E5E2971-E822-8047-AB2B-AED6266F4626}"/>
              </a:ext>
            </a:extLst>
          </p:cNvPr>
          <p:cNvSpPr txBox="1"/>
          <p:nvPr/>
        </p:nvSpPr>
        <p:spPr>
          <a:xfrm>
            <a:off x="10437304" y="2309857"/>
            <a:ext cx="309700" cy="338554"/>
          </a:xfrm>
          <a:prstGeom prst="rect">
            <a:avLst/>
          </a:prstGeom>
          <a:noFill/>
        </p:spPr>
        <p:txBody>
          <a:bodyPr wrap="none" rtlCol="0">
            <a:spAutoFit/>
          </a:bodyPr>
          <a:lstStyle/>
          <a:p>
            <a:r>
              <a:rPr lang="en-US" altLang="zh-CN" sz="1600" dirty="0"/>
              <a:t>T</a:t>
            </a:r>
            <a:endParaRPr lang="zh-CN" altLang="en-US" sz="1600" dirty="0"/>
          </a:p>
        </p:txBody>
      </p:sp>
    </p:spTree>
    <p:extLst>
      <p:ext uri="{BB962C8B-B14F-4D97-AF65-F5344CB8AC3E}">
        <p14:creationId xmlns:p14="http://schemas.microsoft.com/office/powerpoint/2010/main" val="71765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21F8C-11A6-47FA-A39B-4E98FFBB190A}"/>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solidFill>
                  <a:srgbClr val="184799"/>
                </a:solidFill>
              </a:rPr>
              <a:t>Synonymy</a:t>
            </a:r>
            <a:endParaRPr lang="zh-CN" altLang="en-US" dirty="0">
              <a:solidFill>
                <a:srgbClr val="184799"/>
              </a:solidFill>
            </a:endParaRPr>
          </a:p>
        </p:txBody>
      </p:sp>
      <p:sp>
        <p:nvSpPr>
          <p:cNvPr id="3" name="灯片编号占位符 2">
            <a:extLst>
              <a:ext uri="{FF2B5EF4-FFF2-40B4-BE49-F238E27FC236}">
                <a16:creationId xmlns:a16="http://schemas.microsoft.com/office/drawing/2014/main" id="{B96C6B39-6502-4272-9D39-25E3E22D0634}"/>
              </a:ext>
            </a:extLst>
          </p:cNvPr>
          <p:cNvSpPr>
            <a:spLocks noGrp="1"/>
          </p:cNvSpPr>
          <p:nvPr>
            <p:ph type="sldNum" sz="quarter" idx="12"/>
          </p:nvPr>
        </p:nvSpPr>
        <p:spPr/>
        <p:txBody>
          <a:bodyPr/>
          <a:lstStyle/>
          <a:p>
            <a:fld id="{B0345295-E261-4EC5-88DB-2E3C71302580}" type="slidenum">
              <a:rPr lang="zh-CN" altLang="en-US" smtClean="0"/>
              <a:t>6</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512BEAF-CDCF-41F4-A0A1-1E2C51F79788}"/>
                  </a:ext>
                </a:extLst>
              </p:cNvPr>
              <p:cNvSpPr>
                <a:spLocks noGrp="1"/>
              </p:cNvSpPr>
              <p:nvPr>
                <p:ph idx="1"/>
              </p:nvPr>
            </p:nvSpPr>
            <p:spPr>
              <a:xfrm>
                <a:off x="507509" y="1066673"/>
                <a:ext cx="5928802" cy="5697008"/>
              </a:xfrm>
            </p:spPr>
            <p:txBody>
              <a:bodyPr>
                <a:noAutofit/>
              </a:bodyPr>
              <a:lstStyle/>
              <a:p>
                <a:pPr>
                  <a:spcAft>
                    <a:spcPts val="600"/>
                  </a:spcAft>
                </a:pPr>
                <a:r>
                  <a:rPr lang="en-US" altLang="zh-CN" dirty="0"/>
                  <a:t>Word</a:t>
                </a:r>
                <a:r>
                  <a:rPr lang="zh-CN" altLang="en-US" dirty="0"/>
                  <a:t> </a:t>
                </a:r>
                <a:r>
                  <a:rPr lang="en-US" altLang="zh-CN" dirty="0">
                    <a:solidFill>
                      <a:schemeClr val="accent1"/>
                    </a:solidFill>
                  </a:rPr>
                  <a:t>A</a:t>
                </a:r>
                <a:r>
                  <a:rPr lang="zh-CN" altLang="en-US" dirty="0"/>
                  <a:t> </a:t>
                </a:r>
                <a:r>
                  <a:rPr lang="en-US" altLang="zh-CN" dirty="0"/>
                  <a:t>and</a:t>
                </a:r>
                <a:r>
                  <a:rPr lang="zh-CN" altLang="en-US" dirty="0"/>
                  <a:t> </a:t>
                </a:r>
                <a:r>
                  <a:rPr lang="en-US" altLang="zh-CN" dirty="0">
                    <a:solidFill>
                      <a:schemeClr val="accent6"/>
                    </a:solidFill>
                  </a:rPr>
                  <a:t>B</a:t>
                </a:r>
                <a:r>
                  <a:rPr lang="zh-CN" altLang="en-US" dirty="0">
                    <a:solidFill>
                      <a:schemeClr val="accent6"/>
                    </a:solidFill>
                  </a:rPr>
                  <a:t> </a:t>
                </a:r>
                <a:r>
                  <a:rPr lang="en-US" altLang="zh-CN" dirty="0"/>
                  <a:t>are </a:t>
                </a:r>
                <a:r>
                  <a:rPr lang="en-US" altLang="zh-CN" b="1" dirty="0">
                    <a:solidFill>
                      <a:srgbClr val="00B050"/>
                    </a:solidFill>
                  </a:rPr>
                  <a:t>synonyms</a:t>
                </a:r>
                <a:r>
                  <a:rPr lang="en-US" altLang="zh-CN" b="1" dirty="0"/>
                  <a:t>:</a:t>
                </a:r>
                <a:r>
                  <a:rPr lang="zh-CN" altLang="en-US" dirty="0"/>
                  <a:t> </a:t>
                </a:r>
                <a:r>
                  <a:rPr lang="en-US" altLang="zh-CN" dirty="0"/>
                  <a:t>Given some context, </a:t>
                </a:r>
                <a:r>
                  <a:rPr lang="en-US" altLang="zh-CN" dirty="0">
                    <a:solidFill>
                      <a:schemeClr val="accent1"/>
                    </a:solidFill>
                  </a:rPr>
                  <a:t>A</a:t>
                </a:r>
                <a:r>
                  <a:rPr lang="en-US" altLang="zh-CN" dirty="0"/>
                  <a:t> has a</a:t>
                </a:r>
                <a:r>
                  <a:rPr lang="zh-CN" altLang="en-US" dirty="0"/>
                  <a:t> </a:t>
                </a:r>
                <a:r>
                  <a:rPr lang="en-US" altLang="zh-CN" dirty="0"/>
                  <a:t>meaning,</a:t>
                </a:r>
                <a:r>
                  <a:rPr lang="zh-CN" altLang="en-US" dirty="0"/>
                  <a:t> </a:t>
                </a:r>
                <a:r>
                  <a:rPr lang="en-US" altLang="zh-CN" dirty="0"/>
                  <a:t>which</a:t>
                </a:r>
                <a:r>
                  <a:rPr lang="zh-CN" altLang="en-US" dirty="0"/>
                  <a:t> </a:t>
                </a:r>
                <a:r>
                  <a:rPr lang="en-US" altLang="zh-CN" dirty="0"/>
                  <a:t>is identical to</a:t>
                </a:r>
                <a:r>
                  <a:rPr lang="zh-CN" altLang="en-US" dirty="0"/>
                  <a:t> </a:t>
                </a:r>
                <a:r>
                  <a:rPr lang="en-US" altLang="zh-CN" dirty="0">
                    <a:solidFill>
                      <a:schemeClr val="accent6"/>
                    </a:solidFill>
                  </a:rPr>
                  <a:t>B</a:t>
                </a:r>
                <a:endParaRPr lang="en-US" altLang="zh-CN" dirty="0"/>
              </a:p>
              <a:p>
                <a:pPr lvl="1">
                  <a:spcAft>
                    <a:spcPts val="600"/>
                  </a:spcAft>
                </a:pPr>
                <a:r>
                  <a:rPr lang="en-US" altLang="zh-CN" sz="2400" dirty="0"/>
                  <a:t>car / automobile</a:t>
                </a:r>
              </a:p>
              <a:p>
                <a:pPr lvl="1">
                  <a:spcAft>
                    <a:spcPts val="600"/>
                  </a:spcAft>
                </a:pPr>
                <a:r>
                  <a:rPr lang="en-US" altLang="zh-CN" sz="2400" dirty="0"/>
                  <a:t>water /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𝑂</m:t>
                    </m:r>
                  </m:oMath>
                </a14:m>
                <a:endParaRPr lang="en-US" altLang="zh-CN" sz="2400" dirty="0"/>
              </a:p>
              <a:p>
                <a:pPr lvl="1">
                  <a:spcAft>
                    <a:spcPts val="600"/>
                  </a:spcAft>
                </a:pPr>
                <a:r>
                  <a:rPr lang="en-US" altLang="zh-CN" sz="2400" dirty="0"/>
                  <a:t>big / large</a:t>
                </a:r>
              </a:p>
              <a:p>
                <a:pPr lvl="1">
                  <a:spcAft>
                    <a:spcPts val="600"/>
                  </a:spcAft>
                </a:pPr>
                <a:r>
                  <a:rPr lang="en-US" altLang="zh-CN" sz="2400" dirty="0"/>
                  <a:t>couch / sofa</a:t>
                </a:r>
              </a:p>
              <a:p>
                <a:pPr lvl="1">
                  <a:spcAft>
                    <a:spcPts val="600"/>
                  </a:spcAft>
                </a:pPr>
                <a:r>
                  <a:rPr lang="en-US" altLang="zh-CN" sz="2400" dirty="0"/>
                  <a:t>vomit / throw up</a:t>
                </a:r>
              </a:p>
              <a:p>
                <a:pPr lvl="1">
                  <a:spcAft>
                    <a:spcPts val="600"/>
                  </a:spcAft>
                </a:pPr>
                <a:r>
                  <a:rPr lang="en-US" altLang="zh-CN" sz="2400" dirty="0"/>
                  <a:t>Fudan / Fudan University</a:t>
                </a:r>
              </a:p>
            </p:txBody>
          </p:sp>
        </mc:Choice>
        <mc:Fallback xmlns="">
          <p:sp>
            <p:nvSpPr>
              <p:cNvPr id="4" name="内容占位符 3">
                <a:extLst>
                  <a:ext uri="{FF2B5EF4-FFF2-40B4-BE49-F238E27FC236}">
                    <a16:creationId xmlns:a16="http://schemas.microsoft.com/office/drawing/2014/main" id="{2512BEAF-CDCF-41F4-A0A1-1E2C51F79788}"/>
                  </a:ext>
                </a:extLst>
              </p:cNvPr>
              <p:cNvSpPr>
                <a:spLocks noGrp="1" noRot="1" noChangeAspect="1" noMove="1" noResize="1" noEditPoints="1" noAdjustHandles="1" noChangeArrowheads="1" noChangeShapeType="1" noTextEdit="1"/>
              </p:cNvSpPr>
              <p:nvPr>
                <p:ph idx="1"/>
              </p:nvPr>
            </p:nvSpPr>
            <p:spPr>
              <a:xfrm>
                <a:off x="507509" y="1066673"/>
                <a:ext cx="5928802" cy="5697008"/>
              </a:xfrm>
              <a:blipFill>
                <a:blip r:embed="rId3"/>
                <a:stretch>
                  <a:fillRect l="-1709" t="-13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818DD9D2-741B-5648-A15B-E0F3D3F0A3B0}"/>
                  </a:ext>
                </a:extLst>
              </p:cNvPr>
              <p:cNvSpPr txBox="1">
                <a:spLocks/>
              </p:cNvSpPr>
              <p:nvPr/>
            </p:nvSpPr>
            <p:spPr>
              <a:xfrm>
                <a:off x="5939350" y="1061825"/>
                <a:ext cx="6123695" cy="569700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Two words having exactly the same meaning in all contexts</a:t>
                </a:r>
                <a:r>
                  <a:rPr lang="zh-CN" altLang="en-US" dirty="0"/>
                  <a:t> </a:t>
                </a:r>
                <a:r>
                  <a:rPr lang="en-US" altLang="zh-CN" dirty="0"/>
                  <a:t>is rare</a:t>
                </a:r>
              </a:p>
              <a:p>
                <a:pPr lvl="1">
                  <a:spcAft>
                    <a:spcPts val="600"/>
                  </a:spcAft>
                </a:pPr>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buy</a:t>
                </a:r>
                <a:r>
                  <a:rPr lang="zh-CN" altLang="en-US" dirty="0"/>
                  <a:t> </a:t>
                </a:r>
                <a:r>
                  <a:rPr lang="en-US" altLang="zh-CN" dirty="0"/>
                  <a:t>a</a:t>
                </a:r>
                <a:r>
                  <a:rPr lang="zh-CN" altLang="en-US" dirty="0"/>
                  <a:t> </a:t>
                </a:r>
                <a:r>
                  <a:rPr lang="en-US" altLang="zh-CN" u="sng" dirty="0"/>
                  <a:t>car/automobile</a:t>
                </a:r>
              </a:p>
              <a:p>
                <a:pPr lvl="1">
                  <a:spcAft>
                    <a:spcPts val="600"/>
                  </a:spcAft>
                </a:pPr>
                <a:r>
                  <a:rPr lang="en-US" altLang="zh-CN" dirty="0"/>
                  <a:t>Could</a:t>
                </a:r>
                <a:r>
                  <a:rPr lang="zh-CN" altLang="en-US" dirty="0"/>
                  <a:t> </a:t>
                </a:r>
                <a:r>
                  <a:rPr lang="en-US" altLang="zh-CN" dirty="0"/>
                  <a:t>you</a:t>
                </a:r>
                <a:r>
                  <a:rPr lang="zh-CN" altLang="en-US" dirty="0"/>
                  <a:t> </a:t>
                </a:r>
                <a:r>
                  <a:rPr lang="en-US" altLang="zh-CN" dirty="0"/>
                  <a:t>pass</a:t>
                </a:r>
                <a:r>
                  <a:rPr lang="zh-CN" altLang="en-US" dirty="0"/>
                  <a:t> </a:t>
                </a:r>
                <a:r>
                  <a:rPr lang="en-US" altLang="zh-CN" dirty="0"/>
                  <a:t>the</a:t>
                </a:r>
                <a:r>
                  <a:rPr lang="zh-CN" altLang="en-US" dirty="0"/>
                  <a:t> </a:t>
                </a:r>
                <a:r>
                  <a:rPr lang="en-US" altLang="zh-CN" dirty="0"/>
                  <a:t>bottle</a:t>
                </a:r>
                <a:r>
                  <a:rPr lang="zh-CN" altLang="en-US" dirty="0"/>
                  <a:t> </a:t>
                </a:r>
                <a:r>
                  <a:rPr lang="en-US" altLang="zh-CN" dirty="0"/>
                  <a:t>of</a:t>
                </a:r>
                <a:r>
                  <a:rPr lang="zh-CN" altLang="en-US" dirty="0"/>
                  <a:t> </a:t>
                </a:r>
                <a:r>
                  <a:rPr lang="en-US" altLang="zh-CN" u="sng" dirty="0"/>
                  <a:t>water/</a:t>
                </a:r>
                <a:r>
                  <a:rPr lang="en-US" altLang="zh-CN" sz="2400" b="0" u="sng" dirty="0"/>
                  <a:t> </a:t>
                </a:r>
                <a14:m>
                  <m:oMath xmlns:m="http://schemas.openxmlformats.org/officeDocument/2006/math">
                    <m:sSub>
                      <m:sSubPr>
                        <m:ctrlPr>
                          <a:rPr lang="en-US" altLang="zh-CN" sz="2400" b="0" i="1" u="sng" smtClean="0">
                            <a:latin typeface="Cambria Math" panose="02040503050406030204" pitchFamily="18" charset="0"/>
                          </a:rPr>
                        </m:ctrlPr>
                      </m:sSubPr>
                      <m:e>
                        <m:r>
                          <a:rPr lang="en-US" altLang="zh-CN" sz="2400" b="0" i="1" u="sng" smtClean="0">
                            <a:latin typeface="Cambria Math" panose="02040503050406030204" pitchFamily="18" charset="0"/>
                          </a:rPr>
                          <m:t>𝐻</m:t>
                        </m:r>
                      </m:e>
                      <m:sub>
                        <m:r>
                          <a:rPr lang="en-US" altLang="zh-CN" sz="2400" b="0" i="1" u="sng" smtClean="0">
                            <a:latin typeface="Cambria Math" panose="02040503050406030204" pitchFamily="18" charset="0"/>
                          </a:rPr>
                          <m:t>2</m:t>
                        </m:r>
                      </m:sub>
                    </m:sSub>
                    <m:r>
                      <a:rPr lang="en-US" altLang="zh-CN" sz="2400" b="0" i="1" u="sng" smtClean="0">
                        <a:latin typeface="Cambria Math" panose="02040503050406030204" pitchFamily="18" charset="0"/>
                      </a:rPr>
                      <m:t>𝑂</m:t>
                    </m:r>
                  </m:oMath>
                </a14:m>
                <a:r>
                  <a:rPr lang="en-US" altLang="zh-CN" dirty="0"/>
                  <a:t>?</a:t>
                </a:r>
              </a:p>
              <a:p>
                <a:pPr lvl="1">
                  <a:spcAft>
                    <a:spcPts val="600"/>
                  </a:spcAft>
                </a:pPr>
                <a:r>
                  <a:rPr lang="en-US" altLang="zh-CN" dirty="0">
                    <a:solidFill>
                      <a:srgbClr val="0068B7"/>
                    </a:solidFill>
                  </a:rPr>
                  <a:t>My</a:t>
                </a:r>
                <a:r>
                  <a:rPr lang="zh-CN" altLang="en-US" dirty="0">
                    <a:solidFill>
                      <a:srgbClr val="0068B7"/>
                    </a:solidFill>
                  </a:rPr>
                  <a:t> </a:t>
                </a:r>
                <a:r>
                  <a:rPr lang="en-US" altLang="zh-CN" dirty="0">
                    <a:solidFill>
                      <a:srgbClr val="0068B7"/>
                    </a:solidFill>
                  </a:rPr>
                  <a:t>big</a:t>
                </a:r>
                <a:r>
                  <a:rPr lang="zh-CN" altLang="en-US" dirty="0">
                    <a:solidFill>
                      <a:srgbClr val="0068B7"/>
                    </a:solidFill>
                  </a:rPr>
                  <a:t> </a:t>
                </a:r>
                <a:r>
                  <a:rPr lang="en-US" altLang="zh-CN" dirty="0">
                    <a:solidFill>
                      <a:srgbClr val="0068B7"/>
                    </a:solidFill>
                  </a:rPr>
                  <a:t>brother</a:t>
                </a:r>
                <a:r>
                  <a:rPr lang="zh-CN" altLang="en-US" dirty="0"/>
                  <a:t> </a:t>
                </a:r>
                <a:r>
                  <a:rPr lang="en-US" altLang="zh-CN" dirty="0"/>
                  <a:t>/</a:t>
                </a:r>
                <a:r>
                  <a:rPr lang="zh-CN" altLang="en-US" dirty="0"/>
                  <a:t> </a:t>
                </a:r>
                <a:r>
                  <a:rPr lang="en-US" altLang="zh-CN" dirty="0">
                    <a:solidFill>
                      <a:srgbClr val="FF0000"/>
                    </a:solidFill>
                  </a:rPr>
                  <a:t>My</a:t>
                </a:r>
                <a:r>
                  <a:rPr lang="zh-CN" altLang="en-US" dirty="0">
                    <a:solidFill>
                      <a:srgbClr val="FF0000"/>
                    </a:solidFill>
                  </a:rPr>
                  <a:t> </a:t>
                </a:r>
                <a:r>
                  <a:rPr lang="en-US" altLang="zh-CN" dirty="0">
                    <a:solidFill>
                      <a:srgbClr val="FF0000"/>
                    </a:solidFill>
                  </a:rPr>
                  <a:t>large</a:t>
                </a:r>
                <a:r>
                  <a:rPr lang="zh-CN" altLang="en-US" dirty="0">
                    <a:solidFill>
                      <a:srgbClr val="FF0000"/>
                    </a:solidFill>
                  </a:rPr>
                  <a:t> </a:t>
                </a:r>
                <a:r>
                  <a:rPr lang="en-US" altLang="zh-CN" dirty="0">
                    <a:solidFill>
                      <a:srgbClr val="FF0000"/>
                    </a:solidFill>
                  </a:rPr>
                  <a:t>brother</a:t>
                </a:r>
              </a:p>
              <a:p>
                <a:pPr>
                  <a:spcAft>
                    <a:spcPts val="600"/>
                  </a:spcAft>
                </a:pPr>
                <a:r>
                  <a:rPr lang="en-US" altLang="zh-CN" dirty="0"/>
                  <a:t>In</a:t>
                </a:r>
                <a:r>
                  <a:rPr lang="zh-CN" altLang="en-US" dirty="0"/>
                  <a:t> </a:t>
                </a:r>
                <a:r>
                  <a:rPr lang="en-US" altLang="zh-CN" dirty="0"/>
                  <a:t>practice,</a:t>
                </a:r>
                <a:r>
                  <a:rPr lang="zh-CN" altLang="en-US" dirty="0"/>
                  <a:t> </a:t>
                </a:r>
                <a:r>
                  <a:rPr lang="en-US" altLang="zh-CN" dirty="0"/>
                  <a:t>synonym</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describe</a:t>
                </a:r>
                <a:r>
                  <a:rPr lang="zh-CN" altLang="en-US" dirty="0"/>
                  <a:t> </a:t>
                </a:r>
                <a:r>
                  <a:rPr lang="en-US" altLang="zh-CN" dirty="0"/>
                  <a:t>a</a:t>
                </a:r>
                <a:r>
                  <a:rPr lang="zh-CN" altLang="en-US" dirty="0"/>
                  <a:t> </a:t>
                </a:r>
                <a:r>
                  <a:rPr lang="en-US" altLang="zh-CN" dirty="0"/>
                  <a:t>relationship</a:t>
                </a:r>
                <a:r>
                  <a:rPr lang="zh-CN" altLang="en-US" dirty="0"/>
                  <a:t> </a:t>
                </a:r>
                <a:r>
                  <a:rPr lang="en-US" altLang="zh-CN" dirty="0"/>
                  <a:t>of</a:t>
                </a:r>
                <a:r>
                  <a:rPr lang="zh-CN" altLang="en-US" dirty="0"/>
                  <a:t> </a:t>
                </a:r>
                <a:r>
                  <a:rPr lang="en-US" altLang="zh-CN" dirty="0"/>
                  <a:t>approximate</a:t>
                </a:r>
                <a:r>
                  <a:rPr lang="zh-CN" altLang="en-US" dirty="0"/>
                  <a:t> </a:t>
                </a:r>
                <a:r>
                  <a:rPr lang="en-US" altLang="zh-CN" dirty="0"/>
                  <a:t>or</a:t>
                </a:r>
                <a:r>
                  <a:rPr lang="zh-CN" altLang="en-US" dirty="0"/>
                  <a:t> </a:t>
                </a:r>
                <a:r>
                  <a:rPr lang="en-US" altLang="zh-CN" dirty="0"/>
                  <a:t>rough</a:t>
                </a:r>
                <a:r>
                  <a:rPr lang="zh-CN" altLang="en-US" dirty="0"/>
                  <a:t> </a:t>
                </a:r>
                <a:r>
                  <a:rPr lang="en-US" altLang="zh-CN" dirty="0"/>
                  <a:t>synonymy</a:t>
                </a:r>
              </a:p>
              <a:p>
                <a:pPr lvl="1">
                  <a:spcAft>
                    <a:spcPts val="600"/>
                  </a:spcAft>
                </a:pPr>
                <a:endParaRPr lang="en-US" altLang="zh-CN" dirty="0"/>
              </a:p>
              <a:p>
                <a:pPr lvl="1">
                  <a:spcAft>
                    <a:spcPts val="600"/>
                  </a:spcAft>
                </a:pPr>
                <a:endParaRPr lang="en-US" altLang="zh-CN" dirty="0"/>
              </a:p>
            </p:txBody>
          </p:sp>
        </mc:Choice>
        <mc:Fallback xmlns="">
          <p:sp>
            <p:nvSpPr>
              <p:cNvPr id="8" name="内容占位符 3">
                <a:extLst>
                  <a:ext uri="{FF2B5EF4-FFF2-40B4-BE49-F238E27FC236}">
                    <a16:creationId xmlns:a16="http://schemas.microsoft.com/office/drawing/2014/main" id="{818DD9D2-741B-5648-A15B-E0F3D3F0A3B0}"/>
                  </a:ext>
                </a:extLst>
              </p:cNvPr>
              <p:cNvSpPr txBox="1">
                <a:spLocks noRot="1" noChangeAspect="1" noMove="1" noResize="1" noEditPoints="1" noAdjustHandles="1" noChangeArrowheads="1" noChangeShapeType="1" noTextEdit="1"/>
              </p:cNvSpPr>
              <p:nvPr/>
            </p:nvSpPr>
            <p:spPr>
              <a:xfrm>
                <a:off x="5939350" y="1061825"/>
                <a:ext cx="6123695" cy="5697008"/>
              </a:xfrm>
              <a:prstGeom prst="rect">
                <a:avLst/>
              </a:prstGeom>
              <a:blipFill>
                <a:blip r:embed="rId4"/>
                <a:stretch>
                  <a:fillRect l="-1656" t="-1111" r="-20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292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9C167-8EDA-4AC5-A643-EA380ABACBD6}"/>
              </a:ext>
            </a:extLst>
          </p:cNvPr>
          <p:cNvSpPr>
            <a:spLocks noGrp="1"/>
          </p:cNvSpPr>
          <p:nvPr>
            <p:ph type="title"/>
          </p:nvPr>
        </p:nvSpPr>
        <p:spPr/>
        <p:txBody>
          <a:bodyPr lIns="90000">
            <a:noAutofit/>
          </a:bodyPr>
          <a:lstStyle/>
          <a:p>
            <a:r>
              <a:rPr lang="en-US" altLang="zh-CN" dirty="0"/>
              <a:t>Skip-Gram model</a:t>
            </a:r>
            <a:r>
              <a:rPr lang="zh-CN" altLang="en-US" dirty="0"/>
              <a:t> </a:t>
            </a:r>
            <a:r>
              <a:rPr lang="en-US" altLang="zh-CN" dirty="0"/>
              <a:t>-</a:t>
            </a:r>
            <a:r>
              <a:rPr lang="zh-CN" altLang="en-US" dirty="0"/>
              <a:t> </a:t>
            </a:r>
            <a:r>
              <a:rPr lang="en-US" altLang="zh-CN" dirty="0"/>
              <a:t>softmax is expensive</a:t>
            </a:r>
            <a:endParaRPr lang="zh-CN" altLang="en-US" dirty="0"/>
          </a:p>
        </p:txBody>
      </p:sp>
      <p:sp>
        <p:nvSpPr>
          <p:cNvPr id="3" name="灯片编号占位符 2">
            <a:extLst>
              <a:ext uri="{FF2B5EF4-FFF2-40B4-BE49-F238E27FC236}">
                <a16:creationId xmlns:a16="http://schemas.microsoft.com/office/drawing/2014/main" id="{1E41A788-98EE-4173-90DF-AC8308E0E109}"/>
              </a:ext>
            </a:extLst>
          </p:cNvPr>
          <p:cNvSpPr>
            <a:spLocks noGrp="1"/>
          </p:cNvSpPr>
          <p:nvPr>
            <p:ph type="sldNum" sz="quarter" idx="12"/>
          </p:nvPr>
        </p:nvSpPr>
        <p:spPr/>
        <p:txBody>
          <a:bodyPr/>
          <a:lstStyle/>
          <a:p>
            <a:fld id="{B0345295-E261-4EC5-88DB-2E3C71302580}" type="slidenum">
              <a:rPr lang="zh-CN" altLang="en-US" smtClean="0"/>
              <a:t>60</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B85B9DD-9C53-4348-B4CB-0A58E0577D71}"/>
                  </a:ext>
                </a:extLst>
              </p:cNvPr>
              <p:cNvSpPr>
                <a:spLocks noGrp="1"/>
              </p:cNvSpPr>
              <p:nvPr>
                <p:ph idx="1"/>
              </p:nvPr>
            </p:nvSpPr>
            <p:spPr>
              <a:xfrm>
                <a:off x="515300" y="1092102"/>
                <a:ext cx="10956264" cy="1528895"/>
              </a:xfrm>
            </p:spPr>
            <p:txBody>
              <a:bodyPr/>
              <a:lstStyle/>
              <a:p>
                <a:r>
                  <a:rPr lang="en-US" altLang="zh-CN" dirty="0"/>
                  <a:t>Softmax is computationally expensive, as it requires scanning through the entire output matrix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𝐖</m:t>
                        </m:r>
                      </m:e>
                      <m:sub>
                        <m:r>
                          <a:rPr lang="en-US" altLang="zh-CN" b="0" i="1" dirty="0" smtClean="0">
                            <a:latin typeface="Cambria Math" panose="02040503050406030204" pitchFamily="18" charset="0"/>
                          </a:rPr>
                          <m:t>𝑜𝑢𝑡𝑝𝑢𝑡</m:t>
                        </m:r>
                      </m:sub>
                    </m:sSub>
                  </m:oMath>
                </a14:m>
                <a:r>
                  <a:rPr lang="en-US" altLang="zh-CN" dirty="0"/>
                  <a:t>) to compute the probability distribution of all </a:t>
                </a:r>
                <a14:m>
                  <m:oMath xmlns:m="http://schemas.openxmlformats.org/officeDocument/2006/math">
                    <m:d>
                      <m:dPr>
                        <m:begChr m:val="|"/>
                        <m:endChr m:val="|"/>
                        <m:ctrlPr>
                          <a:rPr lang="en-US" altLang="zh-CN" b="0" i="1" dirty="0" smtClean="0">
                            <a:latin typeface="Cambria Math" panose="02040503050406030204" pitchFamily="18" charset="0"/>
                          </a:rPr>
                        </m:ctrlPr>
                      </m:dPr>
                      <m:e>
                        <m:r>
                          <a:rPr lang="en-US" altLang="zh-CN" i="1" dirty="0" smtClean="0">
                            <a:latin typeface="Cambria Math" panose="02040503050406030204" pitchFamily="18" charset="0"/>
                          </a:rPr>
                          <m:t>𝑉</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7</m:t>
                        </m:r>
                      </m:sup>
                    </m:sSup>
                  </m:oMath>
                </a14:m>
                <a:r>
                  <a:rPr lang="en-US" altLang="zh-CN" dirty="0"/>
                  <a:t> words</a:t>
                </a:r>
                <a:endParaRPr lang="zh-CN" altLang="en-US" dirty="0"/>
              </a:p>
            </p:txBody>
          </p:sp>
        </mc:Choice>
        <mc:Fallback xmlns="">
          <p:sp>
            <p:nvSpPr>
              <p:cNvPr id="4" name="内容占位符 3">
                <a:extLst>
                  <a:ext uri="{FF2B5EF4-FFF2-40B4-BE49-F238E27FC236}">
                    <a16:creationId xmlns:a16="http://schemas.microsoft.com/office/drawing/2014/main" id="{9B85B9DD-9C53-4348-B4CB-0A58E0577D71}"/>
                  </a:ext>
                </a:extLst>
              </p:cNvPr>
              <p:cNvSpPr>
                <a:spLocks noGrp="1" noRot="1" noChangeAspect="1" noMove="1" noResize="1" noEditPoints="1" noAdjustHandles="1" noChangeArrowheads="1" noChangeShapeType="1" noTextEdit="1"/>
              </p:cNvSpPr>
              <p:nvPr>
                <p:ph idx="1"/>
              </p:nvPr>
            </p:nvSpPr>
            <p:spPr>
              <a:xfrm>
                <a:off x="515300" y="1092102"/>
                <a:ext cx="10956264" cy="1528895"/>
              </a:xfrm>
              <a:blipFill>
                <a:blip r:embed="rId3"/>
                <a:stretch>
                  <a:fillRect l="-926" t="-4098" b="-245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AB65C86-A670-4FCE-B4A0-68FA830C477B}"/>
                  </a:ext>
                </a:extLst>
              </p:cNvPr>
              <p:cNvSpPr txBox="1"/>
              <p:nvPr/>
            </p:nvSpPr>
            <p:spPr>
              <a:xfrm>
                <a:off x="4738063" y="2778230"/>
                <a:ext cx="6549775" cy="2860464"/>
              </a:xfrm>
              <a:prstGeom prst="rect">
                <a:avLst/>
              </a:prstGeom>
              <a:noFill/>
            </p:spPr>
            <p:txBody>
              <a:bodyPr wrap="none" lIns="0" tIns="0" rIns="0" bIns="0" rtlCol="0">
                <a:no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eqArr>
                            <m:eqArrPr>
                              <m:ctrlPr>
                                <a:rPr lang="en-US" altLang="zh-CN" sz="2800" i="1">
                                  <a:latin typeface="Cambria Math" panose="02040503050406030204" pitchFamily="18" charset="0"/>
                                </a:rPr>
                              </m:ctrlPr>
                            </m:eqArrPr>
                            <m:e>
                              <m:f>
                                <m:fPr>
                                  <m:type m:val="noBar"/>
                                  <m:ctrlPr>
                                    <a:rPr lang="en-US" altLang="zh-CN" sz="2800" i="1">
                                      <a:latin typeface="Cambria Math" panose="02040503050406030204" pitchFamily="18" charset="0"/>
                                    </a:rPr>
                                  </m:ctrlPr>
                                </m:fPr>
                                <m:num>
                                  <m:f>
                                    <m:fPr>
                                      <m:type m:val="noBa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rPr>
                                            <m:t>𝑤</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𝑡</m:t>
                                              </m:r>
                                            </m:e>
                                          </m:d>
                                        </m:e>
                                      </m:d>
                                    </m:num>
                                    <m:den>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b="0" i="1" smtClean="0">
                                                  <a:latin typeface="Cambria Math" panose="02040503050406030204" pitchFamily="18" charset="0"/>
                                                </a:rPr>
                                                <m:t>2</m:t>
                                              </m:r>
                                            </m:sub>
                                          </m:sSub>
                                        </m:e>
                                        <m:e>
                                          <m:r>
                                            <a:rPr lang="en-US" altLang="zh-CN" sz="2800" i="1">
                                              <a:latin typeface="Cambria Math" panose="02040503050406030204" pitchFamily="18" charset="0"/>
                                            </a:rPr>
                                            <m:t>𝑤</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e>
                                      </m:d>
                                    </m:den>
                                  </m:f>
                                </m:num>
                                <m:den>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b="0" i="1" smtClean="0">
                                              <a:latin typeface="Cambria Math" panose="02040503050406030204" pitchFamily="18" charset="0"/>
                                            </a:rPr>
                                            <m:t>3</m:t>
                                          </m:r>
                                        </m:sub>
                                      </m:sSub>
                                    </m:e>
                                    <m:e>
                                      <m:r>
                                        <a:rPr lang="en-US" altLang="zh-CN" sz="2800" i="1">
                                          <a:latin typeface="Cambria Math" panose="02040503050406030204" pitchFamily="18" charset="0"/>
                                        </a:rPr>
                                        <m:t>𝑤</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e>
                                  </m:d>
                                </m:den>
                              </m:f>
                            </m:e>
                            <m:e>
                              <m:r>
                                <a:rPr lang="en-US" altLang="zh-CN" sz="2800" b="0" i="1" smtClean="0">
                                  <a:latin typeface="Cambria Math" panose="02040503050406030204" pitchFamily="18" charset="0"/>
                                </a:rPr>
                                <m:t>⋮</m:t>
                              </m:r>
                            </m:e>
                            <m:e>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r>
                                        <a:rPr lang="en-US" altLang="zh-CN" sz="2800" b="0" i="1" smtClean="0">
                                          <a:latin typeface="Cambria Math" panose="02040503050406030204" pitchFamily="18" charset="0"/>
                                        </a:rPr>
                                        <m:t>|</m:t>
                                      </m:r>
                                    </m:sub>
                                  </m:sSub>
                                </m:e>
                                <m:e>
                                  <m:r>
                                    <a:rPr lang="en-US" altLang="zh-CN" sz="2800" i="1">
                                      <a:latin typeface="Cambria Math" panose="02040503050406030204" pitchFamily="18" charset="0"/>
                                    </a:rPr>
                                    <m:t>𝑤</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e>
                              </m:d>
                            </m:e>
                          </m:eqArr>
                        </m:e>
                      </m:d>
                      <m:r>
                        <a:rPr lang="en-US" altLang="zh-CN" sz="2800" b="0" i="1" smtClean="0">
                          <a:latin typeface="Cambria Math" panose="02040503050406030204" pitchFamily="18" charset="0"/>
                        </a:rPr>
                        <m:t>=</m:t>
                      </m:r>
                      <m:f>
                        <m:fPr>
                          <m:ctrlPr>
                            <a:rPr lang="en-US" altLang="zh-CN" sz="2800" i="1" dirty="0">
                              <a:latin typeface="Cambria Math" panose="02040503050406030204" pitchFamily="18" charset="0"/>
                            </a:rPr>
                          </m:ctrlPr>
                        </m:fPr>
                        <m:num>
                          <m:func>
                            <m:funcPr>
                              <m:ctrlPr>
                                <a:rPr lang="en-US" altLang="zh-CN" sz="2800" i="1" dirty="0">
                                  <a:latin typeface="Cambria Math" panose="02040503050406030204" pitchFamily="18" charset="0"/>
                                </a:rPr>
                              </m:ctrlPr>
                            </m:funcPr>
                            <m:fName>
                              <m:r>
                                <m:rPr>
                                  <m:sty m:val="p"/>
                                </m:rPr>
                                <a:rPr lang="en-US" altLang="zh-CN" sz="2800" dirty="0">
                                  <a:latin typeface="Cambria Math" panose="02040503050406030204" pitchFamily="18" charset="0"/>
                                </a:rPr>
                                <m:t>exp</m:t>
                              </m:r>
                            </m:fName>
                            <m:e>
                              <m:r>
                                <a:rPr lang="en-US" altLang="zh-CN" sz="2800" i="1" dirty="0">
                                  <a:latin typeface="Cambria Math" panose="02040503050406030204" pitchFamily="18" charset="0"/>
                                </a:rPr>
                                <m:t>(</m:t>
                              </m:r>
                              <m:sSub>
                                <m:sSubPr>
                                  <m:ctrlPr>
                                    <a:rPr lang="en-US" altLang="zh-CN" sz="2800" b="1" i="1" dirty="0">
                                      <a:latin typeface="Cambria Math" panose="02040503050406030204" pitchFamily="18" charset="0"/>
                                    </a:rPr>
                                  </m:ctrlPr>
                                </m:sSubPr>
                                <m:e>
                                  <m:r>
                                    <a:rPr lang="en-US" altLang="zh-CN" sz="2800" b="1" dirty="0">
                                      <a:latin typeface="Cambria Math" panose="02040503050406030204" pitchFamily="18" charset="0"/>
                                    </a:rPr>
                                    <m:t>𝐖</m:t>
                                  </m:r>
                                </m:e>
                                <m:sub>
                                  <m:r>
                                    <m:rPr>
                                      <m:sty m:val="p"/>
                                    </m:rPr>
                                    <a:rPr lang="en-US" altLang="zh-CN" sz="2800" dirty="0">
                                      <a:latin typeface="Cambria Math" panose="02040503050406030204" pitchFamily="18" charset="0"/>
                                    </a:rPr>
                                    <m:t>output</m:t>
                                  </m:r>
                                </m:sub>
                              </m:sSub>
                              <m:r>
                                <a:rPr lang="en-US" altLang="zh-CN" sz="2800" i="1" dirty="0">
                                  <a:latin typeface="Cambria Math" panose="02040503050406030204" pitchFamily="18" charset="0"/>
                                </a:rPr>
                                <m:t>⋅</m:t>
                              </m:r>
                              <m:r>
                                <a:rPr lang="en-US" altLang="zh-CN" sz="2800" b="1" dirty="0">
                                  <a:latin typeface="Cambria Math" panose="02040503050406030204" pitchFamily="18" charset="0"/>
                                </a:rPr>
                                <m:t>𝐡</m:t>
                              </m:r>
                              <m:r>
                                <a:rPr lang="en-US" altLang="zh-CN" sz="2800" i="1" dirty="0">
                                  <a:latin typeface="Cambria Math" panose="02040503050406030204" pitchFamily="18" charset="0"/>
                                </a:rPr>
                                <m:t>)</m:t>
                              </m:r>
                            </m:e>
                          </m:func>
                        </m:num>
                        <m:den>
                          <m:nary>
                            <m:naryPr>
                              <m:chr m:val="∑"/>
                              <m:ctrlPr>
                                <a:rPr lang="en-US" altLang="zh-CN" sz="2800" i="1" dirty="0">
                                  <a:latin typeface="Cambria Math" panose="02040503050406030204" pitchFamily="18" charset="0"/>
                                </a:rPr>
                              </m:ctrlPr>
                            </m:naryPr>
                            <m:sub>
                              <m:r>
                                <m:rPr>
                                  <m:brk m:alnAt="23"/>
                                </m:rPr>
                                <a:rPr lang="en-US" altLang="zh-CN" sz="2800" i="1" dirty="0">
                                  <a:latin typeface="Cambria Math" panose="02040503050406030204" pitchFamily="18" charset="0"/>
                                </a:rPr>
                                <m:t>𝑖</m:t>
                              </m:r>
                              <m:r>
                                <a:rPr lang="en-US" altLang="zh-CN" sz="2800" i="1" dirty="0">
                                  <a:latin typeface="Cambria Math" panose="02040503050406030204" pitchFamily="18" charset="0"/>
                                </a:rPr>
                                <m:t>=1</m:t>
                              </m:r>
                            </m:sub>
                            <m:sup>
                              <m:r>
                                <a:rPr lang="en-US" altLang="zh-CN" sz="2800" i="1" dirty="0">
                                  <a:latin typeface="Cambria Math" panose="02040503050406030204" pitchFamily="18" charset="0"/>
                                </a:rPr>
                                <m:t>|</m:t>
                              </m:r>
                              <m:r>
                                <a:rPr lang="en-US" altLang="zh-CN" sz="2800" i="1" dirty="0">
                                  <a:latin typeface="Cambria Math" panose="02040503050406030204" pitchFamily="18" charset="0"/>
                                </a:rPr>
                                <m:t>𝑉</m:t>
                              </m:r>
                              <m:r>
                                <a:rPr lang="en-US" altLang="zh-CN" sz="2800" i="1" dirty="0">
                                  <a:latin typeface="Cambria Math" panose="02040503050406030204" pitchFamily="18" charset="0"/>
                                </a:rPr>
                                <m:t>|</m:t>
                              </m:r>
                            </m:sup>
                            <m:e>
                              <m:func>
                                <m:funcPr>
                                  <m:ctrlPr>
                                    <a:rPr lang="en-US" altLang="zh-CN" sz="2800" i="1" dirty="0">
                                      <a:latin typeface="Cambria Math" panose="02040503050406030204" pitchFamily="18" charset="0"/>
                                    </a:rPr>
                                  </m:ctrlPr>
                                </m:funcPr>
                                <m:fName>
                                  <m:r>
                                    <m:rPr>
                                      <m:sty m:val="p"/>
                                    </m:rPr>
                                    <a:rPr lang="en-US" altLang="zh-CN" sz="2800" dirty="0">
                                      <a:latin typeface="Cambria Math" panose="02040503050406030204" pitchFamily="18" charset="0"/>
                                    </a:rPr>
                                    <m:t>exp</m:t>
                                  </m:r>
                                </m:fName>
                                <m:e>
                                  <m:r>
                                    <a:rPr lang="en-US" altLang="zh-CN" sz="2800" i="1" dirty="0">
                                      <a:latin typeface="Cambria Math" panose="02040503050406030204" pitchFamily="18" charset="0"/>
                                    </a:rPr>
                                    <m:t>(</m:t>
                                  </m:r>
                                  <m:sSub>
                                    <m:sSubPr>
                                      <m:ctrlPr>
                                        <a:rPr lang="en-US" altLang="zh-CN" sz="2800" b="1" i="1" dirty="0">
                                          <a:latin typeface="Cambria Math" panose="02040503050406030204" pitchFamily="18" charset="0"/>
                                        </a:rPr>
                                      </m:ctrlPr>
                                    </m:sSubPr>
                                    <m:e>
                                      <m:r>
                                        <a:rPr lang="en-US" altLang="zh-CN" sz="2800" b="1" dirty="0">
                                          <a:latin typeface="Cambria Math" panose="02040503050406030204" pitchFamily="18" charset="0"/>
                                        </a:rPr>
                                        <m:t>𝐖</m:t>
                                      </m:r>
                                    </m:e>
                                    <m:sub>
                                      <m:r>
                                        <m:rPr>
                                          <m:sty m:val="p"/>
                                        </m:rPr>
                                        <a:rPr lang="en-US" altLang="zh-CN" sz="2800" dirty="0">
                                          <a:latin typeface="Cambria Math" panose="02040503050406030204" pitchFamily="18" charset="0"/>
                                        </a:rPr>
                                        <m:t>outpu</m:t>
                                      </m:r>
                                      <m:r>
                                        <m:rPr>
                                          <m:sty m:val="p"/>
                                        </m:rPr>
                                        <a:rPr lang="en-US" altLang="zh-CN" sz="2800" i="1" dirty="0" smtClean="0">
                                          <a:latin typeface="Cambria Math" panose="02040503050406030204" pitchFamily="18" charset="0"/>
                                        </a:rPr>
                                        <m:t>t</m:t>
                                      </m:r>
                                    </m:sub>
                                  </m:sSub>
                                  <m:r>
                                    <a:rPr lang="en-US" altLang="zh-CN" sz="2800" i="1" dirty="0">
                                      <a:latin typeface="Cambria Math" panose="02040503050406030204" pitchFamily="18" charset="0"/>
                                    </a:rPr>
                                    <m:t>⋅</m:t>
                                  </m:r>
                                  <m:r>
                                    <a:rPr lang="en-US" altLang="zh-CN" sz="2800" b="1" dirty="0">
                                      <a:latin typeface="Cambria Math" panose="02040503050406030204" pitchFamily="18" charset="0"/>
                                    </a:rPr>
                                    <m:t>𝐡</m:t>
                                  </m:r>
                                  <m:r>
                                    <a:rPr lang="en-US" altLang="zh-CN" sz="2800" i="1" dirty="0">
                                      <a:latin typeface="Cambria Math" panose="02040503050406030204" pitchFamily="18" charset="0"/>
                                    </a:rPr>
                                    <m:t>)</m:t>
                                  </m:r>
                                </m:e>
                              </m:func>
                            </m:e>
                          </m:nary>
                        </m:den>
                      </m:f>
                    </m:oMath>
                  </m:oMathPara>
                </a14:m>
                <a:endParaRPr lang="zh-CN" altLang="en-US" sz="2800" dirty="0"/>
              </a:p>
            </p:txBody>
          </p:sp>
        </mc:Choice>
        <mc:Fallback xmlns="">
          <p:sp>
            <p:nvSpPr>
              <p:cNvPr id="5" name="文本框 4">
                <a:extLst>
                  <a:ext uri="{FF2B5EF4-FFF2-40B4-BE49-F238E27FC236}">
                    <a16:creationId xmlns:a16="http://schemas.microsoft.com/office/drawing/2014/main" id="{AAB65C86-A670-4FCE-B4A0-68FA830C477B}"/>
                  </a:ext>
                </a:extLst>
              </p:cNvPr>
              <p:cNvSpPr txBox="1">
                <a:spLocks noRot="1" noChangeAspect="1" noMove="1" noResize="1" noEditPoints="1" noAdjustHandles="1" noChangeArrowheads="1" noChangeShapeType="1" noTextEdit="1"/>
              </p:cNvSpPr>
              <p:nvPr/>
            </p:nvSpPr>
            <p:spPr>
              <a:xfrm>
                <a:off x="4738063" y="2778230"/>
                <a:ext cx="6549775" cy="2860464"/>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7754729-F4B4-4799-AFD8-8208351D69AE}"/>
                  </a:ext>
                </a:extLst>
              </p:cNvPr>
              <p:cNvSpPr txBox="1"/>
              <p:nvPr/>
            </p:nvSpPr>
            <p:spPr>
              <a:xfrm>
                <a:off x="6920298" y="5555287"/>
                <a:ext cx="4743450" cy="954107"/>
              </a:xfrm>
              <a:prstGeom prst="rect">
                <a:avLst/>
              </a:prstGeom>
              <a:solidFill>
                <a:schemeClr val="bg1">
                  <a:lumMod val="95000"/>
                </a:schemeClr>
              </a:solidFill>
            </p:spPr>
            <p:txBody>
              <a:bodyPr wrap="square" rtlCol="0">
                <a:spAutoFit/>
              </a:bodyPr>
              <a:lstStyle/>
              <a:p>
                <a14:m>
                  <m:oMath xmlns:m="http://schemas.openxmlformats.org/officeDocument/2006/math">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𝑉</m:t>
                    </m:r>
                    <m:r>
                      <a:rPr lang="en-US" altLang="zh-CN" sz="2800" b="0" i="1" dirty="0" smtClean="0">
                        <a:latin typeface="Cambria Math" panose="02040503050406030204" pitchFamily="18" charset="0"/>
                      </a:rPr>
                      <m:t>|</m:t>
                    </m:r>
                  </m:oMath>
                </a14:m>
                <a:r>
                  <a:rPr lang="en-US" altLang="zh-CN" sz="2800" dirty="0"/>
                  <a:t> computations are needs to get normalization factor.</a:t>
                </a:r>
                <a:endParaRPr lang="zh-CN" altLang="en-US" sz="2800" dirty="0"/>
              </a:p>
            </p:txBody>
          </p:sp>
        </mc:Choice>
        <mc:Fallback xmlns="">
          <p:sp>
            <p:nvSpPr>
              <p:cNvPr id="6" name="文本框 5">
                <a:extLst>
                  <a:ext uri="{FF2B5EF4-FFF2-40B4-BE49-F238E27FC236}">
                    <a16:creationId xmlns:a16="http://schemas.microsoft.com/office/drawing/2014/main" id="{97754729-F4B4-4799-AFD8-8208351D69AE}"/>
                  </a:ext>
                </a:extLst>
              </p:cNvPr>
              <p:cNvSpPr txBox="1">
                <a:spLocks noRot="1" noChangeAspect="1" noMove="1" noResize="1" noEditPoints="1" noAdjustHandles="1" noChangeArrowheads="1" noChangeShapeType="1" noTextEdit="1"/>
              </p:cNvSpPr>
              <p:nvPr/>
            </p:nvSpPr>
            <p:spPr>
              <a:xfrm>
                <a:off x="6920298" y="5555287"/>
                <a:ext cx="4743450" cy="954107"/>
              </a:xfrm>
              <a:prstGeom prst="rect">
                <a:avLst/>
              </a:prstGeom>
              <a:blipFill>
                <a:blip r:embed="rId5"/>
                <a:stretch>
                  <a:fillRect l="-2667" t="-7895" r="-267" b="-17105"/>
                </a:stretch>
              </a:blipFill>
            </p:spPr>
            <p:txBody>
              <a:bodyPr/>
              <a:lstStyle/>
              <a:p>
                <a:r>
                  <a:rPr lang="en-CN">
                    <a:noFill/>
                  </a:rPr>
                  <a:t> </a:t>
                </a:r>
              </a:p>
            </p:txBody>
          </p:sp>
        </mc:Fallback>
      </mc:AlternateContent>
      <p:sp>
        <p:nvSpPr>
          <p:cNvPr id="7" name="文本框 6">
            <a:extLst>
              <a:ext uri="{FF2B5EF4-FFF2-40B4-BE49-F238E27FC236}">
                <a16:creationId xmlns:a16="http://schemas.microsoft.com/office/drawing/2014/main" id="{E77E31C3-B3D5-4120-BA26-508539C162A8}"/>
              </a:ext>
            </a:extLst>
          </p:cNvPr>
          <p:cNvSpPr txBox="1"/>
          <p:nvPr/>
        </p:nvSpPr>
        <p:spPr>
          <a:xfrm>
            <a:off x="7678086" y="3995764"/>
            <a:ext cx="3230466" cy="682603"/>
          </a:xfrm>
          <a:prstGeom prst="rect">
            <a:avLst/>
          </a:prstGeom>
          <a:noFill/>
          <a:ln w="28575">
            <a:solidFill>
              <a:schemeClr val="accent2"/>
            </a:solidFill>
          </a:ln>
        </p:spPr>
        <p:txBody>
          <a:bodyPr wrap="square" rtlCol="0">
            <a:noAutofit/>
          </a:bodyPr>
          <a:lstStyle/>
          <a:p>
            <a:endParaRPr lang="zh-CN" altLang="en-US" dirty="0"/>
          </a:p>
        </p:txBody>
      </p:sp>
      <p:cxnSp>
        <p:nvCxnSpPr>
          <p:cNvPr id="8" name="直接箭头连接符 7">
            <a:extLst>
              <a:ext uri="{FF2B5EF4-FFF2-40B4-BE49-F238E27FC236}">
                <a16:creationId xmlns:a16="http://schemas.microsoft.com/office/drawing/2014/main" id="{42195CCA-147F-4DAA-B991-C32CE30A80C2}"/>
              </a:ext>
            </a:extLst>
          </p:cNvPr>
          <p:cNvCxnSpPr>
            <a:cxnSpLocks/>
            <a:stCxn id="7" idx="2"/>
            <a:endCxn id="6" idx="0"/>
          </p:cNvCxnSpPr>
          <p:nvPr/>
        </p:nvCxnSpPr>
        <p:spPr>
          <a:xfrm flipH="1">
            <a:off x="9292023" y="4678367"/>
            <a:ext cx="1296" cy="87692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08A56E2-6638-4A35-8EA6-8BD5E6714F33}"/>
                  </a:ext>
                </a:extLst>
              </p:cNvPr>
              <p:cNvSpPr txBox="1"/>
              <p:nvPr/>
            </p:nvSpPr>
            <p:spPr>
              <a:xfrm>
                <a:off x="635126" y="3518710"/>
                <a:ext cx="4284172" cy="259474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a:t>Computed </a:t>
                </a:r>
                <a14:m>
                  <m:oMath xmlns:m="http://schemas.openxmlformats.org/officeDocument/2006/math">
                    <m:r>
                      <a:rPr lang="en-US" altLang="zh-CN" sz="2800" b="0" i="0" dirty="0" smtClean="0">
                        <a:latin typeface="Cambria Math" panose="02040503050406030204" pitchFamily="18" charset="0"/>
                      </a:rPr>
                      <m:t>|</m:t>
                    </m:r>
                    <m:r>
                      <a:rPr lang="en-US" altLang="zh-CN" sz="2800" i="1" dirty="0" smtClean="0">
                        <a:latin typeface="Cambria Math" panose="02040503050406030204" pitchFamily="18" charset="0"/>
                      </a:rPr>
                      <m:t>𝑉</m:t>
                    </m:r>
                    <m:r>
                      <a:rPr lang="en-US" altLang="zh-CN" sz="2800" b="0" i="1" dirty="0" smtClean="0">
                        <a:latin typeface="Cambria Math" panose="02040503050406030204" pitchFamily="18" charset="0"/>
                      </a:rPr>
                      <m:t>|</m:t>
                    </m:r>
                  </m:oMath>
                </a14:m>
                <a:r>
                  <a:rPr lang="en-US" altLang="zh-CN" sz="2800" dirty="0"/>
                  <a:t> times for all words in </a:t>
                </a:r>
                <a14:m>
                  <m:oMath xmlns:m="http://schemas.openxmlformats.org/officeDocument/2006/math">
                    <m:r>
                      <a:rPr lang="en-US" altLang="zh-CN" sz="2800" i="1" dirty="0" smtClean="0">
                        <a:latin typeface="Cambria Math" panose="02040503050406030204" pitchFamily="18" charset="0"/>
                      </a:rPr>
                      <m:t>𝑉</m:t>
                    </m:r>
                  </m:oMath>
                </a14:m>
                <a:endParaRPr lang="en-US" altLang="zh-CN" sz="2800" dirty="0"/>
              </a:p>
              <a:p>
                <a:pPr marL="457200" indent="-457200">
                  <a:lnSpc>
                    <a:spcPct val="150000"/>
                  </a:lnSpc>
                  <a:buFont typeface="Arial" panose="020B0604020202020204" pitchFamily="34" charset="0"/>
                  <a:buChar char="•"/>
                </a:pPr>
                <a:r>
                  <a:rPr lang="en-US" altLang="zh-CN" sz="2800" dirty="0"/>
                  <a:t>Make one prediction is thus </a:t>
                </a:r>
                <a14:m>
                  <m:oMath xmlns:m="http://schemas.openxmlformats.org/officeDocument/2006/math">
                    <m:r>
                      <a:rPr lang="el-GR" altLang="zh-CN" sz="2800" i="1" smtClean="0">
                        <a:latin typeface="Cambria Math" panose="02040503050406030204" pitchFamily="18" charset="0"/>
                        <a:ea typeface="Cambria Math" panose="02040503050406030204" pitchFamily="18" charset="0"/>
                      </a:rPr>
                      <m:t>𝒪</m:t>
                    </m:r>
                    <m:r>
                      <a:rPr lang="en-US" altLang="zh-CN" sz="2800" b="0" i="1" smtClean="0">
                        <a:latin typeface="Cambria Math" panose="02040503050406030204" pitchFamily="18" charset="0"/>
                        <a:ea typeface="Cambria Math" panose="02040503050406030204" pitchFamily="18" charset="0"/>
                      </a:rPr>
                      <m:t>(</m:t>
                    </m:r>
                    <m:d>
                      <m:dPr>
                        <m:begChr m:val="|"/>
                        <m:endChr m:val="|"/>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𝑉</m:t>
                        </m:r>
                      </m:e>
                    </m:d>
                    <m:r>
                      <a:rPr lang="en-US" altLang="zh-CN" sz="2800" b="0" i="1" smtClean="0">
                        <a:latin typeface="Cambria Math" panose="02040503050406030204" pitchFamily="18" charset="0"/>
                        <a:ea typeface="Cambria Math" panose="02040503050406030204" pitchFamily="18" charset="0"/>
                      </a:rPr>
                      <m:t>)</m:t>
                    </m:r>
                  </m:oMath>
                </a14:m>
                <a:r>
                  <a:rPr lang="en-US" altLang="zh-CN" sz="2800" dirty="0"/>
                  <a:t>.</a:t>
                </a:r>
              </a:p>
            </p:txBody>
          </p:sp>
        </mc:Choice>
        <mc:Fallback xmlns="">
          <p:sp>
            <p:nvSpPr>
              <p:cNvPr id="14" name="文本框 13">
                <a:extLst>
                  <a:ext uri="{FF2B5EF4-FFF2-40B4-BE49-F238E27FC236}">
                    <a16:creationId xmlns:a16="http://schemas.microsoft.com/office/drawing/2014/main" id="{C08A56E2-6638-4A35-8EA6-8BD5E6714F33}"/>
                  </a:ext>
                </a:extLst>
              </p:cNvPr>
              <p:cNvSpPr txBox="1">
                <a:spLocks noRot="1" noChangeAspect="1" noMove="1" noResize="1" noEditPoints="1" noAdjustHandles="1" noChangeArrowheads="1" noChangeShapeType="1" noTextEdit="1"/>
              </p:cNvSpPr>
              <p:nvPr/>
            </p:nvSpPr>
            <p:spPr>
              <a:xfrm>
                <a:off x="635126" y="3518710"/>
                <a:ext cx="4284172" cy="2594749"/>
              </a:xfrm>
              <a:prstGeom prst="rect">
                <a:avLst/>
              </a:prstGeom>
              <a:blipFill>
                <a:blip r:embed="rId6"/>
                <a:stretch>
                  <a:fillRect l="-2360" r="-2655" b="-5340"/>
                </a:stretch>
              </a:blipFill>
            </p:spPr>
            <p:txBody>
              <a:bodyPr/>
              <a:lstStyle/>
              <a:p>
                <a:r>
                  <a:rPr lang="en-CN">
                    <a:noFill/>
                  </a:rPr>
                  <a:t> </a:t>
                </a:r>
              </a:p>
            </p:txBody>
          </p:sp>
        </mc:Fallback>
      </mc:AlternateContent>
    </p:spTree>
    <p:extLst>
      <p:ext uri="{BB962C8B-B14F-4D97-AF65-F5344CB8AC3E}">
        <p14:creationId xmlns:p14="http://schemas.microsoft.com/office/powerpoint/2010/main" val="2843370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470EA-9AB6-4EB9-8CEC-C1BB0DBAEEF5}"/>
              </a:ext>
            </a:extLst>
          </p:cNvPr>
          <p:cNvSpPr>
            <a:spLocks noGrp="1"/>
          </p:cNvSpPr>
          <p:nvPr>
            <p:ph type="title"/>
          </p:nvPr>
        </p:nvSpPr>
        <p:spPr/>
        <p:txBody>
          <a:bodyPr>
            <a:normAutofit fontScale="90000"/>
          </a:bodyPr>
          <a:lstStyle/>
          <a:p>
            <a:r>
              <a:rPr lang="en-US" altLang="zh-CN" dirty="0"/>
              <a:t>Skip-Gram model</a:t>
            </a:r>
            <a:r>
              <a:rPr lang="zh-CN" altLang="en-US" dirty="0"/>
              <a:t> </a:t>
            </a:r>
            <a:r>
              <a:rPr lang="en-US" altLang="zh-CN" dirty="0"/>
              <a:t>-</a:t>
            </a:r>
            <a:r>
              <a:rPr lang="zh-CN" altLang="en-US" dirty="0"/>
              <a:t> </a:t>
            </a:r>
            <a:r>
              <a:rPr lang="en-US" altLang="zh-CN" dirty="0"/>
              <a:t>Negative Sampling</a:t>
            </a:r>
            <a:endParaRPr lang="zh-CN" altLang="en-US" dirty="0"/>
          </a:p>
        </p:txBody>
      </p:sp>
      <p:sp>
        <p:nvSpPr>
          <p:cNvPr id="3" name="灯片编号占位符 2">
            <a:extLst>
              <a:ext uri="{FF2B5EF4-FFF2-40B4-BE49-F238E27FC236}">
                <a16:creationId xmlns:a16="http://schemas.microsoft.com/office/drawing/2014/main" id="{73F51A50-D1A7-478F-B7E5-6F78E68F3C2A}"/>
              </a:ext>
            </a:extLst>
          </p:cNvPr>
          <p:cNvSpPr>
            <a:spLocks noGrp="1"/>
          </p:cNvSpPr>
          <p:nvPr>
            <p:ph type="sldNum" sz="quarter" idx="12"/>
          </p:nvPr>
        </p:nvSpPr>
        <p:spPr/>
        <p:txBody>
          <a:bodyPr/>
          <a:lstStyle/>
          <a:p>
            <a:fld id="{B0345295-E261-4EC5-88DB-2E3C71302580}" type="slidenum">
              <a:rPr lang="zh-CN" altLang="en-US" smtClean="0"/>
              <a:t>61</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1457770-65AB-4B12-B5C7-0EAD1FA98BF1}"/>
                  </a:ext>
                </a:extLst>
              </p:cNvPr>
              <p:cNvSpPr>
                <a:spLocks noGrp="1"/>
              </p:cNvSpPr>
              <p:nvPr>
                <p:ph idx="1"/>
              </p:nvPr>
            </p:nvSpPr>
            <p:spPr>
              <a:xfrm>
                <a:off x="517525" y="1108433"/>
                <a:ext cx="11064875" cy="5508233"/>
              </a:xfrm>
            </p:spPr>
            <p:txBody>
              <a:bodyPr>
                <a:normAutofit fontScale="92500" lnSpcReduction="20000"/>
              </a:bodyPr>
              <a:lstStyle/>
              <a:p>
                <a:pPr>
                  <a:spcAft>
                    <a:spcPts val="600"/>
                  </a:spcAft>
                </a:pPr>
                <a14:m>
                  <m:oMath xmlns:m="http://schemas.openxmlformats.org/officeDocument/2006/math">
                    <m:r>
                      <a:rPr lang="en-US" altLang="zh-CN" b="0" i="1" dirty="0" smtClean="0">
                        <a:latin typeface="Cambria Math" panose="02040503050406030204" pitchFamily="18" charset="0"/>
                      </a:rPr>
                      <m:t>𝑘</m:t>
                    </m:r>
                  </m:oMath>
                </a14:m>
                <a:r>
                  <a:rPr lang="en-US" altLang="zh-CN" dirty="0"/>
                  <a:t> negative</a:t>
                </a:r>
                <a:r>
                  <a:rPr lang="zh-CN" altLang="en-US" dirty="0"/>
                  <a:t> </a:t>
                </a:r>
                <a:r>
                  <a:rPr lang="en-US" altLang="zh-CN" dirty="0"/>
                  <a:t>samples are </a:t>
                </a:r>
                <a:r>
                  <a:rPr lang="en-US" altLang="zh-CN" dirty="0">
                    <a:solidFill>
                      <a:schemeClr val="accent2"/>
                    </a:solidFill>
                  </a:rPr>
                  <a:t>randomly drawn</a:t>
                </a:r>
                <a:r>
                  <a:rPr lang="en-US" altLang="zh-CN" dirty="0"/>
                  <a:t> from a noise distribution</a:t>
                </a:r>
              </a:p>
              <a:p>
                <a:pPr lvl="1">
                  <a:spcAft>
                    <a:spcPts val="600"/>
                  </a:spcAft>
                </a:pPr>
                <a:r>
                  <a:rPr lang="en-US" altLang="zh-CN" dirty="0"/>
                  <a:t>Choice of k=2 ~ 5 works for large data sets</a:t>
                </a:r>
              </a:p>
              <a:p>
                <a:pPr lvl="1">
                  <a:spcAft>
                    <a:spcPts val="600"/>
                  </a:spcAft>
                </a:pPr>
                <a:r>
                  <a:rPr lang="en-US" altLang="zh-CN" dirty="0"/>
                  <a:t>Choice</a:t>
                </a:r>
                <a:r>
                  <a:rPr lang="zh-CN" altLang="en-US" dirty="0"/>
                  <a:t> </a:t>
                </a:r>
                <a:r>
                  <a:rPr lang="en-US" altLang="zh-CN" dirty="0"/>
                  <a:t>of</a:t>
                </a:r>
                <a:r>
                  <a:rPr lang="zh-CN" altLang="en-US" dirty="0"/>
                  <a:t> </a:t>
                </a:r>
                <a:r>
                  <a:rPr lang="en-US" altLang="zh-CN" dirty="0"/>
                  <a:t>k=5 ~ 20 for small data sets (</a:t>
                </a:r>
                <a:r>
                  <a:rPr lang="en-US" altLang="zh-CN" dirty="0">
                    <a:solidFill>
                      <a:schemeClr val="bg1">
                        <a:lumMod val="65000"/>
                      </a:schemeClr>
                    </a:solidFill>
                  </a:rPr>
                  <a:t>Mikolov et al., 2013</a:t>
                </a:r>
                <a:r>
                  <a:rPr lang="en-US" altLang="zh-CN" dirty="0"/>
                  <a:t>)</a:t>
                </a:r>
              </a:p>
              <a:p>
                <a:pPr>
                  <a:spcAft>
                    <a:spcPts val="600"/>
                  </a:spcAft>
                </a:pPr>
                <a:r>
                  <a:rPr lang="en-US" altLang="zh-CN" dirty="0"/>
                  <a:t>For each training sample (positive pair</a:t>
                </a:r>
                <a:r>
                  <a:rPr lang="en-US" altLang="zh-CN" dirty="0">
                    <a:sym typeface="Wingdings" panose="05000000000000000000" pitchFamily="2" charset="2"/>
                  </a:rPr>
                  <a:t>:</a:t>
                </a:r>
                <a:r>
                  <a:rPr lang="zh-CN" altLang="en-US" dirty="0">
                    <a:sym typeface="Wingdings" panose="05000000000000000000" pitchFamily="2" charset="2"/>
                  </a:rPr>
                  <a:t> </a:t>
                </a:r>
                <a14:m>
                  <m:oMath xmlns:m="http://schemas.openxmlformats.org/officeDocument/2006/math">
                    <m:r>
                      <a:rPr lang="en-US" altLang="zh-CN" i="1" dirty="0" smtClean="0">
                        <a:latin typeface="Cambria Math" panose="02040503050406030204" pitchFamily="18" charset="0"/>
                        <a:sym typeface="Wingdings" panose="05000000000000000000" pitchFamily="2" charset="2"/>
                      </a:rPr>
                      <m:t>(+,</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i="1" dirty="0" smtClean="0">
                        <a:latin typeface="Cambria Math" panose="02040503050406030204" pitchFamily="18" charset="0"/>
                        <a:sym typeface="Wingdings" panose="05000000000000000000" pitchFamily="2" charset="2"/>
                      </a:rPr>
                      <m:t>)</m:t>
                    </m:r>
                  </m:oMath>
                </a14:m>
                <a:r>
                  <a:rPr lang="en-US" altLang="zh-CN" dirty="0"/>
                  <a:t>), the goal is to draw </a:t>
                </a:r>
                <a14:m>
                  <m:oMath xmlns:m="http://schemas.openxmlformats.org/officeDocument/2006/math">
                    <m:r>
                      <a:rPr lang="en-US" altLang="zh-CN" b="0" i="1" dirty="0" smtClean="0">
                        <a:latin typeface="Cambria Math" panose="02040503050406030204" pitchFamily="18" charset="0"/>
                      </a:rPr>
                      <m:t>𝑘</m:t>
                    </m:r>
                  </m:oMath>
                </a14:m>
                <a:r>
                  <a:rPr lang="en-US" altLang="zh-CN" dirty="0"/>
                  <a:t> number of negative samples from a distribution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i="1">
                            <a:latin typeface="Cambria Math" panose="02040503050406030204" pitchFamily="18" charset="0"/>
                          </a:rPr>
                          <m:t>|</m:t>
                        </m:r>
                        <m:r>
                          <m:rPr>
                            <m:sty m:val="p"/>
                          </m:rPr>
                          <a:rPr lang="en-US" altLang="zh-CN" i="1" smtClean="0">
                            <a:latin typeface="Cambria Math" panose="02040503050406030204" pitchFamily="18" charset="0"/>
                          </a:rPr>
                          <m:t>V</m:t>
                        </m:r>
                        <m:r>
                          <a:rPr lang="en-US" altLang="zh-CN" i="1" smtClean="0">
                            <a:latin typeface="Cambria Math" panose="02040503050406030204" pitchFamily="18" charset="0"/>
                          </a:rPr>
                          <m:t>|</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dirty="0"/>
              </a:p>
              <a:p>
                <a:pPr lvl="1">
                  <a:spcAft>
                    <a:spcPts val="600"/>
                  </a:spcAft>
                </a:pPr>
                <a14:m>
                  <m:oMath xmlns:m="http://schemas.openxmlformats.org/officeDocument/2006/math">
                    <m:r>
                      <a:rPr lang="en-US" altLang="zh-CN" i="1" dirty="0">
                        <a:latin typeface="Cambria Math" panose="02040503050406030204" pitchFamily="18" charset="0"/>
                      </a:rPr>
                      <m:t>𝑈</m:t>
                    </m:r>
                    <m:r>
                      <a:rPr lang="en-US" altLang="zh-CN" i="1" dirty="0">
                        <a:latin typeface="Cambria Math" panose="02040503050406030204" pitchFamily="18" charset="0"/>
                      </a:rPr>
                      <m:t>(</m:t>
                    </m:r>
                    <m:r>
                      <a:rPr lang="en-US" altLang="zh-CN" i="1" dirty="0">
                        <a:latin typeface="Cambria Math" panose="02040503050406030204" pitchFamily="18" charset="0"/>
                      </a:rPr>
                      <m:t>𝑤</m:t>
                    </m:r>
                    <m:r>
                      <a:rPr lang="en-US" altLang="zh-CN" i="1" dirty="0">
                        <a:latin typeface="Cambria Math" panose="02040503050406030204" pitchFamily="18" charset="0"/>
                      </a:rPr>
                      <m:t>)</m:t>
                    </m:r>
                  </m:oMath>
                </a14:m>
                <a:r>
                  <a:rPr lang="en-US" altLang="zh-CN" sz="2400" dirty="0"/>
                  <a:t>:</a:t>
                </a:r>
                <a:r>
                  <a:rPr lang="zh-CN" altLang="en-US" sz="2400" dirty="0"/>
                  <a:t> </a:t>
                </a:r>
                <a:r>
                  <a:rPr lang="en-US" altLang="zh-CN" sz="2400" dirty="0"/>
                  <a:t>how many times </a:t>
                </a:r>
                <a14:m>
                  <m:oMath xmlns:m="http://schemas.openxmlformats.org/officeDocument/2006/math">
                    <m:r>
                      <a:rPr lang="en-US" altLang="zh-CN" sz="2400" i="1" dirty="0" smtClean="0">
                        <a:latin typeface="Cambria Math" panose="02040503050406030204" pitchFamily="18" charset="0"/>
                      </a:rPr>
                      <m:t>𝑤</m:t>
                    </m:r>
                  </m:oMath>
                </a14:m>
                <a:r>
                  <a:rPr lang="en-US" altLang="zh-CN" sz="2400" dirty="0"/>
                  <a:t> appeared in a corpus</a:t>
                </a:r>
              </a:p>
              <a:p>
                <a:pPr lvl="1">
                  <a:spcAft>
                    <a:spcPts val="600"/>
                  </a:spcAft>
                </a:pPr>
                <a14:m>
                  <m:oMath xmlns:m="http://schemas.openxmlformats.org/officeDocument/2006/math">
                    <m:r>
                      <a:rPr lang="en-US" altLang="zh-CN" sz="2400" i="1" dirty="0" smtClean="0">
                        <a:latin typeface="Cambria Math" panose="02040503050406030204" pitchFamily="18" charset="0"/>
                      </a:rPr>
                      <m:t>𝑍</m:t>
                    </m:r>
                  </m:oMath>
                </a14:m>
                <a:r>
                  <a:rPr lang="en-US" altLang="zh-CN" sz="2400" dirty="0"/>
                  <a:t>:</a:t>
                </a:r>
                <a:r>
                  <a:rPr lang="zh-CN" altLang="en-US" sz="2400" dirty="0"/>
                  <a:t> </a:t>
                </a:r>
                <a:r>
                  <a:rPr lang="en-US" altLang="zh-CN" sz="2400" dirty="0"/>
                  <a:t>total</a:t>
                </a:r>
                <a:r>
                  <a:rPr lang="zh-CN" altLang="en-US" sz="2400" dirty="0"/>
                  <a:t> </a:t>
                </a:r>
                <a:r>
                  <a:rPr lang="en-US" altLang="zh-CN" sz="2400" dirty="0"/>
                  <a:t>frequencies</a:t>
                </a:r>
                <a:r>
                  <a:rPr lang="zh-CN" altLang="en-US" sz="2400" dirty="0"/>
                  <a:t> </a:t>
                </a:r>
                <a:r>
                  <a:rPr lang="en-US" altLang="zh-CN" sz="2400" dirty="0"/>
                  <a:t>of</a:t>
                </a:r>
                <a:r>
                  <a:rPr lang="zh-CN" altLang="en-US" sz="2400" dirty="0"/>
                  <a:t> </a:t>
                </a:r>
                <a:r>
                  <a:rPr lang="en-US" altLang="zh-CN" sz="2400" dirty="0"/>
                  <a:t>all</a:t>
                </a:r>
                <a:r>
                  <a:rPr lang="zh-CN" altLang="en-US" sz="2400" dirty="0"/>
                  <a:t> </a:t>
                </a:r>
                <a:r>
                  <a:rPr lang="en-US" altLang="zh-CN" sz="2400" dirty="0"/>
                  <a:t>words</a:t>
                </a:r>
              </a:p>
              <a:p>
                <a:pPr lvl="1">
                  <a:spcAft>
                    <a:spcPts val="600"/>
                  </a:spcAft>
                </a:pPr>
                <a:r>
                  <a:rPr lang="en-US" altLang="zh-CN" dirty="0"/>
                  <a:t>P</a:t>
                </a:r>
                <a:r>
                  <a:rPr lang="en-US" altLang="zh-CN" sz="2400" dirty="0"/>
                  <a:t>robability distribution</a:t>
                </a:r>
                <a:r>
                  <a:rPr lang="zh-CN" altLang="en-US" sz="2400" dirty="0"/>
                  <a:t> </a:t>
                </a:r>
                <a14:m>
                  <m:oMath xmlns:m="http://schemas.openxmlformats.org/officeDocument/2006/math">
                    <m:r>
                      <a:rPr lang="en-US" altLang="zh-CN" i="1" dirty="0" smtClean="0">
                        <a:latin typeface="Cambria Math" panose="02040503050406030204" pitchFamily="18" charset="0"/>
                      </a:rPr>
                      <m:t>𝑈</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𝑍</m:t>
                    </m:r>
                  </m:oMath>
                </a14:m>
                <a:r>
                  <a:rPr lang="zh-CN" altLang="en-US" sz="2400" dirty="0"/>
                  <a:t> </a:t>
                </a:r>
                <a:r>
                  <a:rPr lang="en-US" altLang="zh-CN" sz="2400" dirty="0"/>
                  <a:t>of range [0,1) and sums up to 1</a:t>
                </a:r>
              </a:p>
              <a:p>
                <a:pPr lvl="1">
                  <a:spcAft>
                    <a:spcPts val="1200"/>
                  </a:spcAft>
                </a:pPr>
                <a:r>
                  <a:rPr lang="en-US" altLang="zh-CN" dirty="0"/>
                  <a:t>Raise the normalized distribution to the power of </a:t>
                </a:r>
                <a14:m>
                  <m:oMath xmlns:m="http://schemas.openxmlformats.org/officeDocument/2006/math">
                    <m:r>
                      <a:rPr lang="en-US" altLang="zh-CN" b="0" i="1" smtClean="0">
                        <a:latin typeface="Cambria Math" panose="02040503050406030204" pitchFamily="18" charset="0"/>
                      </a:rPr>
                      <m:t>𝛼</m:t>
                    </m:r>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sz="2000" dirty="0"/>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m:rPr>
                              <m:sty m:val="p"/>
                            </m:rPr>
                            <a:rPr lang="en-US" altLang="zh-CN" sz="2400" i="1" dirty="0">
                              <a:latin typeface="Cambria Math" panose="02040503050406030204" pitchFamily="18" charset="0"/>
                            </a:rPr>
                            <m:t>P</m:t>
                          </m:r>
                        </m:e>
                        <m:sub>
                          <m:d>
                            <m:dPr>
                              <m:begChr m:val="|"/>
                              <m:endChr m:val="|"/>
                              <m:ctrlPr>
                                <a:rPr lang="en-US" altLang="zh-CN" sz="2400" i="1" dirty="0" smtClean="0">
                                  <a:latin typeface="Cambria Math" panose="02040503050406030204" pitchFamily="18" charset="0"/>
                                </a:rPr>
                              </m:ctrlPr>
                            </m:dPr>
                            <m:e>
                              <m:r>
                                <a:rPr lang="en-US" altLang="zh-CN" sz="2400" i="1" dirty="0">
                                  <a:latin typeface="Cambria Math" panose="02040503050406030204" pitchFamily="18" charset="0"/>
                                </a:rPr>
                                <m:t>𝑉</m:t>
                              </m:r>
                            </m:e>
                          </m:d>
                        </m:sub>
                      </m:sSub>
                      <m:r>
                        <a:rPr lang="en-US" altLang="zh-CN" sz="2400" i="1" dirty="0">
                          <a:latin typeface="Cambria Math" panose="02040503050406030204" pitchFamily="18" charset="0"/>
                        </a:rPr>
                        <m:t>(</m:t>
                      </m:r>
                      <m:r>
                        <m:rPr>
                          <m:sty m:val="p"/>
                        </m:rPr>
                        <a:rPr lang="en-US" altLang="zh-CN" sz="2400" i="1" dirty="0">
                          <a:latin typeface="Cambria Math" panose="02040503050406030204" pitchFamily="18" charset="0"/>
                        </a:rPr>
                        <m:t>w</m:t>
                      </m:r>
                      <m:r>
                        <a:rPr lang="en-US" altLang="zh-CN" sz="2400" i="1" dirty="0">
                          <a:latin typeface="Cambria Math" panose="02040503050406030204" pitchFamily="18" charset="0"/>
                        </a:rPr>
                        <m:t>)=</m:t>
                      </m:r>
                      <m:sSup>
                        <m:sSupPr>
                          <m:ctrlPr>
                            <a:rPr lang="en-US" altLang="zh-CN" sz="2400" b="0" i="1" dirty="0" smtClean="0">
                              <a:latin typeface="Cambria Math" panose="02040503050406030204" pitchFamily="18" charset="0"/>
                            </a:rPr>
                          </m:ctrlPr>
                        </m:sSupPr>
                        <m:e>
                          <m:d>
                            <m:dPr>
                              <m:ctrlPr>
                                <a:rPr lang="en-US" altLang="zh-CN" sz="2400" b="0" i="1" dirty="0" smtClean="0">
                                  <a:latin typeface="Cambria Math" panose="02040503050406030204" pitchFamily="18" charset="0"/>
                                </a:rPr>
                              </m:ctrlPr>
                            </m:dPr>
                            <m:e>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𝑈</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𝑤</m:t>
                                      </m:r>
                                    </m:e>
                                  </m:d>
                                </m:num>
                                <m:den>
                                  <m:r>
                                    <a:rPr lang="en-US" altLang="zh-CN" sz="2400" b="0" i="1" dirty="0" smtClean="0">
                                      <a:latin typeface="Cambria Math" panose="02040503050406030204" pitchFamily="18" charset="0"/>
                                    </a:rPr>
                                    <m:t>𝑍</m:t>
                                  </m:r>
                                </m:den>
                              </m:f>
                            </m:e>
                          </m:d>
                        </m:e>
                        <m:sup>
                          <m:r>
                            <a:rPr lang="en-US" altLang="zh-CN" sz="2400" b="0" i="1" dirty="0" smtClean="0">
                              <a:latin typeface="Cambria Math" panose="02040503050406030204" pitchFamily="18" charset="0"/>
                            </a:rPr>
                            <m:t>𝛼</m:t>
                          </m:r>
                        </m:sup>
                      </m:sSup>
                    </m:oMath>
                  </m:oMathPara>
                </a14:m>
                <a:endParaRPr lang="en-US" altLang="zh-CN" sz="2400" dirty="0"/>
              </a:p>
              <a:p>
                <a:pPr lvl="1">
                  <a:spcAft>
                    <a:spcPts val="1200"/>
                  </a:spcAft>
                </a:pPr>
                <a14:m>
                  <m:oMath xmlns:m="http://schemas.openxmlformats.org/officeDocument/2006/math">
                    <m:r>
                      <a:rPr lang="en-US" altLang="zh-CN" sz="2600" b="0" i="1" smtClean="0">
                        <a:latin typeface="Cambria Math" panose="02040503050406030204" pitchFamily="18" charset="0"/>
                      </a:rPr>
                      <m:t>𝛼</m:t>
                    </m:r>
                    <m:r>
                      <a:rPr lang="en-US" altLang="zh-CN" sz="2600" b="0" i="1" smtClean="0">
                        <a:latin typeface="Cambria Math" panose="02040503050406030204" pitchFamily="18" charset="0"/>
                      </a:rPr>
                      <m:t>=0.75</m:t>
                    </m:r>
                  </m:oMath>
                </a14:m>
                <a:r>
                  <a:rPr lang="en-US" altLang="zh-CN" sz="2600" dirty="0"/>
                  <a:t> yielded the best result in the original paper</a:t>
                </a:r>
                <a:endParaRPr lang="en-US" altLang="zh-CN" sz="2000" dirty="0"/>
              </a:p>
              <a:p>
                <a:pPr lvl="1">
                  <a:spcAft>
                    <a:spcPts val="600"/>
                  </a:spcAft>
                </a:pPr>
                <a:endParaRPr lang="en-US" altLang="zh-CN" sz="2400" dirty="0"/>
              </a:p>
              <a:p>
                <a:pPr lvl="1">
                  <a:spcAft>
                    <a:spcPts val="600"/>
                  </a:spcAft>
                </a:pPr>
                <a:endParaRPr lang="en-US" altLang="zh-CN" dirty="0"/>
              </a:p>
            </p:txBody>
          </p:sp>
        </mc:Choice>
        <mc:Fallback xmlns="">
          <p:sp>
            <p:nvSpPr>
              <p:cNvPr id="4" name="内容占位符 3">
                <a:extLst>
                  <a:ext uri="{FF2B5EF4-FFF2-40B4-BE49-F238E27FC236}">
                    <a16:creationId xmlns:a16="http://schemas.microsoft.com/office/drawing/2014/main" id="{81457770-65AB-4B12-B5C7-0EAD1FA98BF1}"/>
                  </a:ext>
                </a:extLst>
              </p:cNvPr>
              <p:cNvSpPr>
                <a:spLocks noGrp="1" noRot="1" noChangeAspect="1" noMove="1" noResize="1" noEditPoints="1" noAdjustHandles="1" noChangeArrowheads="1" noChangeShapeType="1" noTextEdit="1"/>
              </p:cNvSpPr>
              <p:nvPr>
                <p:ph idx="1"/>
              </p:nvPr>
            </p:nvSpPr>
            <p:spPr>
              <a:xfrm>
                <a:off x="517525" y="1108433"/>
                <a:ext cx="11064875" cy="5508233"/>
              </a:xfrm>
              <a:blipFill>
                <a:blip r:embed="rId3"/>
                <a:stretch>
                  <a:fillRect l="-802" t="-2765"/>
                </a:stretch>
              </a:blipFill>
            </p:spPr>
            <p:txBody>
              <a:bodyPr/>
              <a:lstStyle/>
              <a:p>
                <a:r>
                  <a:rPr lang="en-CN">
                    <a:noFill/>
                  </a:rPr>
                  <a:t> </a:t>
                </a:r>
              </a:p>
            </p:txBody>
          </p:sp>
        </mc:Fallback>
      </mc:AlternateContent>
    </p:spTree>
    <p:extLst>
      <p:ext uri="{BB962C8B-B14F-4D97-AF65-F5344CB8AC3E}">
        <p14:creationId xmlns:p14="http://schemas.microsoft.com/office/powerpoint/2010/main" val="1900476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887CF-A498-4D69-BBA5-D09753A6EA85}"/>
              </a:ext>
            </a:extLst>
          </p:cNvPr>
          <p:cNvSpPr>
            <a:spLocks noGrp="1"/>
          </p:cNvSpPr>
          <p:nvPr>
            <p:ph type="title"/>
          </p:nvPr>
        </p:nvSpPr>
        <p:spPr/>
        <p:txBody>
          <a:bodyPr/>
          <a:lstStyle/>
          <a:p>
            <a:r>
              <a:rPr lang="en-US" altLang="zh-CN" dirty="0"/>
              <a:t>How does negative sampling work?</a:t>
            </a:r>
            <a:endParaRPr lang="zh-CN" altLang="en-US" dirty="0"/>
          </a:p>
        </p:txBody>
      </p:sp>
      <p:sp>
        <p:nvSpPr>
          <p:cNvPr id="3" name="灯片编号占位符 2">
            <a:extLst>
              <a:ext uri="{FF2B5EF4-FFF2-40B4-BE49-F238E27FC236}">
                <a16:creationId xmlns:a16="http://schemas.microsoft.com/office/drawing/2014/main" id="{6BE17B1F-B6A8-40B2-8BF0-45D199AC5FD1}"/>
              </a:ext>
            </a:extLst>
          </p:cNvPr>
          <p:cNvSpPr>
            <a:spLocks noGrp="1"/>
          </p:cNvSpPr>
          <p:nvPr>
            <p:ph type="sldNum" sz="quarter" idx="12"/>
          </p:nvPr>
        </p:nvSpPr>
        <p:spPr/>
        <p:txBody>
          <a:bodyPr/>
          <a:lstStyle/>
          <a:p>
            <a:fld id="{B0345295-E261-4EC5-88DB-2E3C71302580}" type="slidenum">
              <a:rPr lang="zh-CN" altLang="en-US" smtClean="0"/>
              <a:t>62</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CB278C9-7AA9-435F-BADA-5E923235852D}"/>
                  </a:ext>
                </a:extLst>
              </p:cNvPr>
              <p:cNvSpPr>
                <a:spLocks noGrp="1"/>
              </p:cNvSpPr>
              <p:nvPr>
                <p:ph idx="1"/>
              </p:nvPr>
            </p:nvSpPr>
            <p:spPr>
              <a:xfrm>
                <a:off x="515471" y="1087095"/>
                <a:ext cx="10806953" cy="4634235"/>
              </a:xfrm>
            </p:spPr>
            <p:txBody>
              <a:bodyPr>
                <a:normAutofit lnSpcReduction="10000"/>
              </a:bodyPr>
              <a:lstStyle/>
              <a:p>
                <a:pPr>
                  <a:spcAft>
                    <a:spcPts val="1200"/>
                  </a:spcAft>
                </a:pPr>
                <a:r>
                  <a:rPr lang="en-US" altLang="zh-CN" dirty="0"/>
                  <a:t>Assume the center word is “regression”</a:t>
                </a:r>
              </a:p>
              <a:p>
                <a:pPr lvl="1">
                  <a:spcAft>
                    <a:spcPts val="1200"/>
                  </a:spcAft>
                </a:pPr>
                <a:r>
                  <a:rPr lang="en-US" altLang="zh-CN" b="1" dirty="0">
                    <a:solidFill>
                      <a:srgbClr val="00B050"/>
                    </a:solidFill>
                  </a:rPr>
                  <a:t>likely</a:t>
                </a:r>
                <a:r>
                  <a:rPr lang="en-US" altLang="zh-CN" dirty="0"/>
                  <a:t> to observe "regression" + </a:t>
                </a:r>
              </a:p>
              <a:p>
                <a:pPr marL="457200" lvl="1" indent="0">
                  <a:spcAft>
                    <a:spcPts val="1200"/>
                  </a:spcAft>
                  <a:buNone/>
                </a:pPr>
                <a:r>
                  <a:rPr lang="en-US" altLang="zh-CN" dirty="0"/>
                  <a:t>	{"logistic", "machine", "sigmoid", "supervised", "neural"} pairs</a:t>
                </a:r>
              </a:p>
              <a:p>
                <a:pPr lvl="1">
                  <a:spcAft>
                    <a:spcPts val="1200"/>
                  </a:spcAft>
                </a:pPr>
                <a:r>
                  <a:rPr lang="en-US" altLang="zh-CN" b="1" dirty="0">
                    <a:solidFill>
                      <a:srgbClr val="00B050"/>
                    </a:solidFill>
                  </a:rPr>
                  <a:t>unlikely</a:t>
                </a:r>
                <a:r>
                  <a:rPr lang="en-US" altLang="zh-CN" dirty="0"/>
                  <a:t> to observe "regression" + </a:t>
                </a:r>
              </a:p>
              <a:p>
                <a:pPr marL="457200" lvl="1" indent="0">
                  <a:spcAft>
                    <a:spcPts val="1200"/>
                  </a:spcAft>
                  <a:buNone/>
                </a:pPr>
                <a:r>
                  <a:rPr lang="en-US" altLang="zh-CN" dirty="0"/>
                  <a:t>	{“zebra”, “pimples”, “toothpaste”, “idiot”}</a:t>
                </a:r>
                <a:r>
                  <a:rPr lang="zh-CN" altLang="en-US" dirty="0"/>
                  <a:t> </a:t>
                </a:r>
                <a:r>
                  <a:rPr lang="en-US" altLang="zh-CN" dirty="0"/>
                  <a:t>pairs</a:t>
                </a:r>
              </a:p>
              <a:p>
                <a:pPr>
                  <a:spcAft>
                    <a:spcPts val="1200"/>
                  </a:spcAft>
                </a:pPr>
                <a:r>
                  <a:rPr lang="en-US" altLang="zh-CN" dirty="0"/>
                  <a:t>Thus, the model</a:t>
                </a:r>
              </a:p>
              <a:p>
                <a:pPr lvl="1">
                  <a:spcAft>
                    <a:spcPts val="1200"/>
                  </a:spcAft>
                </a:pPr>
                <a:r>
                  <a:rPr lang="en-US" altLang="zh-CN" dirty="0"/>
                  <a:t>maximizes the probability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i="1" dirty="0" smtClean="0">
                        <a:latin typeface="Cambria Math" panose="02040503050406030204" pitchFamily="18" charset="0"/>
                      </a:rPr>
                      <m:t>)</m:t>
                    </m:r>
                  </m:oMath>
                </a14:m>
                <a:r>
                  <a:rPr lang="en-US" altLang="zh-CN" dirty="0"/>
                  <a:t> of observing positive pairs</a:t>
                </a:r>
              </a:p>
              <a:p>
                <a:pPr lvl="1">
                  <a:spcAft>
                    <a:spcPts val="1200"/>
                  </a:spcAft>
                </a:pPr>
                <a:r>
                  <a:rPr lang="en-US" altLang="zh-CN" dirty="0"/>
                  <a:t>minimizes the probability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𝑛𝑒𝑔</m:t>
                        </m:r>
                      </m:sub>
                    </m:sSub>
                    <m:r>
                      <a:rPr lang="en-US" altLang="zh-CN" i="1" dirty="0" smtClean="0">
                        <a:latin typeface="Cambria Math" panose="02040503050406030204" pitchFamily="18" charset="0"/>
                      </a:rPr>
                      <m:t>)</m:t>
                    </m:r>
                  </m:oMath>
                </a14:m>
                <a:r>
                  <a:rPr lang="en-US" altLang="zh-CN" dirty="0"/>
                  <a:t> of observing negative pairs</a:t>
                </a:r>
              </a:p>
            </p:txBody>
          </p:sp>
        </mc:Choice>
        <mc:Fallback xmlns="">
          <p:sp>
            <p:nvSpPr>
              <p:cNvPr id="4" name="内容占位符 3">
                <a:extLst>
                  <a:ext uri="{FF2B5EF4-FFF2-40B4-BE49-F238E27FC236}">
                    <a16:creationId xmlns:a16="http://schemas.microsoft.com/office/drawing/2014/main" id="{ACB278C9-7AA9-435F-BADA-5E923235852D}"/>
                  </a:ext>
                </a:extLst>
              </p:cNvPr>
              <p:cNvSpPr>
                <a:spLocks noGrp="1" noRot="1" noChangeAspect="1" noMove="1" noResize="1" noEditPoints="1" noAdjustHandles="1" noChangeArrowheads="1" noChangeShapeType="1" noTextEdit="1"/>
              </p:cNvSpPr>
              <p:nvPr>
                <p:ph idx="1"/>
              </p:nvPr>
            </p:nvSpPr>
            <p:spPr>
              <a:xfrm>
                <a:off x="515471" y="1087095"/>
                <a:ext cx="10806953" cy="4634235"/>
              </a:xfrm>
              <a:blipFill>
                <a:blip r:embed="rId3"/>
                <a:stretch>
                  <a:fillRect l="-939" t="-2459"/>
                </a:stretch>
              </a:blipFill>
            </p:spPr>
            <p:txBody>
              <a:bodyPr/>
              <a:lstStyle/>
              <a:p>
                <a:r>
                  <a:rPr lang="en-CN">
                    <a:noFill/>
                  </a:rPr>
                  <a:t> </a:t>
                </a:r>
              </a:p>
            </p:txBody>
          </p:sp>
        </mc:Fallback>
      </mc:AlternateContent>
      <p:sp>
        <p:nvSpPr>
          <p:cNvPr id="6" name="文本框 5">
            <a:extLst>
              <a:ext uri="{FF2B5EF4-FFF2-40B4-BE49-F238E27FC236}">
                <a16:creationId xmlns:a16="http://schemas.microsoft.com/office/drawing/2014/main" id="{BF646E3E-B234-48F7-A808-29B42C2C72F9}"/>
              </a:ext>
            </a:extLst>
          </p:cNvPr>
          <p:cNvSpPr txBox="1"/>
          <p:nvPr/>
        </p:nvSpPr>
        <p:spPr>
          <a:xfrm>
            <a:off x="1123950" y="5721330"/>
            <a:ext cx="9918700" cy="954107"/>
          </a:xfrm>
          <a:prstGeom prst="rect">
            <a:avLst/>
          </a:prstGeom>
          <a:noFill/>
        </p:spPr>
        <p:txBody>
          <a:bodyPr wrap="square">
            <a:spAutoFit/>
          </a:bodyPr>
          <a:lstStyle/>
          <a:p>
            <a:r>
              <a:rPr lang="en-US" altLang="zh-CN" sz="2800" b="1" i="0" dirty="0">
                <a:solidFill>
                  <a:srgbClr val="FF0000"/>
                </a:solidFill>
                <a:effectLst/>
                <a:latin typeface="PT Sans" panose="020B0503020203020204" pitchFamily="34" charset="0"/>
              </a:rPr>
              <a:t>If the model can distinguish between the likely (positive) pairs vs unlikely (negative) pairs, good word vectors will be learned.</a:t>
            </a:r>
            <a:endParaRPr lang="zh-CN" altLang="en-US" sz="2800" dirty="0">
              <a:solidFill>
                <a:srgbClr val="FF0000"/>
              </a:solidFill>
            </a:endParaRPr>
          </a:p>
        </p:txBody>
      </p:sp>
    </p:spTree>
    <p:extLst>
      <p:ext uri="{BB962C8B-B14F-4D97-AF65-F5344CB8AC3E}">
        <p14:creationId xmlns:p14="http://schemas.microsoft.com/office/powerpoint/2010/main" val="2138220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63</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normAutofit/>
          </a:bodyPr>
          <a:lstStyle/>
          <a:p>
            <a:r>
              <a:rPr lang="en-US" altLang="zh-CN" dirty="0"/>
              <a:t>Word Meaning</a:t>
            </a:r>
          </a:p>
          <a:p>
            <a:r>
              <a:rPr lang="en-US" altLang="zh-CN" dirty="0"/>
              <a:t>Vector Semantics</a:t>
            </a:r>
          </a:p>
          <a:p>
            <a:r>
              <a:rPr lang="en-US" altLang="zh-CN" dirty="0"/>
              <a:t>Counting-based methods</a:t>
            </a:r>
          </a:p>
          <a:p>
            <a:pPr lvl="1"/>
            <a:r>
              <a:rPr lang="en-US" altLang="zh-CN" dirty="0"/>
              <a:t>Words and Vectors</a:t>
            </a:r>
          </a:p>
          <a:p>
            <a:pPr lvl="1"/>
            <a:r>
              <a:rPr lang="en-US" altLang="zh-CN" dirty="0"/>
              <a:t>TF-IDF/PPMI</a:t>
            </a:r>
          </a:p>
          <a:p>
            <a:r>
              <a:rPr lang="en-US" altLang="zh-CN" dirty="0"/>
              <a:t>Learning-based methods</a:t>
            </a:r>
          </a:p>
          <a:p>
            <a:pPr lvl="1"/>
            <a:r>
              <a:rPr lang="en-US" altLang="zh-CN" dirty="0"/>
              <a:t>Word2vec</a:t>
            </a:r>
          </a:p>
          <a:p>
            <a:pPr lvl="1"/>
            <a:r>
              <a:rPr lang="en-US" altLang="zh-CN" b="1" dirty="0"/>
              <a:t>Training</a:t>
            </a:r>
            <a:r>
              <a:rPr lang="zh-CN" altLang="en-US" b="1" dirty="0"/>
              <a:t> </a:t>
            </a:r>
            <a:r>
              <a:rPr lang="en-US" altLang="zh-CN" b="1" dirty="0"/>
              <a:t>word2vec</a:t>
            </a:r>
          </a:p>
        </p:txBody>
      </p:sp>
    </p:spTree>
    <p:extLst>
      <p:ext uri="{BB962C8B-B14F-4D97-AF65-F5344CB8AC3E}">
        <p14:creationId xmlns:p14="http://schemas.microsoft.com/office/powerpoint/2010/main" val="1802764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30D05-CA4F-4488-9547-9A2BA542E86A}"/>
              </a:ext>
            </a:extLst>
          </p:cNvPr>
          <p:cNvSpPr>
            <a:spLocks noGrp="1"/>
          </p:cNvSpPr>
          <p:nvPr>
            <p:ph type="title"/>
          </p:nvPr>
        </p:nvSpPr>
        <p:spPr/>
        <p:txBody>
          <a:bodyPr/>
          <a:lstStyle/>
          <a:p>
            <a:r>
              <a:rPr lang="en-US" altLang="zh-CN" dirty="0"/>
              <a:t>SGD for skip-gram model</a:t>
            </a:r>
            <a:endParaRPr lang="zh-CN" altLang="en-US" dirty="0"/>
          </a:p>
        </p:txBody>
      </p:sp>
      <p:sp>
        <p:nvSpPr>
          <p:cNvPr id="3" name="灯片编号占位符 2">
            <a:extLst>
              <a:ext uri="{FF2B5EF4-FFF2-40B4-BE49-F238E27FC236}">
                <a16:creationId xmlns:a16="http://schemas.microsoft.com/office/drawing/2014/main" id="{E9301F39-09BF-431B-AC7A-96F27824E365}"/>
              </a:ext>
            </a:extLst>
          </p:cNvPr>
          <p:cNvSpPr>
            <a:spLocks noGrp="1"/>
          </p:cNvSpPr>
          <p:nvPr>
            <p:ph type="sldNum" sz="quarter" idx="12"/>
          </p:nvPr>
        </p:nvSpPr>
        <p:spPr/>
        <p:txBody>
          <a:bodyPr/>
          <a:lstStyle/>
          <a:p>
            <a:fld id="{B0345295-E261-4EC5-88DB-2E3C71302580}" type="slidenum">
              <a:rPr lang="zh-CN" altLang="en-US" smtClean="0"/>
              <a:t>64</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195CBD5-EBEC-491B-BA1F-4D5E1E297D82}"/>
                  </a:ext>
                </a:extLst>
              </p:cNvPr>
              <p:cNvSpPr>
                <a:spLocks noGrp="1"/>
              </p:cNvSpPr>
              <p:nvPr>
                <p:ph idx="1"/>
              </p:nvPr>
            </p:nvSpPr>
            <p:spPr>
              <a:xfrm>
                <a:off x="515470" y="1089025"/>
                <a:ext cx="10578354" cy="5661399"/>
              </a:xfrm>
            </p:spPr>
            <p:txBody>
              <a:bodyPr>
                <a:noAutofit/>
              </a:bodyPr>
              <a:lstStyle/>
              <a:p>
                <a:pPr>
                  <a:lnSpc>
                    <a:spcPct val="100000"/>
                  </a:lnSpc>
                  <a:spcAft>
                    <a:spcPts val="0"/>
                  </a:spcAft>
                </a:pPr>
                <a:r>
                  <a:rPr lang="en-US" altLang="zh-CN" sz="2400" dirty="0"/>
                  <a:t>The loss function of the Skip-gram model in wor2vec is defined</a:t>
                </a:r>
              </a:p>
              <a:p>
                <a:pPr marL="0" indent="0">
                  <a:lnSpc>
                    <a:spcPct val="100000"/>
                  </a:lnSpc>
                  <a:spcAft>
                    <a:spcPts val="0"/>
                  </a:spcAft>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𝜽</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𝑇</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𝑇</m:t>
                          </m:r>
                        </m:sup>
                        <m:e>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≠0</m:t>
                              </m:r>
                            </m:sub>
                            <m:sup/>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𝜽</m:t>
                                      </m:r>
                                    </m:e>
                                  </m:d>
                                </m:e>
                              </m:func>
                            </m:e>
                          </m:nary>
                        </m:e>
                      </m:nary>
                    </m:oMath>
                  </m:oMathPara>
                </a14:m>
                <a:endParaRPr lang="en-US" altLang="zh-CN" sz="2400" dirty="0"/>
              </a:p>
              <a:p>
                <a:pPr>
                  <a:lnSpc>
                    <a:spcPct val="100000"/>
                  </a:lnSpc>
                  <a:spcAft>
                    <a:spcPts val="0"/>
                  </a:spcAft>
                </a:pPr>
                <a14:m>
                  <m:oMath xmlns:m="http://schemas.openxmlformats.org/officeDocument/2006/math">
                    <m:r>
                      <a:rPr lang="en-US" altLang="zh-CN" sz="2400" i="1" dirty="0" smtClean="0">
                        <a:latin typeface="Cambria Math" panose="02040503050406030204" pitchFamily="18" charset="0"/>
                      </a:rPr>
                      <m:t>𝑇</m:t>
                    </m:r>
                  </m:oMath>
                </a14:m>
                <a:r>
                  <a:rPr lang="en-US" altLang="zh-CN" sz="2400" dirty="0"/>
                  <a:t> can be larger than billions or more.</a:t>
                </a:r>
                <a:r>
                  <a:rPr lang="zh-CN" altLang="en-US" sz="2400" dirty="0"/>
                  <a:t> </a:t>
                </a:r>
                <a:r>
                  <a:rPr lang="en-US" altLang="zh-CN" sz="2400" dirty="0"/>
                  <a:t>SGD updates:</a:t>
                </a:r>
              </a:p>
              <a:p>
                <a:pPr marL="0" indent="0" algn="ctr">
                  <a:lnSpc>
                    <a:spcPct val="100000"/>
                  </a:lnSpc>
                  <a:spcAft>
                    <a:spcPts val="0"/>
                  </a:spcAft>
                  <a:buNone/>
                </a:pP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𝜽</m:t>
                        </m:r>
                      </m:e>
                      <m:sup>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𝜽</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𝜂</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𝐽</m:t>
                    </m:r>
                    <m:d>
                      <m:dPr>
                        <m:ctrlPr>
                          <a:rPr lang="en-US" altLang="zh-CN" sz="2400" b="0" i="1" smtClean="0">
                            <a:solidFill>
                              <a:srgbClr val="FF0000"/>
                            </a:solidFill>
                            <a:latin typeface="Cambria Math" panose="02040503050406030204" pitchFamily="18" charset="0"/>
                          </a:rPr>
                        </m:ctrlPr>
                      </m:dPr>
                      <m:e>
                        <m:sSup>
                          <m:sSupPr>
                            <m:ctrlPr>
                              <a:rPr lang="en-US" altLang="zh-CN" sz="2400" b="0"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𝜽</m:t>
                            </m:r>
                          </m:e>
                          <m:sup>
                            <m:r>
                              <a:rPr lang="en-US" altLang="zh-CN" sz="2400" b="0" i="1" smtClean="0">
                                <a:solidFill>
                                  <a:srgbClr val="FF0000"/>
                                </a:solidFill>
                                <a:latin typeface="Cambria Math" panose="02040503050406030204" pitchFamily="18" charset="0"/>
                              </a:rPr>
                              <m:t>𝑡</m:t>
                            </m:r>
                          </m:sup>
                        </m:sSup>
                        <m:r>
                          <a:rPr lang="en-US" altLang="zh-CN" sz="2400" b="0" i="1" smtClean="0">
                            <a:solidFill>
                              <a:srgbClr val="FF0000"/>
                            </a:solidFill>
                            <a:latin typeface="Cambria Math" panose="02040503050406030204" pitchFamily="18" charset="0"/>
                          </a:rPr>
                          <m:t>;</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𝑤</m:t>
                            </m:r>
                          </m:e>
                          <m:sup>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𝑡</m:t>
                                </m:r>
                              </m:e>
                            </m:d>
                          </m:sup>
                        </m:sSup>
                      </m:e>
                    </m:d>
                  </m:oMath>
                </a14:m>
                <a:r>
                  <a:rPr lang="en-US" altLang="zh-CN" sz="2400" dirty="0"/>
                  <a:t>, where </a:t>
                </a:r>
              </a:p>
              <a:p>
                <a:pPr marL="0" indent="0" algn="ctr">
                  <a:lnSpc>
                    <a:spcPct val="100000"/>
                  </a:lnSpc>
                  <a:spcAft>
                    <a:spcPts val="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𝐽</m:t>
                      </m:r>
                      <m:d>
                        <m:dPr>
                          <m:ctrlPr>
                            <a:rPr lang="en-US" altLang="zh-CN" sz="2400" b="0" i="1" smtClean="0">
                              <a:solidFill>
                                <a:srgbClr val="FF0000"/>
                              </a:solidFill>
                              <a:latin typeface="Cambria Math" panose="02040503050406030204" pitchFamily="18" charset="0"/>
                            </a:rPr>
                          </m:ctrlPr>
                        </m:dPr>
                        <m:e>
                          <m:sSup>
                            <m:sSupPr>
                              <m:ctrlPr>
                                <a:rPr lang="en-US" altLang="zh-CN" sz="2400" b="0"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𝜽</m:t>
                              </m:r>
                            </m:e>
                            <m:sup>
                              <m:r>
                                <a:rPr lang="en-US" altLang="zh-CN" sz="2400" b="0" i="1" smtClean="0">
                                  <a:solidFill>
                                    <a:srgbClr val="FF0000"/>
                                  </a:solidFill>
                                  <a:latin typeface="Cambria Math" panose="02040503050406030204" pitchFamily="18" charset="0"/>
                                </a:rPr>
                                <m:t>𝑡</m:t>
                              </m:r>
                            </m:sup>
                          </m:sSup>
                          <m:r>
                            <a:rPr lang="en-US" altLang="zh-CN" sz="2400" b="0" i="1" smtClean="0">
                              <a:solidFill>
                                <a:srgbClr val="FF0000"/>
                              </a:solidFill>
                              <a:latin typeface="Cambria Math" panose="02040503050406030204" pitchFamily="18" charset="0"/>
                            </a:rPr>
                            <m:t>;</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𝑤</m:t>
                              </m:r>
                            </m:e>
                            <m:sup>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𝑡</m:t>
                                  </m:r>
                                </m:e>
                              </m:d>
                            </m:sup>
                          </m:sSup>
                        </m:e>
                      </m:d>
                      <m:r>
                        <a:rPr lang="en-US" altLang="zh-CN" sz="2400" b="0" i="1" smtClean="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m:t>
                          </m:r>
                          <m:r>
                            <a:rPr lang="en-US" altLang="zh-CN" sz="2400" b="0" i="1" smtClean="0">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b="0" i="1" smtClean="0">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≠0</m:t>
                          </m:r>
                        </m:sub>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𝑗</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1">
                                          <a:latin typeface="Cambria Math" panose="02040503050406030204" pitchFamily="18" charset="0"/>
                                        </a:rPr>
                                        <m:t>𝜽</m:t>
                                      </m:r>
                                    </m:e>
                                    <m:sup>
                                      <m:r>
                                        <a:rPr lang="en-US" altLang="zh-CN" sz="2400" b="0" i="1" smtClean="0">
                                          <a:latin typeface="Cambria Math" panose="02040503050406030204" pitchFamily="18" charset="0"/>
                                        </a:rPr>
                                        <m:t>𝑡</m:t>
                                      </m:r>
                                    </m:sup>
                                  </m:sSup>
                                </m:e>
                              </m:d>
                            </m:e>
                          </m:func>
                        </m:e>
                      </m:nary>
                      <m:r>
                        <a:rPr lang="en-US" altLang="zh-CN" sz="2400" b="0" i="1" smtClean="0">
                          <a:latin typeface="Cambria Math" panose="02040503050406030204" pitchFamily="18" charset="0"/>
                        </a:rPr>
                        <m:t>.</m:t>
                      </m:r>
                    </m:oMath>
                  </m:oMathPara>
                </a14:m>
                <a:endParaRPr lang="en-US" altLang="zh-CN" sz="2400" dirty="0"/>
              </a:p>
              <a:p>
                <a:pPr>
                  <a:lnSpc>
                    <a:spcPct val="100000"/>
                  </a:lnSpc>
                  <a:spcAft>
                    <a:spcPts val="0"/>
                  </a:spcAft>
                </a:pPr>
                <a:r>
                  <a:rPr lang="en-US" altLang="zh-CN" sz="2400" dirty="0"/>
                  <a:t>Learning rate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𝜂</m:t>
                        </m:r>
                      </m:e>
                      <m:sub>
                        <m:r>
                          <a:rPr lang="en-US" altLang="zh-CN" sz="2400" b="0" i="1" smtClean="0">
                            <a:latin typeface="Cambria Math" panose="02040503050406030204" pitchFamily="18" charset="0"/>
                          </a:rPr>
                          <m:t>𝑡</m:t>
                        </m:r>
                      </m:sub>
                    </m:sSub>
                  </m:oMath>
                </a14:m>
                <a:endParaRPr lang="en-US" altLang="zh-CN" sz="2400" dirty="0"/>
              </a:p>
              <a:p>
                <a:pPr lvl="1">
                  <a:lnSpc>
                    <a:spcPct val="100000"/>
                  </a:lnSpc>
                  <a:spcAft>
                    <a:spcPts val="0"/>
                  </a:spcAft>
                </a:pPr>
                <a:r>
                  <a:rPr lang="en-US" altLang="zh-CN" sz="2000" dirty="0"/>
                  <a:t>When f is strongly convex </a:t>
                </a:r>
                <a14:m>
                  <m:oMath xmlns:m="http://schemas.openxmlformats.org/officeDocument/2006/math">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𝑡</m:t>
                            </m:r>
                          </m:den>
                        </m:f>
                      </m:e>
                    </m:d>
                  </m:oMath>
                </a14:m>
                <a:r>
                  <a:rPr lang="en-US" altLang="zh-CN" sz="2000" dirty="0"/>
                  <a:t> (InverseTimeDecay)</a:t>
                </a:r>
              </a:p>
              <a:p>
                <a:pPr lvl="1">
                  <a:lnSpc>
                    <a:spcPct val="100000"/>
                  </a:lnSpc>
                  <a:spcAft>
                    <a:spcPts val="0"/>
                  </a:spcAft>
                </a:pPr>
                <a:r>
                  <a:rPr lang="en-US" altLang="zh-CN" sz="2000" dirty="0"/>
                  <a:t>When f is generally convex </a:t>
                </a:r>
                <a14:m>
                  <m:oMath xmlns:m="http://schemas.openxmlformats.org/officeDocument/2006/math">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𝑡</m:t>
                                </m:r>
                              </m:e>
                            </m:rad>
                          </m:den>
                        </m:f>
                      </m:e>
                    </m:d>
                    <m:r>
                      <a:rPr lang="en-US" altLang="zh-CN" sz="2000" b="0" i="0" smtClean="0">
                        <a:latin typeface="Cambria Math" panose="02040503050406030204" pitchFamily="18" charset="0"/>
                      </a:rPr>
                      <m:t>.</m:t>
                    </m:r>
                  </m:oMath>
                </a14:m>
                <a:r>
                  <a:rPr lang="en-US" altLang="zh-CN" sz="2000" dirty="0"/>
                  <a:t> Other variants, </a:t>
                </a:r>
                <a:r>
                  <a:rPr lang="en-US" altLang="zh-CN" sz="2000" dirty="0" err="1"/>
                  <a:t>ExponentialDecay</a:t>
                </a:r>
                <a:r>
                  <a:rPr lang="en-US" altLang="zh-CN" sz="2000" dirty="0"/>
                  <a:t>, </a:t>
                </a:r>
                <a:r>
                  <a:rPr lang="en-US" altLang="zh-CN" sz="2000" dirty="0" err="1"/>
                  <a:t>CosineDecay</a:t>
                </a:r>
                <a:r>
                  <a:rPr lang="zh-CN" altLang="en-US" sz="2000" dirty="0"/>
                  <a:t> </a:t>
                </a:r>
                <a:r>
                  <a:rPr lang="en-US" altLang="zh-CN" sz="2000" dirty="0"/>
                  <a:t>…</a:t>
                </a:r>
              </a:p>
              <a:p>
                <a:pPr lvl="1">
                  <a:lnSpc>
                    <a:spcPct val="100000"/>
                  </a:lnSpc>
                  <a:spcAft>
                    <a:spcPts val="0"/>
                  </a:spcAft>
                </a:pPr>
                <a:r>
                  <a:rPr lang="en-US" altLang="zh-CN" sz="2000" dirty="0">
                    <a:solidFill>
                      <a:srgbClr val="FF0000"/>
                    </a:solidFill>
                  </a:rPr>
                  <a:t>word2vec : </a:t>
                </a:r>
                <a14:m>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𝜂</m:t>
                        </m:r>
                      </m:e>
                      <m:sub>
                        <m:r>
                          <a:rPr lang="en-US" altLang="zh-CN" sz="2000" b="0" i="1" smtClean="0">
                            <a:solidFill>
                              <a:srgbClr val="FF0000"/>
                            </a:solidFill>
                            <a:latin typeface="Cambria Math" panose="02040503050406030204" pitchFamily="18" charset="0"/>
                          </a:rPr>
                          <m:t>𝑡</m:t>
                        </m:r>
                      </m:sub>
                    </m:sSub>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𝜂</m:t>
                        </m:r>
                      </m:e>
                      <m:sub>
                        <m:r>
                          <a:rPr lang="en-US" altLang="zh-CN" sz="2000" b="0" i="1" smtClean="0">
                            <a:solidFill>
                              <a:srgbClr val="FF0000"/>
                            </a:solidFill>
                            <a:latin typeface="Cambria Math" panose="02040503050406030204" pitchFamily="18" charset="0"/>
                          </a:rPr>
                          <m:t>0</m:t>
                        </m:r>
                      </m:sub>
                    </m:sSub>
                    <m:r>
                      <a:rPr lang="en-US" altLang="zh-CN" sz="2000" b="0" i="1" smtClean="0">
                        <a:solidFill>
                          <a:srgbClr val="FF0000"/>
                        </a:solidFill>
                        <a:latin typeface="Cambria Math" panose="02040503050406030204" pitchFamily="18" charset="0"/>
                      </a:rPr>
                      <m:t>⋅</m:t>
                    </m:r>
                    <m:d>
                      <m:dPr>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1−</m:t>
                        </m:r>
                        <m:f>
                          <m:fPr>
                            <m:ctrlPr>
                              <a:rPr lang="en-US" altLang="zh-CN" sz="2000" b="0" i="1" smtClean="0">
                                <a:solidFill>
                                  <a:srgbClr val="FF0000"/>
                                </a:solidFill>
                                <a:latin typeface="Cambria Math" panose="02040503050406030204" pitchFamily="18" charset="0"/>
                              </a:rPr>
                            </m:ctrlPr>
                          </m:fPr>
                          <m:num>
                            <m:r>
                              <a:rPr lang="en-US" altLang="zh-CN" sz="2000" b="0" i="1" smtClean="0">
                                <a:solidFill>
                                  <a:srgbClr val="FF0000"/>
                                </a:solidFill>
                                <a:latin typeface="Cambria Math" panose="02040503050406030204" pitchFamily="18" charset="0"/>
                              </a:rPr>
                              <m:t>𝑤𝑐</m:t>
                            </m:r>
                          </m:num>
                          <m:den>
                            <m:sSup>
                              <m:sSupPr>
                                <m:ctrlPr>
                                  <a:rPr lang="en-US" altLang="zh-CN" sz="2000" b="0" i="1" smtClean="0">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𝑇</m:t>
                                </m:r>
                              </m:e>
                              <m:sup>
                                <m:r>
                                  <a:rPr lang="en-US" altLang="zh-CN" sz="2000" b="0" i="1" smtClean="0">
                                    <a:solidFill>
                                      <a:srgbClr val="FF0000"/>
                                    </a:solidFill>
                                    <a:latin typeface="Cambria Math" panose="02040503050406030204" pitchFamily="18" charset="0"/>
                                  </a:rPr>
                                  <m:t>′</m:t>
                                </m:r>
                              </m:sup>
                            </m:sSup>
                            <m:r>
                              <a:rPr lang="en-US" altLang="zh-CN" sz="2000" b="0" i="1" smtClean="0">
                                <a:solidFill>
                                  <a:srgbClr val="FF0000"/>
                                </a:solidFill>
                                <a:latin typeface="Cambria Math" panose="02040503050406030204" pitchFamily="18" charset="0"/>
                              </a:rPr>
                              <m:t>⋅</m:t>
                            </m:r>
                            <m:d>
                              <m:dPr>
                                <m:begChr m:val="|"/>
                                <m:endChr m:val="|"/>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𝑉</m:t>
                                </m:r>
                              </m:e>
                            </m:d>
                            <m:r>
                              <a:rPr lang="en-US" altLang="zh-CN" sz="2000" b="0" i="1" smtClean="0">
                                <a:solidFill>
                                  <a:srgbClr val="FF0000"/>
                                </a:solidFill>
                                <a:latin typeface="Cambria Math" panose="02040503050406030204" pitchFamily="18" charset="0"/>
                              </a:rPr>
                              <m:t>+1</m:t>
                            </m:r>
                          </m:den>
                        </m:f>
                      </m:e>
                    </m:d>
                  </m:oMath>
                </a14:m>
                <a:r>
                  <a:rPr lang="en-US" altLang="zh-CN" sz="2000" dirty="0">
                    <a:solidFill>
                      <a:srgbClr val="FF0000"/>
                    </a:solidFill>
                  </a:rPr>
                  <a:t>, where </a:t>
                </a:r>
                <a14:m>
                  <m:oMath xmlns:m="http://schemas.openxmlformats.org/officeDocument/2006/math">
                    <m:r>
                      <a:rPr lang="en-US" altLang="zh-CN" sz="2000" b="0" i="1" smtClean="0">
                        <a:solidFill>
                          <a:srgbClr val="FF0000"/>
                        </a:solidFill>
                        <a:latin typeface="Cambria Math" panose="02040503050406030204" pitchFamily="18" charset="0"/>
                      </a:rPr>
                      <m:t>𝑤𝑐</m:t>
                    </m:r>
                  </m:oMath>
                </a14:m>
                <a:r>
                  <a:rPr lang="en-US" altLang="zh-CN" sz="2000" dirty="0">
                    <a:solidFill>
                      <a:srgbClr val="FF0000"/>
                    </a:solidFill>
                  </a:rPr>
                  <a:t> number of training words processed.</a:t>
                </a:r>
                <a:endParaRPr lang="en-US" altLang="zh-CN" sz="2000" dirty="0"/>
              </a:p>
              <a:p>
                <a:pPr>
                  <a:lnSpc>
                    <a:spcPct val="100000"/>
                  </a:lnSpc>
                  <a:spcAft>
                    <a:spcPts val="0"/>
                  </a:spcAft>
                </a:pPr>
                <a:endParaRPr lang="zh-CN" altLang="en-US" sz="2400" dirty="0"/>
              </a:p>
            </p:txBody>
          </p:sp>
        </mc:Choice>
        <mc:Fallback xmlns="">
          <p:sp>
            <p:nvSpPr>
              <p:cNvPr id="4" name="内容占位符 3">
                <a:extLst>
                  <a:ext uri="{FF2B5EF4-FFF2-40B4-BE49-F238E27FC236}">
                    <a16:creationId xmlns:a16="http://schemas.microsoft.com/office/drawing/2014/main" id="{7195CBD5-EBEC-491B-BA1F-4D5E1E297D82}"/>
                  </a:ext>
                </a:extLst>
              </p:cNvPr>
              <p:cNvSpPr>
                <a:spLocks noGrp="1" noRot="1" noChangeAspect="1" noMove="1" noResize="1" noEditPoints="1" noAdjustHandles="1" noChangeArrowheads="1" noChangeShapeType="1" noTextEdit="1"/>
              </p:cNvSpPr>
              <p:nvPr>
                <p:ph idx="1"/>
              </p:nvPr>
            </p:nvSpPr>
            <p:spPr>
              <a:xfrm>
                <a:off x="515470" y="1089025"/>
                <a:ext cx="10578354" cy="5661399"/>
              </a:xfrm>
              <a:blipFill>
                <a:blip r:embed="rId2"/>
                <a:stretch>
                  <a:fillRect l="-719" t="-13870"/>
                </a:stretch>
              </a:blipFill>
            </p:spPr>
            <p:txBody>
              <a:bodyPr/>
              <a:lstStyle/>
              <a:p>
                <a:r>
                  <a:rPr lang="en-CN">
                    <a:noFill/>
                  </a:rPr>
                  <a:t> </a:t>
                </a:r>
              </a:p>
            </p:txBody>
          </p:sp>
        </mc:Fallback>
      </mc:AlternateContent>
    </p:spTree>
    <p:extLst>
      <p:ext uri="{BB962C8B-B14F-4D97-AF65-F5344CB8AC3E}">
        <p14:creationId xmlns:p14="http://schemas.microsoft.com/office/powerpoint/2010/main" val="577141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AD98629-B96B-4F3F-83C9-7D017BD93DC8}"/>
                  </a:ext>
                </a:extLst>
              </p:cNvPr>
              <p:cNvSpPr>
                <a:spLocks noGrp="1"/>
              </p:cNvSpPr>
              <p:nvPr>
                <p:ph type="title"/>
              </p:nvPr>
            </p:nvSpPr>
            <p:spPr/>
            <p:txBody>
              <a:bodyPr/>
              <a:lstStyle/>
              <a:p>
                <a14:m>
                  <m:oMath xmlns:m="http://schemas.openxmlformats.org/officeDocument/2006/math">
                    <m:r>
                      <a:rPr lang="en-US" altLang="zh-CN" b="1" i="1" smtClean="0">
                        <a:latin typeface="Cambria Math" panose="02040503050406030204" pitchFamily="18" charset="0"/>
                      </a:rPr>
                      <m:t>𝜽</m:t>
                    </m:r>
                  </m:oMath>
                </a14:m>
                <a:r>
                  <a:rPr lang="zh-CN" altLang="en-US" dirty="0"/>
                  <a:t> </a:t>
                </a:r>
                <a:r>
                  <a:rPr lang="en-US" altLang="zh-CN" dirty="0"/>
                  <a:t>in loss function </a:t>
                </a:r>
                <a14:m>
                  <m:oMath xmlns:m="http://schemas.openxmlformats.org/officeDocument/2006/math">
                    <m:r>
                      <a:rPr lang="en-US" altLang="zh-CN" b="1" i="1" smtClean="0">
                        <a:latin typeface="Cambria Math" panose="02040503050406030204" pitchFamily="18" charset="0"/>
                      </a:rPr>
                      <m:t>𝑱</m:t>
                    </m:r>
                    <m:r>
                      <a:rPr lang="en-US" altLang="zh-CN" b="1" i="1" smtClean="0">
                        <a:latin typeface="Cambria Math" panose="02040503050406030204" pitchFamily="18" charset="0"/>
                      </a:rPr>
                      <m:t>(</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7AD98629-B96B-4F3F-83C9-7D017BD93DC8}"/>
                  </a:ext>
                </a:extLst>
              </p:cNvPr>
              <p:cNvSpPr>
                <a:spLocks noGrp="1" noRot="1" noChangeAspect="1" noMove="1" noResize="1" noEditPoints="1" noAdjustHandles="1" noChangeArrowheads="1" noChangeShapeType="1" noTextEdit="1"/>
              </p:cNvSpPr>
              <p:nvPr>
                <p:ph type="title"/>
              </p:nvPr>
            </p:nvSpPr>
            <p:spPr>
              <a:blipFill>
                <a:blip r:embed="rId2"/>
                <a:stretch>
                  <a:fillRect t="-17593" b="-2963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66A6455E-EB28-4CAD-9797-1F3E438A127E}"/>
              </a:ext>
            </a:extLst>
          </p:cNvPr>
          <p:cNvSpPr>
            <a:spLocks noGrp="1"/>
          </p:cNvSpPr>
          <p:nvPr>
            <p:ph type="sldNum" sz="quarter" idx="12"/>
          </p:nvPr>
        </p:nvSpPr>
        <p:spPr/>
        <p:txBody>
          <a:bodyPr/>
          <a:lstStyle/>
          <a:p>
            <a:fld id="{B0345295-E261-4EC5-88DB-2E3C71302580}" type="slidenum">
              <a:rPr lang="zh-CN" altLang="en-US" smtClean="0"/>
              <a:t>65</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E85E12-2010-4070-A9AF-9CE38708AB46}"/>
                  </a:ext>
                </a:extLst>
              </p:cNvPr>
              <p:cNvSpPr>
                <a:spLocks noGrp="1"/>
              </p:cNvSpPr>
              <p:nvPr>
                <p:ph idx="1"/>
              </p:nvPr>
            </p:nvSpPr>
            <p:spPr>
              <a:xfrm>
                <a:off x="515470" y="1089025"/>
                <a:ext cx="10954871" cy="3180232"/>
              </a:xfrm>
              <a:noFill/>
            </p:spPr>
            <p:txBody>
              <a:bodyPr>
                <a:noAutofit/>
              </a:bodyPr>
              <a:lstStyle/>
              <a:p>
                <a:r>
                  <a:rPr lang="en-US" altLang="zh-CN" dirty="0"/>
                  <a:t>Two</a:t>
                </a:r>
                <a:r>
                  <a:rPr lang="zh-CN" altLang="en-US" dirty="0"/>
                  <a:t> </a:t>
                </a:r>
                <a:r>
                  <a:rPr lang="en-US" altLang="zh-CN" dirty="0"/>
                  <a:t>matrices that need to be optimized: </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1" i="0" smtClean="0">
                            <a:latin typeface="Cambria Math" panose="02040503050406030204" pitchFamily="18" charset="0"/>
                          </a:rPr>
                          <m:t>𝐖</m:t>
                        </m:r>
                      </m:e>
                      <m:sub>
                        <m:r>
                          <m:rPr>
                            <m:sty m:val="p"/>
                          </m:rPr>
                          <a:rPr lang="en-US" altLang="zh-CN" sz="3200" b="0" i="0" smtClean="0">
                            <a:latin typeface="Cambria Math" panose="02040503050406030204" pitchFamily="18" charset="0"/>
                          </a:rPr>
                          <m:t>in</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b="1" i="1" smtClean="0">
                            <a:latin typeface="Cambria Math" panose="02040503050406030204" pitchFamily="18" charset="0"/>
                          </a:rPr>
                          <m:t>out</m:t>
                        </m:r>
                      </m:sub>
                    </m:sSub>
                  </m:oMath>
                </a14:m>
                <a:endParaRPr lang="en-US" altLang="zh-CN" dirty="0"/>
              </a:p>
              <a:p>
                <a14:m>
                  <m:oMath xmlns:m="http://schemas.openxmlformats.org/officeDocument/2006/math">
                    <m:r>
                      <a:rPr lang="en-US" altLang="zh-CN" b="1" i="1" smtClean="0">
                        <a:latin typeface="Cambria Math" panose="02040503050406030204" pitchFamily="18" charset="0"/>
                      </a:rPr>
                      <m:t>𝜽</m:t>
                    </m:r>
                  </m:oMath>
                </a14:m>
                <a:r>
                  <a:rPr lang="zh-CN" altLang="en-US" dirty="0"/>
                  <a:t> </a:t>
                </a:r>
                <a:r>
                  <a:rPr lang="en-US" altLang="zh-CN" dirty="0"/>
                  <a:t>is a concatenation of </a:t>
                </a:r>
                <a14:m>
                  <m:oMath xmlns:m="http://schemas.openxmlformats.org/officeDocument/2006/math">
                    <m:sSub>
                      <m:sSubPr>
                        <m:ctrlPr>
                          <a:rPr lang="en-US" altLang="zh-CN" sz="3200" i="1">
                            <a:latin typeface="Cambria Math" panose="02040503050406030204" pitchFamily="18" charset="0"/>
                          </a:rPr>
                        </m:ctrlPr>
                      </m:sSubPr>
                      <m:e>
                        <m:r>
                          <a:rPr lang="en-US" altLang="zh-CN" sz="3200" b="1">
                            <a:latin typeface="Cambria Math" panose="02040503050406030204" pitchFamily="18" charset="0"/>
                          </a:rPr>
                          <m:t>𝐖</m:t>
                        </m:r>
                      </m:e>
                      <m:sub>
                        <m:r>
                          <m:rPr>
                            <m:sty m:val="p"/>
                          </m:rPr>
                          <a:rPr lang="en-US" altLang="zh-CN" sz="3200">
                            <a:latin typeface="Cambria Math" panose="02040503050406030204" pitchFamily="18" charset="0"/>
                          </a:rPr>
                          <m:t>in</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b="1" i="1">
                            <a:latin typeface="Cambria Math" panose="02040503050406030204" pitchFamily="18" charset="0"/>
                          </a:rPr>
                          <m:t>out</m:t>
                        </m:r>
                      </m:sub>
                    </m:sSub>
                  </m:oMath>
                </a14:m>
                <a:endParaRPr lang="en-US" altLang="zh-CN" dirty="0"/>
              </a:p>
              <a:p>
                <a:r>
                  <a:rPr lang="en-US" altLang="zh-CN" dirty="0"/>
                  <a:t>The </a:t>
                </a:r>
                <a14:m>
                  <m:oMath xmlns:m="http://schemas.openxmlformats.org/officeDocument/2006/math">
                    <m:r>
                      <a:rPr lang="en-US" altLang="zh-CN" i="1" dirty="0" smtClean="0">
                        <a:latin typeface="Cambria Math" panose="02040503050406030204" pitchFamily="18" charset="0"/>
                      </a:rPr>
                      <m:t>𝑖</m:t>
                    </m:r>
                  </m:oMath>
                </a14:m>
                <a:r>
                  <a:rPr lang="en-US" altLang="zh-CN" dirty="0" err="1"/>
                  <a:t>-th</a:t>
                </a:r>
                <a:r>
                  <a:rPr lang="en-US" altLang="zh-CN" dirty="0"/>
                  <a:t> row of </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1" i="0" smtClean="0">
                            <a:latin typeface="Cambria Math" panose="02040503050406030204" pitchFamily="18" charset="0"/>
                          </a:rPr>
                          <m:t>𝐖</m:t>
                        </m:r>
                      </m:e>
                      <m:sub>
                        <m:r>
                          <m:rPr>
                            <m:sty m:val="p"/>
                          </m:rPr>
                          <a:rPr lang="en-US" altLang="zh-CN" sz="3200" b="0" i="0" smtClean="0">
                            <a:latin typeface="Cambria Math" panose="02040503050406030204" pitchFamily="18" charset="0"/>
                          </a:rPr>
                          <m:t>in</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a:latin typeface="Cambria Math" panose="02040503050406030204" pitchFamily="18" charset="0"/>
                          </a:rPr>
                          <m:t>in</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𝑑</m:t>
                        </m:r>
                      </m:sup>
                    </m:sSup>
                  </m:oMath>
                </a14:m>
                <a:r>
                  <a:rPr lang="en-US" altLang="zh-CN" dirty="0"/>
                  <a:t>, the embedding of word </a:t>
                </a:r>
                <a14:m>
                  <m:oMath xmlns:m="http://schemas.openxmlformats.org/officeDocument/2006/math">
                    <m:r>
                      <a:rPr lang="en-US" altLang="zh-CN" i="1" dirty="0" smtClean="0">
                        <a:latin typeface="Cambria Math" panose="02040503050406030204" pitchFamily="18" charset="0"/>
                      </a:rPr>
                      <m:t>𝑖</m:t>
                    </m:r>
                  </m:oMath>
                </a14:m>
                <a:r>
                  <a:rPr lang="en-US" altLang="zh-CN" dirty="0"/>
                  <a:t>.</a:t>
                </a:r>
              </a:p>
              <a:p>
                <a:r>
                  <a:rPr lang="en-US" altLang="zh-CN" dirty="0"/>
                  <a:t>The </a:t>
                </a:r>
                <a14:m>
                  <m:oMath xmlns:m="http://schemas.openxmlformats.org/officeDocument/2006/math">
                    <m:r>
                      <a:rPr lang="en-US" altLang="zh-CN" i="1" dirty="0" smtClean="0">
                        <a:latin typeface="Cambria Math" panose="02040503050406030204" pitchFamily="18" charset="0"/>
                      </a:rPr>
                      <m:t>𝑖</m:t>
                    </m:r>
                  </m:oMath>
                </a14:m>
                <a:r>
                  <a:rPr lang="en-US" altLang="zh-CN" dirty="0"/>
                  <a:t>-th row of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b="1" i="1" smtClean="0">
                            <a:latin typeface="Cambria Math" panose="02040503050406030204" pitchFamily="18" charset="0"/>
                          </a:rPr>
                          <m:t>out</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b="0" i="0" smtClean="0">
                            <a:latin typeface="Cambria Math" panose="02040503050406030204" pitchFamily="18" charset="0"/>
                          </a:rPr>
                          <m:t>out</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𝑑</m:t>
                        </m:r>
                      </m:sup>
                    </m:sSup>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E85E12-2010-4070-A9AF-9CE38708AB46}"/>
                  </a:ext>
                </a:extLst>
              </p:cNvPr>
              <p:cNvSpPr>
                <a:spLocks noGrp="1" noRot="1" noChangeAspect="1" noMove="1" noResize="1" noEditPoints="1" noAdjustHandles="1" noChangeArrowheads="1" noChangeShapeType="1" noTextEdit="1"/>
              </p:cNvSpPr>
              <p:nvPr>
                <p:ph idx="1"/>
              </p:nvPr>
            </p:nvSpPr>
            <p:spPr>
              <a:xfrm>
                <a:off x="515470" y="1089025"/>
                <a:ext cx="10954871" cy="3180232"/>
              </a:xfrm>
              <a:blipFill>
                <a:blip r:embed="rId3"/>
                <a:stretch>
                  <a:fillRect l="-926" t="-1195" b="-7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220C3BF-825D-4042-A04D-49891DCB6229}"/>
                  </a:ext>
                </a:extLst>
              </p:cNvPr>
              <p:cNvSpPr txBox="1"/>
              <p:nvPr/>
            </p:nvSpPr>
            <p:spPr>
              <a:xfrm>
                <a:off x="2816351" y="4269257"/>
                <a:ext cx="6549775" cy="2588743"/>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𝜽</m:t>
                      </m:r>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f>
                            <m:fPr>
                              <m:type m:val="noBar"/>
                              <m:ctrlPr>
                                <a:rPr lang="en-US" altLang="zh-CN" sz="2800" i="1">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a:latin typeface="Cambria Math" panose="02040503050406030204" pitchFamily="18" charset="0"/>
                                    </a:rPr>
                                    <m:t>𝐖</m:t>
                                  </m:r>
                                </m:e>
                                <m:sub>
                                  <m:r>
                                    <m:rPr>
                                      <m:sty m:val="p"/>
                                    </m:rPr>
                                    <a:rPr lang="en-US" altLang="zh-CN" sz="2800">
                                      <a:latin typeface="Cambria Math" panose="02040503050406030204" pitchFamily="18" charset="0"/>
                                    </a:rPr>
                                    <m:t>in</m:t>
                                  </m:r>
                                </m:sub>
                              </m:sSub>
                              <m:r>
                                <a:rPr lang="en-US" altLang="zh-CN" sz="2800" i="1" smtClean="0">
                                  <a:latin typeface="Cambria Math" panose="02040503050406030204" pitchFamily="18" charset="0"/>
                                </a:rPr>
                                <m:t> </m:t>
                              </m:r>
                            </m:num>
                            <m:den>
                              <m:sSub>
                                <m:sSubPr>
                                  <m:ctrlPr>
                                    <a:rPr lang="en-US" altLang="zh-CN" sz="2800" i="1">
                                      <a:latin typeface="Cambria Math" panose="02040503050406030204" pitchFamily="18" charset="0"/>
                                    </a:rPr>
                                  </m:ctrlPr>
                                </m:sSubPr>
                                <m:e>
                                  <m:r>
                                    <a:rPr lang="en-US" altLang="zh-CN" sz="2800" b="1">
                                      <a:latin typeface="Cambria Math" panose="02040503050406030204" pitchFamily="18" charset="0"/>
                                    </a:rPr>
                                    <m:t>𝐖</m:t>
                                  </m:r>
                                </m:e>
                                <m:sub>
                                  <m:r>
                                    <m:rPr>
                                      <m:sty m:val="p"/>
                                    </m:rPr>
                                    <a:rPr lang="en-US" altLang="zh-CN" sz="2800">
                                      <a:latin typeface="Cambria Math" panose="02040503050406030204" pitchFamily="18" charset="0"/>
                                    </a:rPr>
                                    <m:t>out</m:t>
                                  </m:r>
                                </m:sub>
                              </m:sSub>
                            </m:den>
                          </m:f>
                        </m:e>
                      </m:d>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eqArr>
                            <m:eqArrPr>
                              <m:ctrlPr>
                                <a:rPr lang="en-US" altLang="zh-CN" sz="2800" i="1">
                                  <a:latin typeface="Cambria Math" panose="02040503050406030204" pitchFamily="18" charset="0"/>
                                </a:rPr>
                              </m:ctrlPr>
                            </m:eqArrPr>
                            <m:e>
                              <m:f>
                                <m:fPr>
                                  <m:type m:val="noBar"/>
                                  <m:ctrlPr>
                                    <a:rPr lang="en-US" altLang="zh-CN" sz="2800" i="1">
                                      <a:latin typeface="Cambria Math" panose="02040503050406030204" pitchFamily="18" charset="0"/>
                                    </a:rPr>
                                  </m:ctrlPr>
                                </m:fPr>
                                <m:num>
                                  <m:f>
                                    <m:fPr>
                                      <m:type m:val="noBar"/>
                                      <m:ctrlPr>
                                        <a:rPr lang="en-US" altLang="zh-CN" sz="2800" i="1">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1" i="0" smtClean="0">
                                              <a:latin typeface="Cambria Math" panose="02040503050406030204" pitchFamily="18" charset="0"/>
                                            </a:rPr>
                                            <m:t>𝐖</m:t>
                                          </m:r>
                                        </m:e>
                                        <m:sub>
                                          <m:r>
                                            <m:rPr>
                                              <m:sty m:val="p"/>
                                            </m:rPr>
                                            <a:rPr lang="en-US" altLang="zh-CN" sz="2800" b="0" i="0" smtClean="0">
                                              <a:latin typeface="Cambria Math" panose="02040503050406030204" pitchFamily="18" charset="0"/>
                                            </a:rPr>
                                            <m:t>in</m:t>
                                          </m:r>
                                        </m:sub>
                                      </m:sSub>
                                      <m:r>
                                        <a:rPr lang="en-US" altLang="zh-CN" sz="2800" b="0" i="1" smtClean="0">
                                          <a:latin typeface="Cambria Math" panose="02040503050406030204" pitchFamily="18" charset="0"/>
                                        </a:rPr>
                                        <m:t>[0]</m:t>
                                      </m:r>
                                    </m:num>
                                    <m:den>
                                      <m:sSub>
                                        <m:sSubPr>
                                          <m:ctrlPr>
                                            <a:rPr lang="en-US" altLang="zh-CN" sz="2800" i="1">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i="0">
                                              <a:latin typeface="Cambria Math" panose="02040503050406030204" pitchFamily="18" charset="0"/>
                                            </a:rPr>
                                            <m:t>in</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m:t>
                                      </m:r>
                                      <m:r>
                                        <a:rPr lang="en-US" altLang="zh-CN" sz="2800" i="1">
                                          <a:latin typeface="Cambria Math" panose="02040503050406030204" pitchFamily="18" charset="0"/>
                                        </a:rPr>
                                        <m:t>]</m:t>
                                      </m:r>
                                    </m:den>
                                  </m:f>
                                </m:num>
                                <m:den>
                                  <m:f>
                                    <m:fPr>
                                      <m:type m:val="noBa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m:t>
                                      </m:r>
                                    </m:num>
                                    <m:den>
                                      <m:sSub>
                                        <m:sSubPr>
                                          <m:ctrlPr>
                                            <a:rPr lang="en-US" altLang="zh-CN" sz="2800" i="1">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i="0">
                                              <a:latin typeface="Cambria Math" panose="02040503050406030204" pitchFamily="18" charset="0"/>
                                            </a:rPr>
                                            <m:t>in</m:t>
                                          </m:r>
                                        </m:sub>
                                      </m:sSub>
                                      <m:r>
                                        <a:rPr lang="en-US" altLang="zh-CN" sz="2800" i="1">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𝑉</m:t>
                                          </m:r>
                                        </m:e>
                                      </m:d>
                                      <m:r>
                                        <a:rPr lang="en-US" altLang="zh-CN" sz="2800" b="0" i="1" smtClean="0">
                                          <a:latin typeface="Cambria Math" panose="02040503050406030204" pitchFamily="18" charset="0"/>
                                        </a:rPr>
                                        <m:t>−1</m:t>
                                      </m:r>
                                      <m:r>
                                        <a:rPr lang="en-US" altLang="zh-CN" sz="2800" i="1">
                                          <a:latin typeface="Cambria Math" panose="02040503050406030204" pitchFamily="18" charset="0"/>
                                        </a:rPr>
                                        <m:t>]</m:t>
                                      </m:r>
                                    </m:den>
                                  </m:f>
                                </m:den>
                              </m:f>
                            </m:e>
                            <m:e>
                              <m:f>
                                <m:fPr>
                                  <m:type m:val="noBar"/>
                                  <m:ctrlPr>
                                    <a:rPr lang="en-US" altLang="zh-CN" sz="2800" i="1">
                                      <a:latin typeface="Cambria Math" panose="02040503050406030204" pitchFamily="18" charset="0"/>
                                    </a:rPr>
                                  </m:ctrlPr>
                                </m:fPr>
                                <m:num>
                                  <m:f>
                                    <m:fPr>
                                      <m:type m:val="noBa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b="0" i="0" smtClean="0">
                                              <a:latin typeface="Cambria Math" panose="02040503050406030204" pitchFamily="18" charset="0"/>
                                            </a:rPr>
                                            <m:t>out</m:t>
                                          </m:r>
                                        </m:sub>
                                      </m:sSub>
                                      <m:r>
                                        <a:rPr lang="en-US" altLang="zh-CN" sz="2800" i="1">
                                          <a:latin typeface="Cambria Math" panose="02040503050406030204" pitchFamily="18" charset="0"/>
                                        </a:rPr>
                                        <m:t>[0]</m:t>
                                      </m:r>
                                    </m:num>
                                    <m:den>
                                      <m:sSub>
                                        <m:sSubPr>
                                          <m:ctrlPr>
                                            <a:rPr lang="en-US" altLang="zh-CN" sz="2800" i="1" smtClean="0">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i="0">
                                              <a:latin typeface="Cambria Math" panose="02040503050406030204" pitchFamily="18" charset="0"/>
                                            </a:rPr>
                                            <m:t>out</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m:t>
                                      </m:r>
                                      <m:r>
                                        <a:rPr lang="en-US" altLang="zh-CN" sz="2800" i="1">
                                          <a:latin typeface="Cambria Math" panose="02040503050406030204" pitchFamily="18" charset="0"/>
                                        </a:rPr>
                                        <m:t>]</m:t>
                                      </m:r>
                                    </m:den>
                                  </m:f>
                                </m:num>
                                <m:den>
                                  <m:f>
                                    <m:fPr>
                                      <m:type m:val="noBar"/>
                                      <m:ctrlPr>
                                        <a:rPr lang="en-US" altLang="zh-CN" sz="2800" i="1">
                                          <a:latin typeface="Cambria Math" panose="02040503050406030204" pitchFamily="18" charset="0"/>
                                        </a:rPr>
                                      </m:ctrlPr>
                                    </m:fPr>
                                    <m:num>
                                      <m:r>
                                        <a:rPr lang="en-US" altLang="zh-CN" sz="2800" i="1">
                                          <a:latin typeface="Cambria Math" panose="02040503050406030204" pitchFamily="18" charset="0"/>
                                        </a:rPr>
                                        <m:t>…</m:t>
                                      </m:r>
                                    </m:num>
                                    <m:den>
                                      <m:sSub>
                                        <m:sSubPr>
                                          <m:ctrlPr>
                                            <a:rPr lang="en-US" altLang="zh-CN" sz="2800" i="1">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i="0">
                                              <a:latin typeface="Cambria Math" panose="02040503050406030204" pitchFamily="18" charset="0"/>
                                            </a:rPr>
                                            <m:t>out</m:t>
                                          </m:r>
                                        </m:sub>
                                      </m:sSub>
                                      <m:r>
                                        <a:rPr lang="en-US" altLang="zh-CN" sz="2800" i="1">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𝑉</m:t>
                                          </m:r>
                                        </m:e>
                                      </m:d>
                                      <m:r>
                                        <a:rPr lang="en-US" altLang="zh-CN" sz="2800" b="0" i="1" smtClean="0">
                                          <a:latin typeface="Cambria Math" panose="02040503050406030204" pitchFamily="18" charset="0"/>
                                        </a:rPr>
                                        <m:t>−1</m:t>
                                      </m:r>
                                      <m:r>
                                        <a:rPr lang="en-US" altLang="zh-CN" sz="2800" i="1">
                                          <a:latin typeface="Cambria Math" panose="02040503050406030204" pitchFamily="18" charset="0"/>
                                        </a:rPr>
                                        <m:t>]</m:t>
                                      </m:r>
                                    </m:den>
                                  </m:f>
                                </m:den>
                              </m:f>
                            </m:e>
                          </m:eqArr>
                        </m:e>
                      </m:d>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ℝ</m:t>
                          </m:r>
                        </m:e>
                        <m:sup>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m:t>
                          </m:r>
                          <m:d>
                            <m:dPr>
                              <m:begChr m:val="|"/>
                              <m:endChr m:val="|"/>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𝑉</m:t>
                              </m:r>
                            </m:e>
                          </m:d>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𝑑</m:t>
                          </m:r>
                        </m:sup>
                      </m:sSup>
                    </m:oMath>
                  </m:oMathPara>
                </a14:m>
                <a:endParaRPr lang="zh-CN" altLang="en-US" sz="2800" dirty="0"/>
              </a:p>
            </p:txBody>
          </p:sp>
        </mc:Choice>
        <mc:Fallback xmlns="">
          <p:sp>
            <p:nvSpPr>
              <p:cNvPr id="5" name="文本框 4">
                <a:extLst>
                  <a:ext uri="{FF2B5EF4-FFF2-40B4-BE49-F238E27FC236}">
                    <a16:creationId xmlns:a16="http://schemas.microsoft.com/office/drawing/2014/main" id="{0220C3BF-825D-4042-A04D-49891DCB6229}"/>
                  </a:ext>
                </a:extLst>
              </p:cNvPr>
              <p:cNvSpPr txBox="1">
                <a:spLocks noRot="1" noChangeAspect="1" noMove="1" noResize="1" noEditPoints="1" noAdjustHandles="1" noChangeArrowheads="1" noChangeShapeType="1" noTextEdit="1"/>
              </p:cNvSpPr>
              <p:nvPr/>
            </p:nvSpPr>
            <p:spPr>
              <a:xfrm>
                <a:off x="2816351" y="4269257"/>
                <a:ext cx="6549775" cy="2588743"/>
              </a:xfrm>
              <a:prstGeom prst="rect">
                <a:avLst/>
              </a:prstGeom>
              <a:blipFill>
                <a:blip r:embed="rId4"/>
                <a:stretch>
                  <a:fillRect t="-980"/>
                </a:stretch>
              </a:blipFill>
            </p:spPr>
            <p:txBody>
              <a:bodyPr/>
              <a:lstStyle/>
              <a:p>
                <a:r>
                  <a:rPr lang="en-CN">
                    <a:noFill/>
                  </a:rPr>
                  <a:t> </a:t>
                </a:r>
              </a:p>
            </p:txBody>
          </p:sp>
        </mc:Fallback>
      </mc:AlternateContent>
    </p:spTree>
    <p:extLst>
      <p:ext uri="{BB962C8B-B14F-4D97-AF65-F5344CB8AC3E}">
        <p14:creationId xmlns:p14="http://schemas.microsoft.com/office/powerpoint/2010/main" val="3378800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64CCA-533F-1380-F083-00BE16FDF670}"/>
              </a:ext>
            </a:extLst>
          </p:cNvPr>
          <p:cNvSpPr>
            <a:spLocks noGrp="1"/>
          </p:cNvSpPr>
          <p:nvPr>
            <p:ph type="title"/>
          </p:nvPr>
        </p:nvSpPr>
        <p:spPr/>
        <p:txBody>
          <a:bodyPr/>
          <a:lstStyle/>
          <a:p>
            <a:r>
              <a:rPr lang="en-US" altLang="zh-CN" sz="4000" dirty="0"/>
              <a:t>Derivation of Loss in SGNS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C7833B-53C4-B13B-E9BA-DB51509FCC23}"/>
                  </a:ext>
                </a:extLst>
              </p:cNvPr>
              <p:cNvSpPr>
                <a:spLocks noGrp="1"/>
              </p:cNvSpPr>
              <p:nvPr>
                <p:ph idx="1"/>
              </p:nvPr>
            </p:nvSpPr>
            <p:spPr/>
            <p:txBody>
              <a:bodyPr>
                <a:normAutofit fontScale="92500" lnSpcReduction="10000"/>
              </a:bodyPr>
              <a:lstStyle/>
              <a:p>
                <a:r>
                  <a:rPr kumimoji="1" lang="en-US" altLang="zh-CN" dirty="0"/>
                  <a:t>For</a:t>
                </a:r>
                <a:r>
                  <a:rPr kumimoji="1" lang="zh-CN" altLang="en-US" dirty="0"/>
                  <a:t> </a:t>
                </a:r>
                <a:r>
                  <a:rPr kumimoji="1" lang="en-US" altLang="zh-CN" dirty="0"/>
                  <a:t>each</a:t>
                </a:r>
                <a:r>
                  <a:rPr kumimoji="1" lang="zh-CN" altLang="en-US" dirty="0"/>
                  <a:t> </a:t>
                </a:r>
                <a:r>
                  <a:rPr kumimoji="1" lang="en-US" altLang="zh-CN" dirty="0"/>
                  <a:t>training</a:t>
                </a:r>
                <a:r>
                  <a:rPr kumimoji="1" lang="zh-CN" altLang="en-US" dirty="0"/>
                  <a:t> </a:t>
                </a:r>
                <a:r>
                  <a:rPr kumimoji="1" lang="en-US" altLang="zh-CN" dirty="0"/>
                  <a:t>pair,</a:t>
                </a:r>
                <a:r>
                  <a:rPr kumimoji="1" lang="zh-CN" altLang="en-US" dirty="0"/>
                  <a:t> </a:t>
                </a:r>
                <a:r>
                  <a:rPr kumimoji="1" lang="en-US" altLang="zh-CN" dirty="0"/>
                  <a:t>it</a:t>
                </a:r>
                <a:r>
                  <a:rPr kumimoji="1" lang="zh-CN" altLang="en-US" dirty="0"/>
                  <a:t> </a:t>
                </a:r>
                <a:r>
                  <a:rPr kumimoji="1" lang="en-US" altLang="zh-CN" dirty="0"/>
                  <a:t>involves</a:t>
                </a:r>
                <a:r>
                  <a:rPr kumimoji="1" lang="zh-CN" altLang="en-US" dirty="0"/>
                  <a:t> </a:t>
                </a:r>
                <a14:m>
                  <m:oMath xmlns:m="http://schemas.openxmlformats.org/officeDocument/2006/math">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𝑘</m:t>
                                </m:r>
                              </m:sub>
                            </m:sSub>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e>
                    </m:d>
                  </m:oMath>
                </a14:m>
                <a:r>
                  <a:rPr kumimoji="1" lang="zh-CN" altLang="en-US" dirty="0"/>
                  <a:t> </a:t>
                </a:r>
                <a:r>
                  <a:rPr kumimoji="1" lang="en-US" altLang="zh-CN" dirty="0"/>
                  <a:t>parameters</a:t>
                </a:r>
                <a:endParaRPr kumimoji="1" lang="en-US" altLang="zh-CN" i="1" dirty="0">
                  <a:latin typeface="Cambria Math" panose="02040503050406030204" pitchFamily="18" charset="0"/>
                </a:endParaRPr>
              </a:p>
              <a:p>
                <a:pPr marL="0" indent="0">
                  <a:spcBef>
                    <a:spcPts val="0"/>
                  </a:spcBef>
                  <a:spcAft>
                    <a:spcPts val="0"/>
                  </a:spcAft>
                  <a:buNone/>
                </a:pPr>
                <a:r>
                  <a:rPr kumimoji="1" lang="en-US" altLang="zh-CN" b="0" dirty="0"/>
                  <a:t>		</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den>
                    </m:f>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𝜎</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e>
                        </m:d>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oMath>
                </a14:m>
                <a:endParaRPr kumimoji="1" lang="en-US" altLang="zh-CN" b="0" i="1" dirty="0">
                  <a:latin typeface="Cambria Math" panose="02040503050406030204" pitchFamily="18" charset="0"/>
                </a:endParaRPr>
              </a:p>
              <a:p>
                <a:pPr marL="0" indent="0">
                  <a:spcBef>
                    <a:spcPts val="0"/>
                  </a:spcBef>
                  <a:spcAft>
                    <a:spcPts val="0"/>
                  </a:spcAft>
                  <a:buNone/>
                </a:pPr>
                <a:r>
                  <a:rPr kumimoji="1" lang="en-US" altLang="zh-CN" b="0" dirty="0"/>
                  <a:t>		</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𝑛𝑒𝑔</m:t>
                            </m:r>
                          </m:sub>
                        </m:sSub>
                      </m:den>
                    </m:f>
                    <m:r>
                      <a:rPr kumimoji="1" lang="en-US" altLang="zh-CN" b="0" i="1" smtClean="0">
                        <a:latin typeface="Cambria Math" panose="02040503050406030204" pitchFamily="18" charset="0"/>
                      </a:rPr>
                      <m:t>=</m:t>
                    </m:r>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oMath>
                </a14:m>
                <a:endParaRPr kumimoji="1" lang="en-US" altLang="zh-CN" b="0" i="1" dirty="0">
                  <a:latin typeface="Cambria Math" panose="02040503050406030204" pitchFamily="18" charset="0"/>
                </a:endParaRPr>
              </a:p>
              <a:p>
                <a:pPr marL="0" indent="0">
                  <a:spcBef>
                    <a:spcPts val="0"/>
                  </a:spcBef>
                  <a:spcAft>
                    <a:spcPts val="0"/>
                  </a:spcAft>
                  <a:buNone/>
                </a:pPr>
                <a:r>
                  <a:rPr kumimoji="1" lang="en-US" altLang="zh-CN" b="0" dirty="0"/>
                  <a:t>		</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den>
                    </m:f>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𝜎</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e>
                        </m:d>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𝑘</m:t>
                        </m:r>
                      </m:sup>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𝑖</m:t>
                                </m:r>
                              </m:sub>
                            </m:sSub>
                          </m:sub>
                        </m:sSub>
                      </m:e>
                    </m:nary>
                  </m:oMath>
                </a14:m>
                <a:endParaRPr kumimoji="1" lang="zh-CN" altLang="en-US" dirty="0"/>
              </a:p>
              <a:p>
                <a:r>
                  <a:rPr kumimoji="1" lang="en-US" altLang="zh-CN" dirty="0"/>
                  <a:t>SGD</a:t>
                </a:r>
                <a:r>
                  <a:rPr kumimoji="1" lang="zh-CN" altLang="en-US" dirty="0"/>
                  <a:t> </a:t>
                </a:r>
                <a:r>
                  <a:rPr kumimoji="1" lang="en-US" altLang="zh-CN" dirty="0"/>
                  <a:t>updates</a:t>
                </a:r>
                <a:r>
                  <a:rPr kumimoji="1" lang="zh-CN" altLang="en-US" dirty="0"/>
                  <a:t> </a:t>
                </a:r>
                <a:r>
                  <a:rPr kumimoji="1" lang="en-US" altLang="zh-CN" dirty="0"/>
                  <a:t>will</a:t>
                </a:r>
                <a:r>
                  <a:rPr kumimoji="1" lang="zh-CN" altLang="en-US" dirty="0"/>
                  <a:t> </a:t>
                </a:r>
                <a:r>
                  <a:rPr kumimoji="1" lang="en-US" altLang="zh-CN" dirty="0"/>
                  <a:t>have</a:t>
                </a:r>
              </a:p>
              <a:p>
                <a:pPr marL="0" indent="0">
                  <a:buNone/>
                </a:pPr>
                <a:r>
                  <a:rPr kumimoji="1" lang="en-US" altLang="zh-CN" b="0" dirty="0"/>
                  <a:t>	</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up>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up>
                        <m:r>
                          <a:rPr kumimoji="1" lang="en-US" altLang="zh-CN" b="0" i="1" smtClean="0">
                            <a:latin typeface="Cambria Math" panose="02040503050406030204" pitchFamily="18" charset="0"/>
                          </a:rPr>
                          <m:t>𝑡</m:t>
                        </m:r>
                      </m:sup>
                    </m:sSub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𝜂</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up>
                                <m:r>
                                  <a:rPr kumimoji="1" lang="en-US" altLang="zh-CN" b="0" i="1" smtClean="0">
                                    <a:latin typeface="Cambria Math" panose="02040503050406030204" pitchFamily="18" charset="0"/>
                                  </a:rPr>
                                  <m:t>𝑡</m:t>
                                </m:r>
                              </m:sup>
                            </m:sSubSup>
                            <m:r>
                              <a:rPr kumimoji="1" lang="en-US" altLang="zh-CN" i="1">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𝑤</m:t>
                                </m:r>
                              </m:e>
                              <m:sup>
                                <m:r>
                                  <a:rPr kumimoji="1" lang="en-US" altLang="zh-CN" b="0" i="1" smtClean="0">
                                    <a:latin typeface="Cambria Math" panose="02040503050406030204" pitchFamily="18" charset="0"/>
                                  </a:rPr>
                                  <m:t>𝑡</m:t>
                                </m:r>
                              </m:sup>
                            </m:sSup>
                          </m:e>
                        </m:d>
                        <m:r>
                          <a:rPr kumimoji="1" lang="en-US" altLang="zh-CN" i="1">
                            <a:latin typeface="Cambria Math" panose="02040503050406030204" pitchFamily="18" charset="0"/>
                          </a:rPr>
                          <m:t>−1</m:t>
                        </m:r>
                      </m:e>
                    </m:d>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𝑤</m:t>
                        </m:r>
                      </m:e>
                      <m:sup>
                        <m:r>
                          <a:rPr kumimoji="1" lang="en-US" altLang="zh-CN" b="0" i="1" smtClean="0">
                            <a:latin typeface="Cambria Math" panose="02040503050406030204" pitchFamily="18" charset="0"/>
                          </a:rPr>
                          <m:t>𝑡</m:t>
                        </m:r>
                      </m:sup>
                    </m:sSup>
                  </m:oMath>
                </a14:m>
                <a:endParaRPr kumimoji="1" lang="en-US" altLang="zh-CN" b="0" i="1" dirty="0">
                  <a:latin typeface="Cambria Math" panose="02040503050406030204" pitchFamily="18" charset="0"/>
                </a:endParaRPr>
              </a:p>
              <a:p>
                <a:pPr marL="0" indent="0">
                  <a:buNone/>
                </a:pPr>
                <a:r>
                  <a:rPr kumimoji="1" lang="en-US" altLang="zh-CN" b="0" dirty="0"/>
                  <a:t>	</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𝑖</m:t>
                            </m:r>
                          </m:sub>
                        </m:sSub>
                      </m:sub>
                      <m:sup>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𝑖</m:t>
                            </m:r>
                          </m:sub>
                        </m:sSub>
                      </m:sub>
                      <m:sup>
                        <m:r>
                          <a:rPr kumimoji="1" lang="en-US" altLang="zh-CN" b="0" i="1" smtClean="0">
                            <a:latin typeface="Cambria Math" panose="02040503050406030204" pitchFamily="18" charset="0"/>
                          </a:rPr>
                          <m:t>𝑡</m:t>
                        </m:r>
                      </m:sup>
                    </m:sSub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𝜂</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𝑔</m:t>
                                </m:r>
                              </m:e>
                              <m:sub>
                                <m:r>
                                  <a:rPr kumimoji="1" lang="en-US" altLang="zh-CN" i="1">
                                    <a:latin typeface="Cambria Math" panose="02040503050406030204" pitchFamily="18" charset="0"/>
                                  </a:rPr>
                                  <m:t>𝑖</m:t>
                                </m:r>
                              </m:sub>
                            </m:sSub>
                          </m:sub>
                          <m:sup>
                            <m:r>
                              <a:rPr kumimoji="1" lang="en-US" altLang="zh-CN" i="1">
                                <a:latin typeface="Cambria Math" panose="02040503050406030204" pitchFamily="18" charset="0"/>
                              </a:rPr>
                              <m:t>𝑡</m:t>
                            </m:r>
                          </m:sup>
                        </m:sSub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𝑤</m:t>
                            </m:r>
                          </m:e>
                          <m:sup>
                            <m:r>
                              <a:rPr kumimoji="1" lang="en-US" altLang="zh-CN" i="1">
                                <a:latin typeface="Cambria Math" panose="02040503050406030204" pitchFamily="18" charset="0"/>
                              </a:rPr>
                              <m:t>𝑡</m:t>
                            </m:r>
                          </m:sup>
                        </m:sSup>
                      </m:e>
                    </m:d>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𝑤</m:t>
                        </m:r>
                      </m:e>
                      <m:sup>
                        <m:r>
                          <a:rPr kumimoji="1" lang="en-US" altLang="zh-CN" b="0" i="1" smtClean="0">
                            <a:latin typeface="Cambria Math" panose="02040503050406030204" pitchFamily="18" charset="0"/>
                          </a:rPr>
                          <m:t>𝑡</m:t>
                        </m:r>
                      </m:sup>
                    </m:sSup>
                  </m:oMath>
                </a14:m>
                <a:endParaRPr kumimoji="1" lang="en-US" altLang="zh-CN" b="0" i="1" dirty="0">
                  <a:latin typeface="Cambria Math" panose="02040503050406030204" pitchFamily="18" charset="0"/>
                </a:endParaRPr>
              </a:p>
              <a:p>
                <a:pPr marL="0" indent="0">
                  <a:buNone/>
                </a:pPr>
                <a:r>
                  <a:rPr kumimoji="1" lang="en-US" altLang="zh-CN" b="0" dirty="0"/>
                  <a:t>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𝑤</m:t>
                        </m:r>
                      </m:e>
                      <m:sup>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𝑤</m:t>
                        </m:r>
                      </m:e>
                      <m:sup>
                        <m:r>
                          <a:rPr kumimoji="1" lang="en-US" altLang="zh-CN" i="1">
                            <a:latin typeface="Cambria Math" panose="02040503050406030204" pitchFamily="18" charset="0"/>
                          </a:rPr>
                          <m:t>𝑡</m:t>
                        </m:r>
                      </m:sup>
                    </m:s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𝜂</m:t>
                        </m:r>
                      </m:e>
                      <m:sub>
                        <m:r>
                          <a:rPr kumimoji="1" lang="en-US" altLang="zh-CN" b="0" i="1" smtClean="0">
                            <a:latin typeface="Cambria Math" panose="02040503050406030204" pitchFamily="18" charset="0"/>
                          </a:rPr>
                          <m:t>𝑡</m:t>
                        </m:r>
                      </m:sub>
                    </m:sSub>
                    <m:d>
                      <m:dPr>
                        <m:ctrlPr>
                          <a:rPr kumimoji="1" lang="en-US" altLang="zh-CN" b="0" i="1" smtClean="0">
                            <a:latin typeface="Cambria Math" panose="02040503050406030204" pitchFamily="18" charset="0"/>
                          </a:rPr>
                        </m:ctrlPr>
                      </m:dPr>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up>
                                <m:r>
                                  <a:rPr kumimoji="1" lang="en-US" altLang="zh-CN" b="0" i="1" smtClean="0">
                                    <a:latin typeface="Cambria Math" panose="02040503050406030204" pitchFamily="18" charset="0"/>
                                  </a:rPr>
                                  <m:t>𝑡</m:t>
                                </m:r>
                              </m:sup>
                            </m:sSubSup>
                            <m:r>
                              <a:rPr kumimoji="1" lang="en-US" altLang="zh-CN" i="1">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𝑤</m:t>
                                </m:r>
                              </m:e>
                              <m:sup>
                                <m:r>
                                  <a:rPr kumimoji="1" lang="en-US" altLang="zh-CN" b="0" i="1" smtClean="0">
                                    <a:latin typeface="Cambria Math" panose="02040503050406030204" pitchFamily="18" charset="0"/>
                                  </a:rPr>
                                  <m:t>𝑡</m:t>
                                </m:r>
                              </m:sup>
                            </m:sSup>
                          </m:e>
                        </m:d>
                        <m:r>
                          <a:rPr kumimoji="1" lang="en-US" altLang="zh-CN" i="1">
                            <a:latin typeface="Cambria Math" panose="02040503050406030204" pitchFamily="18" charset="0"/>
                          </a:rPr>
                          <m:t>−1</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i="1">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𝑘</m:t>
                        </m:r>
                      </m:sup>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𝑔</m:t>
                                </m:r>
                              </m:e>
                              <m:sub>
                                <m:r>
                                  <a:rPr kumimoji="1" lang="en-US" altLang="zh-CN" i="1">
                                    <a:latin typeface="Cambria Math" panose="02040503050406030204" pitchFamily="18" charset="0"/>
                                  </a:rPr>
                                  <m:t>𝑖</m:t>
                                </m:r>
                              </m:sub>
                            </m:sSub>
                          </m:sub>
                        </m:sSub>
                      </m:e>
                    </m:nary>
                  </m:oMath>
                </a14:m>
                <a:endParaRPr kumimoji="1" lang="en-US" altLang="zh-CN" dirty="0"/>
              </a:p>
            </p:txBody>
          </p:sp>
        </mc:Choice>
        <mc:Fallback xmlns="">
          <p:sp>
            <p:nvSpPr>
              <p:cNvPr id="3" name="内容占位符 2">
                <a:extLst>
                  <a:ext uri="{FF2B5EF4-FFF2-40B4-BE49-F238E27FC236}">
                    <a16:creationId xmlns:a16="http://schemas.microsoft.com/office/drawing/2014/main" id="{DCC7833B-53C4-B13B-E9BA-DB51509FCC23}"/>
                  </a:ext>
                </a:extLst>
              </p:cNvPr>
              <p:cNvSpPr>
                <a:spLocks noGrp="1" noRot="1" noChangeAspect="1" noMove="1" noResize="1" noEditPoints="1" noAdjustHandles="1" noChangeArrowheads="1" noChangeShapeType="1" noTextEdit="1"/>
              </p:cNvSpPr>
              <p:nvPr>
                <p:ph idx="1"/>
              </p:nvPr>
            </p:nvSpPr>
            <p:spPr>
              <a:blipFill>
                <a:blip r:embed="rId2"/>
                <a:stretch>
                  <a:fillRect l="-802" t="-1382" b="-13364"/>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CA957F6E-91B5-F798-3DC3-CE4749EE4F15}"/>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p:spTree>
    <p:extLst>
      <p:ext uri="{BB962C8B-B14F-4D97-AF65-F5344CB8AC3E}">
        <p14:creationId xmlns:p14="http://schemas.microsoft.com/office/powerpoint/2010/main" val="3558165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D9E6-0434-4DA6-AFB9-921542501E00}"/>
              </a:ext>
            </a:extLst>
          </p:cNvPr>
          <p:cNvSpPr>
            <a:spLocks noGrp="1"/>
          </p:cNvSpPr>
          <p:nvPr>
            <p:ph type="title"/>
          </p:nvPr>
        </p:nvSpPr>
        <p:spPr/>
        <p:txBody>
          <a:bodyPr/>
          <a:lstStyle/>
          <a:p>
            <a:r>
              <a:rPr lang="en-US" altLang="zh-CN" sz="3200" dirty="0"/>
              <a:t>Derivation of Loss in SGNS (Forward Propagation 1)</a:t>
            </a:r>
            <a:endParaRPr lang="zh-CN" altLang="en-US" sz="3200" dirty="0"/>
          </a:p>
        </p:txBody>
      </p:sp>
      <p:sp>
        <p:nvSpPr>
          <p:cNvPr id="3" name="灯片编号占位符 2">
            <a:extLst>
              <a:ext uri="{FF2B5EF4-FFF2-40B4-BE49-F238E27FC236}">
                <a16:creationId xmlns:a16="http://schemas.microsoft.com/office/drawing/2014/main" id="{75ED05B2-5EC8-421C-9D5C-BF1B04DB6E51}"/>
              </a:ext>
            </a:extLst>
          </p:cNvPr>
          <p:cNvSpPr>
            <a:spLocks noGrp="1"/>
          </p:cNvSpPr>
          <p:nvPr>
            <p:ph type="sldNum" sz="quarter" idx="12"/>
          </p:nvPr>
        </p:nvSpPr>
        <p:spPr/>
        <p:txBody>
          <a:bodyPr/>
          <a:lstStyle/>
          <a:p>
            <a:fld id="{B0345295-E261-4EC5-88DB-2E3C71302580}" type="slidenum">
              <a:rPr lang="zh-CN" altLang="en-US" smtClean="0"/>
              <a:t>67</a:t>
            </a:fld>
            <a:endParaRPr lang="zh-CN" altLang="en-US"/>
          </a:p>
        </p:txBody>
      </p:sp>
      <p:sp>
        <p:nvSpPr>
          <p:cNvPr id="4" name="内容占位符 3">
            <a:extLst>
              <a:ext uri="{FF2B5EF4-FFF2-40B4-BE49-F238E27FC236}">
                <a16:creationId xmlns:a16="http://schemas.microsoft.com/office/drawing/2014/main" id="{D4D6ECB7-1A03-444B-9EE7-299682B88431}"/>
              </a:ext>
            </a:extLst>
          </p:cNvPr>
          <p:cNvSpPr>
            <a:spLocks noGrp="1"/>
          </p:cNvSpPr>
          <p:nvPr>
            <p:ph idx="1"/>
          </p:nvPr>
        </p:nvSpPr>
        <p:spPr>
          <a:xfrm>
            <a:off x="543570" y="977951"/>
            <a:ext cx="10256196" cy="1646674"/>
          </a:xfrm>
        </p:spPr>
        <p:txBody>
          <a:bodyPr lIns="90000">
            <a:noAutofit/>
          </a:bodyPr>
          <a:lstStyle/>
          <a:p>
            <a:pPr>
              <a:spcBef>
                <a:spcPts val="0"/>
              </a:spcBef>
              <a:spcAft>
                <a:spcPts val="0"/>
              </a:spcAft>
            </a:pPr>
            <a:r>
              <a:rPr lang="en-US" altLang="zh-CN" sz="2400" dirty="0"/>
              <a:t>Example: </a:t>
            </a:r>
            <a:r>
              <a:rPr lang="en-US" altLang="zh-CN" sz="2400" b="1" dirty="0">
                <a:solidFill>
                  <a:srgbClr val="00B050"/>
                </a:solidFill>
              </a:rPr>
              <a:t>Ned</a:t>
            </a:r>
            <a:r>
              <a:rPr lang="en-US" altLang="zh-CN" sz="2400" dirty="0"/>
              <a:t> </a:t>
            </a:r>
            <a:r>
              <a:rPr lang="en-US" altLang="zh-CN" sz="2400" dirty="0">
                <a:solidFill>
                  <a:schemeClr val="accent2"/>
                </a:solidFill>
              </a:rPr>
              <a:t>Stark is </a:t>
            </a:r>
            <a:r>
              <a:rPr lang="en-US" altLang="zh-CN" sz="2400" dirty="0"/>
              <a:t>the most honorable man".</a:t>
            </a:r>
          </a:p>
          <a:p>
            <a:pPr>
              <a:spcBef>
                <a:spcPts val="0"/>
              </a:spcBef>
              <a:spcAft>
                <a:spcPts val="0"/>
              </a:spcAft>
            </a:pPr>
            <a:r>
              <a:rPr lang="en-US" altLang="zh-CN" sz="2400" dirty="0"/>
              <a:t>Positive word pair: (</a:t>
            </a:r>
            <a:r>
              <a:rPr lang="en-US" altLang="zh-CN" sz="2400" b="1" dirty="0">
                <a:solidFill>
                  <a:srgbClr val="00B050"/>
                </a:solidFill>
              </a:rPr>
              <a:t>Ned</a:t>
            </a:r>
            <a:r>
              <a:rPr lang="en-US" altLang="zh-CN" sz="2400" dirty="0"/>
              <a:t>, </a:t>
            </a:r>
            <a:r>
              <a:rPr lang="en-US" altLang="zh-CN" sz="2400" dirty="0">
                <a:solidFill>
                  <a:schemeClr val="accent2"/>
                </a:solidFill>
              </a:rPr>
              <a:t>Stark</a:t>
            </a:r>
            <a:r>
              <a:rPr lang="en-US" altLang="zh-CN" sz="2400" dirty="0"/>
              <a:t>)</a:t>
            </a:r>
          </a:p>
          <a:p>
            <a:pPr>
              <a:spcBef>
                <a:spcPts val="0"/>
              </a:spcBef>
              <a:spcAft>
                <a:spcPts val="0"/>
              </a:spcAft>
            </a:pPr>
            <a:r>
              <a:rPr lang="en-US" altLang="zh-CN" sz="2400" b="1" dirty="0">
                <a:solidFill>
                  <a:srgbClr val="00B050"/>
                </a:solidFill>
              </a:rPr>
              <a:t>Forward Propagation 1: Computing hidden (projection) layer</a:t>
            </a:r>
          </a:p>
          <a:p>
            <a:pPr>
              <a:spcBef>
                <a:spcPts val="0"/>
              </a:spcBef>
              <a:spcAft>
                <a:spcPts val="0"/>
              </a:spcAft>
            </a:pPr>
            <a:r>
              <a:rPr lang="en-US" altLang="zh-CN" sz="2400" dirty="0"/>
              <a:t>Forward Propagation 2:</a:t>
            </a:r>
          </a:p>
        </p:txBody>
      </p:sp>
      <p:pic>
        <p:nvPicPr>
          <p:cNvPr id="6" name="Picture 2">
            <a:extLst>
              <a:ext uri="{FF2B5EF4-FFF2-40B4-BE49-F238E27FC236}">
                <a16:creationId xmlns:a16="http://schemas.microsoft.com/office/drawing/2014/main" id="{C12DF704-D3C8-4AB2-BAB5-85A609599D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1" r="16412"/>
          <a:stretch/>
        </p:blipFill>
        <p:spPr bwMode="auto">
          <a:xfrm>
            <a:off x="658813" y="2750854"/>
            <a:ext cx="6725660" cy="39327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EE651F-30E2-0F41-AF8E-5C8D99FC9720}"/>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F3FC4D-E55A-7F48-9326-631F0FE2B2FC}"/>
                  </a:ext>
                </a:extLst>
              </p:cNvPr>
              <p:cNvSpPr txBox="1"/>
              <p:nvPr/>
            </p:nvSpPr>
            <p:spPr>
              <a:xfrm>
                <a:off x="7377141" y="2390669"/>
                <a:ext cx="4593186"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latin typeface="Cambria Math" panose="02040503050406030204" pitchFamily="18" charset="0"/>
                                </a:rPr>
                                <m:t>𝜎</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𝒄</m:t>
                                      </m:r>
                                    </m:e>
                                    <m:sub>
                                      <m:r>
                                        <a:rPr lang="en-US" altLang="zh-CN" sz="1800" i="1">
                                          <a:latin typeface="Cambria Math" panose="02040503050406030204" pitchFamily="18" charset="0"/>
                                        </a:rPr>
                                        <m:t>𝑝𝑜𝑠</m:t>
                                      </m:r>
                                    </m:sub>
                                  </m:sSub>
                                  <m:r>
                                    <a:rPr lang="en-US" altLang="zh-CN" sz="1800" b="0" i="1" smtClean="0">
                                      <a:latin typeface="Cambria Math" panose="02040503050406030204" pitchFamily="18" charset="0"/>
                                    </a:rPr>
                                    <m:t>⋅</m:t>
                                  </m:r>
                                  <m:r>
                                    <a:rPr lang="en-US" altLang="zh-CN" sz="1800" b="1" i="1" smtClean="0">
                                      <a:latin typeface="Cambria Math" panose="02040503050406030204" pitchFamily="18" charset="0"/>
                                    </a:rPr>
                                    <m:t>𝒉</m:t>
                                  </m:r>
                                </m:e>
                              </m:d>
                            </m:e>
                          </m:func>
                          <m:r>
                            <a:rPr lang="en-US" altLang="zh-CN" sz="1800" b="0"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solidFill>
                                    <a:schemeClr val="accent2"/>
                                  </a:solidFill>
                                  <a:latin typeface="Cambria Math" panose="02040503050406030204" pitchFamily="18" charset="0"/>
                                </a:rPr>
                                <m:t>3</m:t>
                              </m:r>
                            </m:sup>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solidFill>
                                        <a:schemeClr val="tx1"/>
                                      </a:solidFill>
                                      <a:latin typeface="Cambria Math" panose="02040503050406030204" pitchFamily="18" charset="0"/>
                                    </a:rPr>
                                    <m:t>𝜎</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𝒄</m:t>
                                          </m:r>
                                        </m:e>
                                        <m:sub>
                                          <m:r>
                                            <a:rPr lang="en-US" altLang="zh-CN" sz="1800" i="1">
                                              <a:solidFill>
                                                <a:schemeClr val="tx1"/>
                                              </a:solidFill>
                                              <a:latin typeface="Cambria Math" panose="02040503050406030204" pitchFamily="18" charset="0"/>
                                            </a:rPr>
                                            <m:t>𝑛𝑒</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𝑖</m:t>
                                              </m:r>
                                            </m:sub>
                                          </m:sSub>
                                        </m:sub>
                                      </m:sSub>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𝒉</m:t>
                                      </m:r>
                                    </m:e>
                                  </m:d>
                                </m:e>
                              </m:func>
                            </m:e>
                          </m:nary>
                        </m:e>
                      </m:d>
                    </m:oMath>
                  </m:oMathPara>
                </a14:m>
                <a:endParaRPr lang="en-CN" dirty="0"/>
              </a:p>
            </p:txBody>
          </p:sp>
        </mc:Choice>
        <mc:Fallback xmlns="">
          <p:sp>
            <p:nvSpPr>
              <p:cNvPr id="10" name="TextBox 9">
                <a:extLst>
                  <a:ext uri="{FF2B5EF4-FFF2-40B4-BE49-F238E27FC236}">
                    <a16:creationId xmlns:a16="http://schemas.microsoft.com/office/drawing/2014/main" id="{B2F3FC4D-E55A-7F48-9326-631F0FE2B2FC}"/>
                  </a:ext>
                </a:extLst>
              </p:cNvPr>
              <p:cNvSpPr txBox="1">
                <a:spLocks noRot="1" noChangeAspect="1" noMove="1" noResize="1" noEditPoints="1" noAdjustHandles="1" noChangeArrowheads="1" noChangeShapeType="1" noTextEdit="1"/>
              </p:cNvSpPr>
              <p:nvPr/>
            </p:nvSpPr>
            <p:spPr>
              <a:xfrm>
                <a:off x="7377141" y="2390669"/>
                <a:ext cx="4593186" cy="876907"/>
              </a:xfrm>
              <a:prstGeom prst="rect">
                <a:avLst/>
              </a:prstGeom>
              <a:blipFill>
                <a:blip r:embed="rId4"/>
                <a:stretch>
                  <a:fillRect t="-94286" b="-147143"/>
                </a:stretch>
              </a:blipFill>
            </p:spPr>
            <p:txBody>
              <a:bodyPr/>
              <a:lstStyle/>
              <a:p>
                <a:r>
                  <a:rPr lang="en-CN">
                    <a:noFill/>
                  </a:rPr>
                  <a:t> </a:t>
                </a:r>
              </a:p>
            </p:txBody>
          </p:sp>
        </mc:Fallback>
      </mc:AlternateContent>
    </p:spTree>
    <p:extLst>
      <p:ext uri="{BB962C8B-B14F-4D97-AF65-F5344CB8AC3E}">
        <p14:creationId xmlns:p14="http://schemas.microsoft.com/office/powerpoint/2010/main" val="3396686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D9E6-0434-4DA6-AFB9-921542501E00}"/>
              </a:ext>
            </a:extLst>
          </p:cNvPr>
          <p:cNvSpPr>
            <a:spLocks noGrp="1"/>
          </p:cNvSpPr>
          <p:nvPr>
            <p:ph type="title"/>
          </p:nvPr>
        </p:nvSpPr>
        <p:spPr/>
        <p:txBody>
          <a:bodyPr/>
          <a:lstStyle/>
          <a:p>
            <a:r>
              <a:rPr lang="en-US" altLang="zh-CN" sz="3200" dirty="0"/>
              <a:t>Derivation of Loss in SGNS (Forward Propagation 2)</a:t>
            </a:r>
            <a:endParaRPr lang="zh-CN" altLang="en-US" sz="3200" dirty="0"/>
          </a:p>
        </p:txBody>
      </p:sp>
      <p:sp>
        <p:nvSpPr>
          <p:cNvPr id="3" name="灯片编号占位符 2">
            <a:extLst>
              <a:ext uri="{FF2B5EF4-FFF2-40B4-BE49-F238E27FC236}">
                <a16:creationId xmlns:a16="http://schemas.microsoft.com/office/drawing/2014/main" id="{75ED05B2-5EC8-421C-9D5C-BF1B04DB6E51}"/>
              </a:ext>
            </a:extLst>
          </p:cNvPr>
          <p:cNvSpPr>
            <a:spLocks noGrp="1"/>
          </p:cNvSpPr>
          <p:nvPr>
            <p:ph type="sldNum" sz="quarter" idx="12"/>
          </p:nvPr>
        </p:nvSpPr>
        <p:spPr/>
        <p:txBody>
          <a:bodyPr/>
          <a:lstStyle/>
          <a:p>
            <a:fld id="{B0345295-E261-4EC5-88DB-2E3C71302580}" type="slidenum">
              <a:rPr lang="zh-CN" altLang="en-US" smtClean="0"/>
              <a:t>68</a:t>
            </a:fld>
            <a:endParaRPr lang="zh-CN" altLang="en-US"/>
          </a:p>
        </p:txBody>
      </p:sp>
      <p:sp>
        <p:nvSpPr>
          <p:cNvPr id="7" name="内容占位符 3">
            <a:extLst>
              <a:ext uri="{FF2B5EF4-FFF2-40B4-BE49-F238E27FC236}">
                <a16:creationId xmlns:a16="http://schemas.microsoft.com/office/drawing/2014/main" id="{697F2F0D-D80C-6FF2-CEAD-27849F7007CD}"/>
              </a:ext>
            </a:extLst>
          </p:cNvPr>
          <p:cNvSpPr txBox="1">
            <a:spLocks/>
          </p:cNvSpPr>
          <p:nvPr/>
        </p:nvSpPr>
        <p:spPr>
          <a:xfrm>
            <a:off x="527915" y="996707"/>
            <a:ext cx="10256196" cy="1646674"/>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altLang="zh-CN" sz="2400" dirty="0"/>
              <a:t>Example: </a:t>
            </a:r>
            <a:r>
              <a:rPr lang="en-US" altLang="zh-CN" sz="2400" b="1" dirty="0">
                <a:solidFill>
                  <a:srgbClr val="00B050"/>
                </a:solidFill>
              </a:rPr>
              <a:t>Ned</a:t>
            </a:r>
            <a:r>
              <a:rPr lang="en-US" altLang="zh-CN" sz="2400" dirty="0"/>
              <a:t> </a:t>
            </a:r>
            <a:r>
              <a:rPr lang="en-US" altLang="zh-CN" sz="2400" dirty="0">
                <a:solidFill>
                  <a:schemeClr val="accent2"/>
                </a:solidFill>
              </a:rPr>
              <a:t>Stark is </a:t>
            </a:r>
            <a:r>
              <a:rPr lang="en-US" altLang="zh-CN" sz="2400" dirty="0"/>
              <a:t>the most honorable man".</a:t>
            </a:r>
          </a:p>
          <a:p>
            <a:pPr>
              <a:spcBef>
                <a:spcPts val="0"/>
              </a:spcBef>
              <a:spcAft>
                <a:spcPts val="0"/>
              </a:spcAft>
            </a:pPr>
            <a:r>
              <a:rPr lang="en-US" altLang="zh-CN" sz="2400" dirty="0"/>
              <a:t>Positive word pair: (Ned, Stark)</a:t>
            </a:r>
          </a:p>
          <a:p>
            <a:pPr>
              <a:spcBef>
                <a:spcPts val="0"/>
              </a:spcBef>
              <a:spcAft>
                <a:spcPts val="0"/>
              </a:spcAft>
            </a:pPr>
            <a:r>
              <a:rPr lang="en-US" altLang="zh-CN" sz="2400" dirty="0"/>
              <a:t>Forward Propagation 1: Computing hidden (projection) layer</a:t>
            </a:r>
          </a:p>
          <a:p>
            <a:pPr>
              <a:spcBef>
                <a:spcPts val="0"/>
              </a:spcBef>
              <a:spcAft>
                <a:spcPts val="0"/>
              </a:spcAft>
            </a:pPr>
            <a:r>
              <a:rPr lang="en-US" altLang="zh-CN" sz="2400" b="1" dirty="0">
                <a:solidFill>
                  <a:srgbClr val="00B050"/>
                </a:solidFill>
              </a:rPr>
              <a:t>Forward Propagation 2: Sigmoid output layer</a:t>
            </a:r>
          </a:p>
        </p:txBody>
      </p:sp>
      <p:sp>
        <p:nvSpPr>
          <p:cNvPr id="8" name="TextBox 7">
            <a:extLst>
              <a:ext uri="{FF2B5EF4-FFF2-40B4-BE49-F238E27FC236}">
                <a16:creationId xmlns:a16="http://schemas.microsoft.com/office/drawing/2014/main" id="{FCBB50AC-596B-9445-AF8E-AEE21B3C9998}"/>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4098" name="Picture 2">
            <a:extLst>
              <a:ext uri="{FF2B5EF4-FFF2-40B4-BE49-F238E27FC236}">
                <a16:creationId xmlns:a16="http://schemas.microsoft.com/office/drawing/2014/main" id="{8BDF1B6D-D1EF-42C6-A665-920CB9D2D0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33" r="10520"/>
          <a:stretch/>
        </p:blipFill>
        <p:spPr bwMode="auto">
          <a:xfrm>
            <a:off x="658814" y="3450139"/>
            <a:ext cx="7944860" cy="32252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BDA05F-E565-1C4A-8CF3-C6B0858D07EA}"/>
                  </a:ext>
                </a:extLst>
              </p:cNvPr>
              <p:cNvSpPr txBox="1"/>
              <p:nvPr/>
            </p:nvSpPr>
            <p:spPr>
              <a:xfrm>
                <a:off x="7377141" y="2390669"/>
                <a:ext cx="4593186"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latin typeface="Cambria Math" panose="02040503050406030204" pitchFamily="18" charset="0"/>
                                </a:rPr>
                                <m:t>𝜎</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𝒄</m:t>
                                      </m:r>
                                    </m:e>
                                    <m:sub>
                                      <m:r>
                                        <a:rPr lang="en-US" altLang="zh-CN" sz="1800" i="1">
                                          <a:latin typeface="Cambria Math" panose="02040503050406030204" pitchFamily="18" charset="0"/>
                                        </a:rPr>
                                        <m:t>𝑝𝑜𝑠</m:t>
                                      </m:r>
                                    </m:sub>
                                  </m:sSub>
                                  <m:r>
                                    <a:rPr lang="en-US" altLang="zh-CN" sz="1800" b="0" i="1" smtClean="0">
                                      <a:latin typeface="Cambria Math" panose="02040503050406030204" pitchFamily="18" charset="0"/>
                                    </a:rPr>
                                    <m:t>⋅</m:t>
                                  </m:r>
                                  <m:r>
                                    <a:rPr lang="en-US" altLang="zh-CN" sz="1800" b="1" i="1" smtClean="0">
                                      <a:latin typeface="Cambria Math" panose="02040503050406030204" pitchFamily="18" charset="0"/>
                                    </a:rPr>
                                    <m:t>𝒉</m:t>
                                  </m:r>
                                </m:e>
                              </m:d>
                            </m:e>
                          </m:func>
                          <m:r>
                            <a:rPr lang="en-US" altLang="zh-CN" sz="1800" b="0"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solidFill>
                                    <a:schemeClr val="accent2"/>
                                  </a:solidFill>
                                  <a:latin typeface="Cambria Math" panose="02040503050406030204" pitchFamily="18" charset="0"/>
                                </a:rPr>
                                <m:t>3</m:t>
                              </m:r>
                            </m:sup>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solidFill>
                                        <a:schemeClr val="tx1"/>
                                      </a:solidFill>
                                      <a:latin typeface="Cambria Math" panose="02040503050406030204" pitchFamily="18" charset="0"/>
                                    </a:rPr>
                                    <m:t>𝜎</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𝒄</m:t>
                                          </m:r>
                                        </m:e>
                                        <m:sub>
                                          <m:r>
                                            <a:rPr lang="en-US" altLang="zh-CN" sz="1800" i="1">
                                              <a:solidFill>
                                                <a:schemeClr val="tx1"/>
                                              </a:solidFill>
                                              <a:latin typeface="Cambria Math" panose="02040503050406030204" pitchFamily="18" charset="0"/>
                                            </a:rPr>
                                            <m:t>𝑛𝑒</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𝑖</m:t>
                                              </m:r>
                                            </m:sub>
                                          </m:sSub>
                                        </m:sub>
                                      </m:sSub>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𝒉</m:t>
                                      </m:r>
                                    </m:e>
                                  </m:d>
                                </m:e>
                              </m:func>
                            </m:e>
                          </m:nary>
                        </m:e>
                      </m:d>
                    </m:oMath>
                  </m:oMathPara>
                </a14:m>
                <a:endParaRPr lang="en-CN" dirty="0"/>
              </a:p>
            </p:txBody>
          </p:sp>
        </mc:Choice>
        <mc:Fallback xmlns="">
          <p:sp>
            <p:nvSpPr>
              <p:cNvPr id="9" name="TextBox 8">
                <a:extLst>
                  <a:ext uri="{FF2B5EF4-FFF2-40B4-BE49-F238E27FC236}">
                    <a16:creationId xmlns:a16="http://schemas.microsoft.com/office/drawing/2014/main" id="{79BDA05F-E565-1C4A-8CF3-C6B0858D07EA}"/>
                  </a:ext>
                </a:extLst>
              </p:cNvPr>
              <p:cNvSpPr txBox="1">
                <a:spLocks noRot="1" noChangeAspect="1" noMove="1" noResize="1" noEditPoints="1" noAdjustHandles="1" noChangeArrowheads="1" noChangeShapeType="1" noTextEdit="1"/>
              </p:cNvSpPr>
              <p:nvPr/>
            </p:nvSpPr>
            <p:spPr>
              <a:xfrm>
                <a:off x="7377141" y="2390669"/>
                <a:ext cx="4593186" cy="876907"/>
              </a:xfrm>
              <a:prstGeom prst="rect">
                <a:avLst/>
              </a:prstGeom>
              <a:blipFill>
                <a:blip r:embed="rId5"/>
                <a:stretch>
                  <a:fillRect t="-94286" b="-147143"/>
                </a:stretch>
              </a:blipFill>
            </p:spPr>
            <p:txBody>
              <a:bodyPr/>
              <a:lstStyle/>
              <a:p>
                <a:r>
                  <a:rPr lang="en-CN">
                    <a:noFill/>
                  </a:rPr>
                  <a:t> </a:t>
                </a:r>
              </a:p>
            </p:txBody>
          </p:sp>
        </mc:Fallback>
      </mc:AlternateContent>
    </p:spTree>
    <p:extLst>
      <p:ext uri="{BB962C8B-B14F-4D97-AF65-F5344CB8AC3E}">
        <p14:creationId xmlns:p14="http://schemas.microsoft.com/office/powerpoint/2010/main" val="62688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3D88C-64F1-4A8F-A6DC-54E57708E9A2}"/>
              </a:ext>
            </a:extLst>
          </p:cNvPr>
          <p:cNvSpPr>
            <a:spLocks noGrp="1"/>
          </p:cNvSpPr>
          <p:nvPr>
            <p:ph type="title"/>
          </p:nvPr>
        </p:nvSpPr>
        <p:spPr/>
        <p:txBody>
          <a:bodyPr/>
          <a:lstStyle/>
          <a:p>
            <a:r>
              <a:rPr lang="en-US" altLang="zh-CN" sz="3600" dirty="0"/>
              <a:t>Derivation of gradients (backward propagation 1)</a:t>
            </a:r>
            <a:endParaRPr lang="zh-CN" altLang="en-US" sz="3600" dirty="0"/>
          </a:p>
        </p:txBody>
      </p:sp>
      <p:sp>
        <p:nvSpPr>
          <p:cNvPr id="3" name="灯片编号占位符 2">
            <a:extLst>
              <a:ext uri="{FF2B5EF4-FFF2-40B4-BE49-F238E27FC236}">
                <a16:creationId xmlns:a16="http://schemas.microsoft.com/office/drawing/2014/main" id="{66465D69-250C-441A-8117-B3A9988E85E1}"/>
              </a:ext>
            </a:extLst>
          </p:cNvPr>
          <p:cNvSpPr>
            <a:spLocks noGrp="1"/>
          </p:cNvSpPr>
          <p:nvPr>
            <p:ph type="sldNum" sz="quarter" idx="12"/>
          </p:nvPr>
        </p:nvSpPr>
        <p:spPr/>
        <p:txBody>
          <a:bodyPr/>
          <a:lstStyle/>
          <a:p>
            <a:fld id="{B0345295-E261-4EC5-88DB-2E3C71302580}" type="slidenum">
              <a:rPr lang="zh-CN" altLang="en-US" smtClean="0"/>
              <a:t>69</a:t>
            </a:fld>
            <a:endParaRPr lang="zh-CN" altLang="en-US"/>
          </a:p>
        </p:txBody>
      </p:sp>
      <p:sp>
        <p:nvSpPr>
          <p:cNvPr id="8" name="内容占位符 3">
            <a:extLst>
              <a:ext uri="{FF2B5EF4-FFF2-40B4-BE49-F238E27FC236}">
                <a16:creationId xmlns:a16="http://schemas.microsoft.com/office/drawing/2014/main" id="{D6B68312-2DD3-4BCB-BAD9-4FC9F180A542}"/>
              </a:ext>
            </a:extLst>
          </p:cNvPr>
          <p:cNvSpPr txBox="1">
            <a:spLocks/>
          </p:cNvSpPr>
          <p:nvPr/>
        </p:nvSpPr>
        <p:spPr>
          <a:xfrm>
            <a:off x="314326" y="1015736"/>
            <a:ext cx="9666253" cy="13758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dirty="0">
                <a:solidFill>
                  <a:srgbClr val="00B050"/>
                </a:solidFill>
              </a:rPr>
              <a:t>Backward Propagation 1: Prediction Error</a:t>
            </a:r>
          </a:p>
          <a:p>
            <a:r>
              <a:rPr lang="en-US" altLang="zh-CN" sz="2000" dirty="0"/>
              <a:t>Backward Propagation 2:</a:t>
            </a:r>
          </a:p>
          <a:p>
            <a:r>
              <a:rPr lang="en-US" altLang="zh-CN" sz="2000" dirty="0">
                <a:solidFill>
                  <a:schemeClr val="tx1"/>
                </a:solidFill>
              </a:rPr>
              <a:t>Backward Propagation 3:</a:t>
            </a:r>
          </a:p>
          <a:p>
            <a:r>
              <a:rPr lang="en-US" altLang="zh-CN" sz="2000" dirty="0"/>
              <a:t>Backward Propagation 4:</a:t>
            </a:r>
          </a:p>
        </p:txBody>
      </p:sp>
      <p:sp>
        <p:nvSpPr>
          <p:cNvPr id="6" name="TextBox 5">
            <a:extLst>
              <a:ext uri="{FF2B5EF4-FFF2-40B4-BE49-F238E27FC236}">
                <a16:creationId xmlns:a16="http://schemas.microsoft.com/office/drawing/2014/main" id="{B04FC21D-7748-774C-ABCE-9B3D47312A70}"/>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2"/>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6146" name="Picture 2">
            <a:extLst>
              <a:ext uri="{FF2B5EF4-FFF2-40B4-BE49-F238E27FC236}">
                <a16:creationId xmlns:a16="http://schemas.microsoft.com/office/drawing/2014/main" id="{1D842693-5795-4C2C-BB22-0266A1371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96" r="24792"/>
          <a:stretch/>
        </p:blipFill>
        <p:spPr bwMode="auto">
          <a:xfrm>
            <a:off x="2416373" y="2446748"/>
            <a:ext cx="6853751" cy="433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8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7A745-FD0D-42AA-9353-F6FEB4859806}"/>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t>Antonymy</a:t>
            </a:r>
            <a:endParaRPr lang="zh-CN" altLang="en-US" dirty="0"/>
          </a:p>
        </p:txBody>
      </p:sp>
      <p:sp>
        <p:nvSpPr>
          <p:cNvPr id="3" name="灯片编号占位符 2">
            <a:extLst>
              <a:ext uri="{FF2B5EF4-FFF2-40B4-BE49-F238E27FC236}">
                <a16:creationId xmlns:a16="http://schemas.microsoft.com/office/drawing/2014/main" id="{A114EAAF-2ABD-495E-B5CF-8BB8923FDABD}"/>
              </a:ext>
            </a:extLst>
          </p:cNvPr>
          <p:cNvSpPr>
            <a:spLocks noGrp="1"/>
          </p:cNvSpPr>
          <p:nvPr>
            <p:ph type="sldNum" sz="quarter" idx="12"/>
          </p:nvPr>
        </p:nvSpPr>
        <p:spPr/>
        <p:txBody>
          <a:bodyPr/>
          <a:lstStyle/>
          <a:p>
            <a:fld id="{B0345295-E261-4EC5-88DB-2E3C71302580}" type="slidenum">
              <a:rPr lang="zh-CN" altLang="en-US" smtClean="0"/>
              <a:t>7</a:t>
            </a:fld>
            <a:endParaRPr lang="zh-CN" altLang="en-US"/>
          </a:p>
        </p:txBody>
      </p:sp>
      <p:sp>
        <p:nvSpPr>
          <p:cNvPr id="4" name="内容占位符 3">
            <a:extLst>
              <a:ext uri="{FF2B5EF4-FFF2-40B4-BE49-F238E27FC236}">
                <a16:creationId xmlns:a16="http://schemas.microsoft.com/office/drawing/2014/main" id="{AE44F6E0-F8BD-4FB9-B523-2C847BF14C39}"/>
              </a:ext>
            </a:extLst>
          </p:cNvPr>
          <p:cNvSpPr>
            <a:spLocks noGrp="1"/>
          </p:cNvSpPr>
          <p:nvPr>
            <p:ph idx="1"/>
          </p:nvPr>
        </p:nvSpPr>
        <p:spPr>
          <a:xfrm>
            <a:off x="508648" y="1090677"/>
            <a:ext cx="4619406" cy="5508233"/>
          </a:xfrm>
        </p:spPr>
        <p:txBody>
          <a:bodyPr>
            <a:noAutofit/>
          </a:bodyPr>
          <a:lstStyle/>
          <a:p>
            <a:pPr>
              <a:spcAft>
                <a:spcPts val="0"/>
              </a:spcAft>
            </a:pPr>
            <a:r>
              <a:rPr lang="en-US" altLang="zh-CN" dirty="0"/>
              <a:t>Senses that are </a:t>
            </a:r>
            <a:r>
              <a:rPr lang="en-US" altLang="zh-CN" dirty="0">
                <a:solidFill>
                  <a:srgbClr val="00B050"/>
                </a:solidFill>
              </a:rPr>
              <a:t>opposites</a:t>
            </a:r>
            <a:endParaRPr lang="en-US" altLang="zh-CN" dirty="0"/>
          </a:p>
          <a:p>
            <a:pPr lvl="1">
              <a:spcAft>
                <a:spcPts val="0"/>
              </a:spcAft>
            </a:pPr>
            <a:r>
              <a:rPr lang="en-US" altLang="zh-CN" dirty="0"/>
              <a:t>dark / light</a:t>
            </a:r>
          </a:p>
          <a:p>
            <a:pPr lvl="1">
              <a:spcAft>
                <a:spcPts val="0"/>
              </a:spcAft>
            </a:pPr>
            <a:r>
              <a:rPr lang="en-US" altLang="zh-CN" dirty="0"/>
              <a:t>hot / cold</a:t>
            </a:r>
          </a:p>
          <a:p>
            <a:pPr lvl="1">
              <a:spcAft>
                <a:spcPts val="0"/>
              </a:spcAft>
            </a:pPr>
            <a:r>
              <a:rPr lang="en-US" altLang="zh-CN" dirty="0"/>
              <a:t>in / out</a:t>
            </a:r>
          </a:p>
          <a:p>
            <a:pPr>
              <a:spcAft>
                <a:spcPts val="0"/>
              </a:spcAft>
            </a:pPr>
            <a:r>
              <a:rPr lang="en-US" altLang="zh-CN" dirty="0"/>
              <a:t>Binary opposition or be at opposite ends of a scale</a:t>
            </a:r>
          </a:p>
          <a:p>
            <a:pPr lvl="1">
              <a:spcAft>
                <a:spcPts val="0"/>
              </a:spcAft>
            </a:pPr>
            <a:r>
              <a:rPr lang="en-US" altLang="zh-CN" dirty="0"/>
              <a:t>long / short</a:t>
            </a:r>
          </a:p>
          <a:p>
            <a:pPr lvl="1">
              <a:spcAft>
                <a:spcPts val="0"/>
              </a:spcAft>
            </a:pPr>
            <a:r>
              <a:rPr lang="en-US" altLang="zh-CN" dirty="0"/>
              <a:t>fast / slow</a:t>
            </a:r>
          </a:p>
          <a:p>
            <a:pPr>
              <a:spcAft>
                <a:spcPts val="0"/>
              </a:spcAft>
            </a:pPr>
            <a:r>
              <a:rPr lang="en-US" altLang="zh-CN" dirty="0"/>
              <a:t>Be reversives</a:t>
            </a:r>
          </a:p>
          <a:p>
            <a:pPr lvl="1">
              <a:spcAft>
                <a:spcPts val="0"/>
              </a:spcAft>
            </a:pPr>
            <a:r>
              <a:rPr lang="en-US" altLang="zh-CN" dirty="0"/>
              <a:t>rise / fall</a:t>
            </a:r>
            <a:endParaRPr lang="en-US" altLang="zh-CN" sz="2800" dirty="0"/>
          </a:p>
          <a:p>
            <a:pPr lvl="1">
              <a:spcAft>
                <a:spcPts val="0"/>
              </a:spcAft>
            </a:pPr>
            <a:r>
              <a:rPr lang="en-US" altLang="zh-CN" dirty="0"/>
              <a:t>up / down</a:t>
            </a:r>
            <a:endParaRPr lang="en-US" altLang="zh-CN" sz="2800" dirty="0"/>
          </a:p>
          <a:p>
            <a:pPr lvl="2">
              <a:spcAft>
                <a:spcPts val="0"/>
              </a:spcAft>
            </a:pPr>
            <a:endParaRPr lang="en-US" altLang="zh-CN" dirty="0"/>
          </a:p>
          <a:p>
            <a:pPr lvl="1">
              <a:spcAft>
                <a:spcPts val="0"/>
              </a:spcAft>
            </a:pPr>
            <a:endParaRPr lang="en-US" altLang="zh-CN" dirty="0"/>
          </a:p>
          <a:p>
            <a:pPr>
              <a:spcAft>
                <a:spcPts val="0"/>
              </a:spcAft>
            </a:pPr>
            <a:endParaRPr lang="en-US" altLang="zh-CN" dirty="0"/>
          </a:p>
          <a:p>
            <a:pPr>
              <a:spcAft>
                <a:spcPts val="0"/>
              </a:spcAft>
            </a:pPr>
            <a:endParaRPr lang="zh-CN" altLang="en-US" dirty="0"/>
          </a:p>
        </p:txBody>
      </p:sp>
      <p:sp>
        <p:nvSpPr>
          <p:cNvPr id="5" name="内容占位符 3">
            <a:extLst>
              <a:ext uri="{FF2B5EF4-FFF2-40B4-BE49-F238E27FC236}">
                <a16:creationId xmlns:a16="http://schemas.microsoft.com/office/drawing/2014/main" id="{42224ADC-CBC2-3C48-8100-8F0C111559FD}"/>
              </a:ext>
            </a:extLst>
          </p:cNvPr>
          <p:cNvSpPr txBox="1">
            <a:spLocks/>
          </p:cNvSpPr>
          <p:nvPr/>
        </p:nvSpPr>
        <p:spPr>
          <a:xfrm>
            <a:off x="5820032" y="1196975"/>
            <a:ext cx="6178379" cy="550823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t>Many</a:t>
            </a:r>
            <a:r>
              <a:rPr lang="zh-CN" altLang="en-US" dirty="0"/>
              <a:t> </a:t>
            </a:r>
            <a:r>
              <a:rPr lang="en-US" altLang="zh-CN" dirty="0"/>
              <a:t>other</a:t>
            </a:r>
            <a:r>
              <a:rPr lang="zh-CN" altLang="en-US" dirty="0"/>
              <a:t> </a:t>
            </a:r>
            <a:r>
              <a:rPr lang="en-US" altLang="zh-CN" dirty="0"/>
              <a:t>relations</a:t>
            </a:r>
          </a:p>
          <a:p>
            <a:pPr lvl="1">
              <a:lnSpc>
                <a:spcPct val="150000"/>
              </a:lnSpc>
              <a:spcAft>
                <a:spcPts val="0"/>
              </a:spcAft>
            </a:pPr>
            <a:r>
              <a:rPr lang="en-US" altLang="zh-CN" dirty="0">
                <a:solidFill>
                  <a:srgbClr val="00B050"/>
                </a:solidFill>
              </a:rPr>
              <a:t>Meronymy</a:t>
            </a:r>
            <a:r>
              <a:rPr lang="en-US" altLang="zh-CN" dirty="0"/>
              <a:t>:</a:t>
            </a:r>
            <a:r>
              <a:rPr lang="zh-CN" altLang="en-US" dirty="0"/>
              <a:t> </a:t>
            </a:r>
            <a:r>
              <a:rPr lang="en-US" altLang="zh-CN" dirty="0"/>
              <a:t>the part-whole relation. </a:t>
            </a:r>
          </a:p>
          <a:p>
            <a:pPr lvl="2">
              <a:lnSpc>
                <a:spcPct val="150000"/>
              </a:lnSpc>
              <a:spcAft>
                <a:spcPts val="0"/>
              </a:spcAft>
            </a:pPr>
            <a:r>
              <a:rPr lang="en-US" altLang="zh-CN" sz="2400" dirty="0"/>
              <a:t>A leg is part of a</a:t>
            </a:r>
            <a:r>
              <a:rPr lang="zh-CN" altLang="en-US" sz="2400" dirty="0"/>
              <a:t> </a:t>
            </a:r>
            <a:r>
              <a:rPr lang="en-US" altLang="zh-CN" sz="2400" dirty="0"/>
              <a:t>chair</a:t>
            </a:r>
          </a:p>
          <a:p>
            <a:pPr lvl="2">
              <a:lnSpc>
                <a:spcPct val="150000"/>
              </a:lnSpc>
              <a:spcAft>
                <a:spcPts val="0"/>
              </a:spcAft>
            </a:pPr>
            <a:r>
              <a:rPr lang="en-US" altLang="zh-CN" sz="2400" dirty="0"/>
              <a:t>A wheel is part of a car</a:t>
            </a:r>
          </a:p>
          <a:p>
            <a:pPr lvl="1">
              <a:lnSpc>
                <a:spcPct val="150000"/>
              </a:lnSpc>
              <a:spcAft>
                <a:spcPts val="0"/>
              </a:spcAft>
            </a:pPr>
            <a:r>
              <a:rPr lang="en-US" altLang="zh-CN" dirty="0"/>
              <a:t>We say that wheel is a meronym of car</a:t>
            </a:r>
            <a:endParaRPr lang="en-US" altLang="zh-CN" sz="2800" dirty="0"/>
          </a:p>
          <a:p>
            <a:pPr lvl="2">
              <a:lnSpc>
                <a:spcPct val="150000"/>
              </a:lnSpc>
              <a:spcAft>
                <a:spcPts val="0"/>
              </a:spcAft>
            </a:pPr>
            <a:endParaRPr lang="en-US" altLang="zh-CN" dirty="0"/>
          </a:p>
          <a:p>
            <a:pPr lvl="1">
              <a:lnSpc>
                <a:spcPct val="150000"/>
              </a:lnSpc>
              <a:spcAft>
                <a:spcPts val="0"/>
              </a:spcAft>
            </a:pPr>
            <a:endParaRPr lang="en-US" altLang="zh-CN" dirty="0"/>
          </a:p>
          <a:p>
            <a:pPr>
              <a:lnSpc>
                <a:spcPct val="150000"/>
              </a:lnSpc>
              <a:spcAft>
                <a:spcPts val="0"/>
              </a:spcAft>
            </a:pPr>
            <a:endParaRPr lang="en-US" altLang="zh-CN" dirty="0"/>
          </a:p>
          <a:p>
            <a:pPr>
              <a:lnSpc>
                <a:spcPct val="150000"/>
              </a:lnSpc>
              <a:spcAft>
                <a:spcPts val="0"/>
              </a:spcAft>
            </a:pPr>
            <a:endParaRPr lang="zh-CN" altLang="en-US" dirty="0"/>
          </a:p>
        </p:txBody>
      </p:sp>
    </p:spTree>
    <p:extLst>
      <p:ext uri="{BB962C8B-B14F-4D97-AF65-F5344CB8AC3E}">
        <p14:creationId xmlns:p14="http://schemas.microsoft.com/office/powerpoint/2010/main" val="1380996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3D88C-64F1-4A8F-A6DC-54E57708E9A2}"/>
              </a:ext>
            </a:extLst>
          </p:cNvPr>
          <p:cNvSpPr>
            <a:spLocks noGrp="1"/>
          </p:cNvSpPr>
          <p:nvPr>
            <p:ph type="title"/>
          </p:nvPr>
        </p:nvSpPr>
        <p:spPr/>
        <p:txBody>
          <a:bodyPr/>
          <a:lstStyle/>
          <a:p>
            <a:r>
              <a:rPr lang="en-US" altLang="zh-CN" sz="3600" dirty="0"/>
              <a:t>Derivation of gradients (backward propagation 2)</a:t>
            </a:r>
            <a:endParaRPr lang="zh-CN" altLang="en-US" sz="3600" dirty="0"/>
          </a:p>
        </p:txBody>
      </p:sp>
      <p:sp>
        <p:nvSpPr>
          <p:cNvPr id="3" name="灯片编号占位符 2">
            <a:extLst>
              <a:ext uri="{FF2B5EF4-FFF2-40B4-BE49-F238E27FC236}">
                <a16:creationId xmlns:a16="http://schemas.microsoft.com/office/drawing/2014/main" id="{66465D69-250C-441A-8117-B3A9988E85E1}"/>
              </a:ext>
            </a:extLst>
          </p:cNvPr>
          <p:cNvSpPr>
            <a:spLocks noGrp="1"/>
          </p:cNvSpPr>
          <p:nvPr>
            <p:ph type="sldNum" sz="quarter" idx="12"/>
          </p:nvPr>
        </p:nvSpPr>
        <p:spPr/>
        <p:txBody>
          <a:bodyPr/>
          <a:lstStyle/>
          <a:p>
            <a:fld id="{B0345295-E261-4EC5-88DB-2E3C71302580}" type="slidenum">
              <a:rPr lang="zh-CN" altLang="en-US" smtClean="0"/>
              <a:t>70</a:t>
            </a:fld>
            <a:endParaRPr lang="zh-CN" altLang="en-US"/>
          </a:p>
        </p:txBody>
      </p:sp>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820A2A0A-EAC5-4454-ABE4-6ACDD5C09DF3}"/>
                  </a:ext>
                </a:extLst>
              </p:cNvPr>
              <p:cNvSpPr>
                <a:spLocks noGrp="1"/>
              </p:cNvSpPr>
              <p:nvPr>
                <p:ph idx="1"/>
              </p:nvPr>
            </p:nvSpPr>
            <p:spPr>
              <a:xfrm>
                <a:off x="314326" y="1010179"/>
                <a:ext cx="11861800" cy="1375833"/>
              </a:xfrm>
            </p:spPr>
            <p:txBody>
              <a:bodyPr lIns="90000">
                <a:noAutofit/>
              </a:bodyPr>
              <a:lstStyle/>
              <a:p>
                <a:pPr>
                  <a:spcBef>
                    <a:spcPts val="0"/>
                  </a:spcBef>
                  <a:spcAft>
                    <a:spcPts val="0"/>
                  </a:spcAft>
                </a:pPr>
                <a:r>
                  <a:rPr lang="en-US" altLang="zh-CN" sz="2000" dirty="0"/>
                  <a:t>Backward Propagation 1: Prediction Error</a:t>
                </a:r>
              </a:p>
              <a:p>
                <a:pPr>
                  <a:spcBef>
                    <a:spcPts val="0"/>
                  </a:spcBef>
                  <a:spcAft>
                    <a:spcPts val="0"/>
                  </a:spcAft>
                </a:pPr>
                <a:r>
                  <a:rPr lang="en-US" altLang="zh-CN" sz="2000" b="1" dirty="0">
                    <a:solidFill>
                      <a:srgbClr val="00B050"/>
                    </a:solidFill>
                  </a:rPr>
                  <a:t>Backward Propagation 2: Computing </a:t>
                </a:r>
                <a14:m>
                  <m:oMath xmlns:m="http://schemas.openxmlformats.org/officeDocument/2006/math">
                    <m:r>
                      <a:rPr lang="en-US" altLang="zh-CN" sz="2000" b="1" i="0"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0" smtClean="0">
                            <a:solidFill>
                              <a:srgbClr val="00B050"/>
                            </a:solidFill>
                            <a:latin typeface="Cambria Math" panose="02040503050406030204" pitchFamily="18" charset="0"/>
                          </a:rPr>
                          <m:t>𝐖</m:t>
                        </m:r>
                      </m:e>
                      <m:sub>
                        <m:r>
                          <a:rPr lang="en-US" altLang="zh-CN" sz="2000" b="1" i="1" smtClean="0">
                            <a:solidFill>
                              <a:srgbClr val="00B050"/>
                            </a:solidFill>
                            <a:latin typeface="Cambria Math" panose="02040503050406030204" pitchFamily="18" charset="0"/>
                          </a:rPr>
                          <m:t>𝒊𝒏</m:t>
                        </m:r>
                      </m:sub>
                    </m:sSub>
                  </m:oMath>
                </a14:m>
                <a:endParaRPr lang="en-US" altLang="zh-CN" sz="2000" b="1" dirty="0">
                  <a:solidFill>
                    <a:srgbClr val="00B050"/>
                  </a:solidFill>
                </a:endParaRPr>
              </a:p>
              <a:p>
                <a:pPr>
                  <a:spcBef>
                    <a:spcPts val="0"/>
                  </a:spcBef>
                  <a:spcAft>
                    <a:spcPts val="0"/>
                  </a:spcAft>
                </a:pPr>
                <a:r>
                  <a:rPr lang="en-US" altLang="zh-CN" sz="2000" dirty="0">
                    <a:solidFill>
                      <a:schemeClr val="tx1"/>
                    </a:solidFill>
                  </a:rPr>
                  <a:t>Backward Propagation 3:</a:t>
                </a:r>
              </a:p>
              <a:p>
                <a:pPr>
                  <a:spcBef>
                    <a:spcPts val="0"/>
                  </a:spcBef>
                  <a:spcAft>
                    <a:spcPts val="0"/>
                  </a:spcAft>
                </a:pPr>
                <a:r>
                  <a:rPr lang="en-US" altLang="zh-CN" sz="2000" b="0" dirty="0"/>
                  <a:t>Backward Propagation 4:</a:t>
                </a:r>
              </a:p>
            </p:txBody>
          </p:sp>
        </mc:Choice>
        <mc:Fallback xmlns="">
          <p:sp>
            <p:nvSpPr>
              <p:cNvPr id="8" name="内容占位符 3">
                <a:extLst>
                  <a:ext uri="{FF2B5EF4-FFF2-40B4-BE49-F238E27FC236}">
                    <a16:creationId xmlns:a16="http://schemas.microsoft.com/office/drawing/2014/main" id="{820A2A0A-EAC5-4454-ABE4-6ACDD5C09DF3}"/>
                  </a:ext>
                </a:extLst>
              </p:cNvPr>
              <p:cNvSpPr>
                <a:spLocks noGrp="1" noRot="1" noChangeAspect="1" noMove="1" noResize="1" noEditPoints="1" noAdjustHandles="1" noChangeArrowheads="1" noChangeShapeType="1" noTextEdit="1"/>
              </p:cNvSpPr>
              <p:nvPr>
                <p:ph idx="1"/>
              </p:nvPr>
            </p:nvSpPr>
            <p:spPr>
              <a:xfrm>
                <a:off x="314326" y="1010179"/>
                <a:ext cx="11861800" cy="1375833"/>
              </a:xfrm>
              <a:blipFill>
                <a:blip r:embed="rId2"/>
                <a:stretch>
                  <a:fillRect l="-428" t="-2752" b="-367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9784DA-FAAE-ED4A-B6FF-494EA6DC7A85}"/>
                  </a:ext>
                </a:extLst>
              </p:cNvPr>
              <p:cNvSpPr txBox="1"/>
              <p:nvPr/>
            </p:nvSpPr>
            <p:spPr>
              <a:xfrm>
                <a:off x="6965076" y="1196768"/>
                <a:ext cx="4922123" cy="14036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r>
                            <a:rPr kumimoji="1" lang="en-US" altLang="zh-CN" i="1">
                              <a:latin typeface="Cambria Math" panose="02040503050406030204" pitchFamily="18" charset="0"/>
                            </a:rPr>
                            <m:t>𝜕</m:t>
                          </m:r>
                          <m:r>
                            <a:rPr kumimoji="1" lang="en-US" altLang="zh-CN" i="1">
                              <a:latin typeface="Cambria Math" panose="02040503050406030204" pitchFamily="18" charset="0"/>
                            </a:rPr>
                            <m:t>𝐽</m:t>
                          </m:r>
                        </m:num>
                        <m:den>
                          <m:r>
                            <a:rPr kumimoji="1" lang="en-US" altLang="zh-CN" i="1">
                              <a:latin typeface="Cambria Math" panose="02040503050406030204" pitchFamily="18" charset="0"/>
                            </a:rPr>
                            <m:t>𝜕</m:t>
                          </m:r>
                          <m:r>
                            <a:rPr kumimoji="1" lang="en-US" altLang="zh-CN" i="1">
                              <a:latin typeface="Cambria Math" panose="02040503050406030204" pitchFamily="18" charset="0"/>
                            </a:rPr>
                            <m:t>𝑤</m:t>
                          </m:r>
                        </m:den>
                      </m:f>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−1</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Sub>
                    </m:oMath>
                  </m:oMathPara>
                </a14:m>
                <a:endParaRPr kumimoji="1"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b="0" i="1" smtClean="0">
                              <a:solidFill>
                                <a:schemeClr val="accent2"/>
                              </a:solidFill>
                              <a:latin typeface="Cambria Math" panose="02040503050406030204" pitchFamily="18" charset="0"/>
                            </a:rPr>
                            <m:t>3</m:t>
                          </m:r>
                        </m:sup>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𝑔</m:t>
                                  </m:r>
                                </m:e>
                                <m:sub>
                                  <m:r>
                                    <a:rPr kumimoji="1" lang="en-US" altLang="zh-CN" i="1">
                                      <a:latin typeface="Cambria Math" panose="02040503050406030204" pitchFamily="18" charset="0"/>
                                    </a:rPr>
                                    <m:t>𝑖</m:t>
                                  </m:r>
                                </m:sub>
                              </m:sSub>
                            </m:sub>
                          </m:sSub>
                        </m:e>
                      </m:nary>
                    </m:oMath>
                  </m:oMathPara>
                </a14:m>
                <a:endParaRPr lang="en-CN" dirty="0"/>
              </a:p>
            </p:txBody>
          </p:sp>
        </mc:Choice>
        <mc:Fallback xmlns="">
          <p:sp>
            <p:nvSpPr>
              <p:cNvPr id="7" name="TextBox 6">
                <a:extLst>
                  <a:ext uri="{FF2B5EF4-FFF2-40B4-BE49-F238E27FC236}">
                    <a16:creationId xmlns:a16="http://schemas.microsoft.com/office/drawing/2014/main" id="{B49784DA-FAAE-ED4A-B6FF-494EA6DC7A85}"/>
                  </a:ext>
                </a:extLst>
              </p:cNvPr>
              <p:cNvSpPr txBox="1">
                <a:spLocks noRot="1" noChangeAspect="1" noMove="1" noResize="1" noEditPoints="1" noAdjustHandles="1" noChangeArrowheads="1" noChangeShapeType="1" noTextEdit="1"/>
              </p:cNvSpPr>
              <p:nvPr/>
            </p:nvSpPr>
            <p:spPr>
              <a:xfrm>
                <a:off x="6965076" y="1196768"/>
                <a:ext cx="4922123" cy="1403654"/>
              </a:xfrm>
              <a:prstGeom prst="rect">
                <a:avLst/>
              </a:prstGeom>
              <a:blipFill>
                <a:blip r:embed="rId3"/>
                <a:stretch>
                  <a:fillRect t="-22523" b="-93694"/>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B489C7B0-029B-334E-A54B-951D2F502A99}"/>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4"/>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7170" name="Picture 2">
            <a:extLst>
              <a:ext uri="{FF2B5EF4-FFF2-40B4-BE49-F238E27FC236}">
                <a16:creationId xmlns:a16="http://schemas.microsoft.com/office/drawing/2014/main" id="{1842BB39-7B76-45BA-A5A4-F5636EF439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 r="6320"/>
          <a:stretch/>
        </p:blipFill>
        <p:spPr bwMode="auto">
          <a:xfrm>
            <a:off x="770467" y="2724116"/>
            <a:ext cx="10811933" cy="389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18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3D88C-64F1-4A8F-A6DC-54E57708E9A2}"/>
              </a:ext>
            </a:extLst>
          </p:cNvPr>
          <p:cNvSpPr>
            <a:spLocks noGrp="1"/>
          </p:cNvSpPr>
          <p:nvPr>
            <p:ph type="title"/>
          </p:nvPr>
        </p:nvSpPr>
        <p:spPr/>
        <p:txBody>
          <a:bodyPr/>
          <a:lstStyle/>
          <a:p>
            <a:r>
              <a:rPr lang="en-US" altLang="zh-CN" sz="3600" dirty="0"/>
              <a:t>Derivation of gradients (backward propagation 3)</a:t>
            </a:r>
            <a:endParaRPr lang="zh-CN" altLang="en-US" sz="3600" dirty="0"/>
          </a:p>
        </p:txBody>
      </p:sp>
      <p:sp>
        <p:nvSpPr>
          <p:cNvPr id="3" name="灯片编号占位符 2">
            <a:extLst>
              <a:ext uri="{FF2B5EF4-FFF2-40B4-BE49-F238E27FC236}">
                <a16:creationId xmlns:a16="http://schemas.microsoft.com/office/drawing/2014/main" id="{66465D69-250C-441A-8117-B3A9988E85E1}"/>
              </a:ext>
            </a:extLst>
          </p:cNvPr>
          <p:cNvSpPr>
            <a:spLocks noGrp="1"/>
          </p:cNvSpPr>
          <p:nvPr>
            <p:ph type="sldNum" sz="quarter" idx="12"/>
          </p:nvPr>
        </p:nvSpPr>
        <p:spPr/>
        <p:txBody>
          <a:bodyPr/>
          <a:lstStyle/>
          <a:p>
            <a:fld id="{B0345295-E261-4EC5-88DB-2E3C71302580}" type="slidenum">
              <a:rPr lang="zh-CN" altLang="en-US" smtClean="0"/>
              <a:t>71</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678D8F0-3510-463D-B543-3B5B53C373CE}"/>
                  </a:ext>
                </a:extLst>
              </p:cNvPr>
              <p:cNvSpPr>
                <a:spLocks noGrp="1"/>
              </p:cNvSpPr>
              <p:nvPr>
                <p:ph idx="1"/>
              </p:nvPr>
            </p:nvSpPr>
            <p:spPr>
              <a:xfrm>
                <a:off x="314326" y="1110735"/>
                <a:ext cx="11861800" cy="1375833"/>
              </a:xfrm>
            </p:spPr>
            <p:txBody>
              <a:bodyPr>
                <a:normAutofit/>
              </a:bodyPr>
              <a:lstStyle/>
              <a:p>
                <a:pPr>
                  <a:spcBef>
                    <a:spcPts val="0"/>
                  </a:spcBef>
                  <a:spcAft>
                    <a:spcPts val="0"/>
                  </a:spcAft>
                </a:pPr>
                <a:r>
                  <a:rPr lang="en-US" altLang="zh-CN" sz="2000" dirty="0"/>
                  <a:t>Backward Propagation 1: Prediction Error</a:t>
                </a:r>
              </a:p>
              <a:p>
                <a:pPr>
                  <a:spcBef>
                    <a:spcPts val="0"/>
                  </a:spcBef>
                  <a:spcAft>
                    <a:spcPts val="0"/>
                  </a:spcAft>
                </a:pPr>
                <a:r>
                  <a:rPr lang="en-US" altLang="zh-CN" sz="2000" dirty="0"/>
                  <a:t>Backward Propagation 2: Computing </a:t>
                </a:r>
                <a14:m>
                  <m:oMath xmlns:m="http://schemas.openxmlformats.org/officeDocument/2006/math">
                    <m:r>
                      <m:rPr>
                        <m:sty m:val="p"/>
                      </m:rP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m:t>
                        </m:r>
                      </m:sub>
                    </m:sSub>
                  </m:oMath>
                </a14:m>
                <a:endParaRPr lang="en-US" altLang="zh-CN" sz="2000" b="0" dirty="0"/>
              </a:p>
              <a:p>
                <a:pPr>
                  <a:spcBef>
                    <a:spcPts val="0"/>
                  </a:spcBef>
                  <a:spcAft>
                    <a:spcPts val="0"/>
                  </a:spcAft>
                </a:pPr>
                <a:r>
                  <a:rPr lang="en-US" altLang="zh-CN" sz="2000" b="1" dirty="0">
                    <a:solidFill>
                      <a:srgbClr val="00B050"/>
                    </a:solidFill>
                  </a:rPr>
                  <a:t>Backward Propagation 3: Computing </a:t>
                </a:r>
                <a14:m>
                  <m:oMath xmlns:m="http://schemas.openxmlformats.org/officeDocument/2006/math">
                    <m:r>
                      <a:rPr lang="en-US" altLang="zh-CN" sz="2000" b="1" i="0"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0" smtClean="0">
                            <a:solidFill>
                              <a:srgbClr val="00B050"/>
                            </a:solidFill>
                            <a:latin typeface="Cambria Math" panose="02040503050406030204" pitchFamily="18" charset="0"/>
                          </a:rPr>
                          <m:t>𝐖</m:t>
                        </m:r>
                      </m:e>
                      <m:sub>
                        <m:r>
                          <a:rPr lang="en-US" altLang="zh-CN" sz="2000" b="1" i="1">
                            <a:solidFill>
                              <a:srgbClr val="00B050"/>
                            </a:solidFill>
                            <a:latin typeface="Cambria Math" panose="02040503050406030204" pitchFamily="18" charset="0"/>
                          </a:rPr>
                          <m:t>𝒐𝒖𝒕</m:t>
                        </m:r>
                      </m:sub>
                    </m:sSub>
                  </m:oMath>
                </a14:m>
                <a:endParaRPr lang="en-US" altLang="zh-CN" sz="2000" b="1" dirty="0">
                  <a:solidFill>
                    <a:srgbClr val="00B050"/>
                  </a:solidFill>
                </a:endParaRPr>
              </a:p>
              <a:p>
                <a:pPr>
                  <a:spcBef>
                    <a:spcPts val="0"/>
                  </a:spcBef>
                  <a:spcAft>
                    <a:spcPts val="0"/>
                  </a:spcAft>
                </a:pPr>
                <a:r>
                  <a:rPr lang="en-US" altLang="zh-CN" sz="2000" b="0" dirty="0"/>
                  <a:t>Backward Propagation 4:</a:t>
                </a:r>
              </a:p>
            </p:txBody>
          </p:sp>
        </mc:Choice>
        <mc:Fallback xmlns="">
          <p:sp>
            <p:nvSpPr>
              <p:cNvPr id="4" name="内容占位符 3">
                <a:extLst>
                  <a:ext uri="{FF2B5EF4-FFF2-40B4-BE49-F238E27FC236}">
                    <a16:creationId xmlns:a16="http://schemas.microsoft.com/office/drawing/2014/main" id="{0678D8F0-3510-463D-B543-3B5B53C373CE}"/>
                  </a:ext>
                </a:extLst>
              </p:cNvPr>
              <p:cNvSpPr>
                <a:spLocks noGrp="1" noRot="1" noChangeAspect="1" noMove="1" noResize="1" noEditPoints="1" noAdjustHandles="1" noChangeArrowheads="1" noChangeShapeType="1" noTextEdit="1"/>
              </p:cNvSpPr>
              <p:nvPr>
                <p:ph idx="1"/>
              </p:nvPr>
            </p:nvSpPr>
            <p:spPr>
              <a:xfrm>
                <a:off x="314326" y="1110735"/>
                <a:ext cx="11861800" cy="1375833"/>
              </a:xfrm>
              <a:blipFill>
                <a:blip r:embed="rId2"/>
                <a:stretch>
                  <a:fillRect l="-428" t="-2752" b="-367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06B94C-99CA-A64A-958F-660BE6BAF2B5}"/>
                  </a:ext>
                </a:extLst>
              </p:cNvPr>
              <p:cNvSpPr txBox="1"/>
              <p:nvPr/>
            </p:nvSpPr>
            <p:spPr>
              <a:xfrm>
                <a:off x="6972658" y="1320158"/>
                <a:ext cx="4516581" cy="1166410"/>
              </a:xfrm>
              <a:prstGeom prst="rect">
                <a:avLst/>
              </a:prstGeom>
              <a:noFill/>
            </p:spPr>
            <p:txBody>
              <a:bodyPr wrap="square">
                <a:spAutoFit/>
              </a:bodyPr>
              <a:lstStyle/>
              <a:p>
                <a:pPr marL="0" indent="0">
                  <a:spcBef>
                    <a:spcPts val="0"/>
                  </a:spcBef>
                  <a:spcAft>
                    <a:spcPts val="0"/>
                  </a:spcAft>
                  <a:buNone/>
                </a:pPr>
                <a:r>
                  <a:rPr kumimoji="1" lang="en-US" altLang="zh-CN" sz="2000" b="0" dirty="0"/>
                  <a:t>	</a:t>
                </a: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𝐽</m:t>
                        </m:r>
                      </m:num>
                      <m:den>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den>
                    </m:f>
                    <m:r>
                      <a:rPr kumimoji="1" lang="en-US" altLang="zh-CN" sz="2000" b="0" i="1" smtClean="0">
                        <a:latin typeface="Cambria Math" panose="02040503050406030204" pitchFamily="18" charset="0"/>
                      </a:rPr>
                      <m:t>=</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𝜎</m:t>
                        </m:r>
                        <m:d>
                          <m:dPr>
                            <m:ctrlPr>
                              <a:rPr kumimoji="1" lang="en-US" altLang="zh-CN" sz="2000" b="0" i="1" smtClean="0">
                                <a:latin typeface="Cambria Math" panose="02040503050406030204" pitchFamily="18" charset="0"/>
                              </a:rPr>
                            </m:ctrlPr>
                          </m:d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e>
                        </m:d>
                        <m:r>
                          <a:rPr kumimoji="1" lang="en-US" altLang="zh-CN" sz="2000" b="0" i="1" smtClean="0">
                            <a:latin typeface="Cambria Math" panose="02040503050406030204" pitchFamily="18" charset="0"/>
                          </a:rPr>
                          <m:t>−1</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oMath>
                </a14:m>
                <a:endParaRPr kumimoji="1" lang="en-US" altLang="zh-CN" sz="2000" b="0" i="1" dirty="0">
                  <a:latin typeface="Cambria Math" panose="02040503050406030204" pitchFamily="18" charset="0"/>
                </a:endParaRPr>
              </a:p>
              <a:p>
                <a:pPr marL="0" indent="0">
                  <a:spcBef>
                    <a:spcPts val="0"/>
                  </a:spcBef>
                  <a:spcAft>
                    <a:spcPts val="0"/>
                  </a:spcAft>
                  <a:buNone/>
                </a:pPr>
                <a:r>
                  <a:rPr kumimoji="1" lang="en-US" altLang="zh-CN" sz="2000" b="0" dirty="0"/>
                  <a:t>	</a:t>
                </a: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𝐽</m:t>
                        </m:r>
                      </m:num>
                      <m:den>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𝑛𝑒𝑔</m:t>
                                </m:r>
                              </m:sub>
                            </m:sSub>
                          </m:e>
                          <m:sub>
                            <m:r>
                              <a:rPr kumimoji="1" lang="en-US" altLang="zh-CN" sz="2000" b="0" i="1" smtClean="0">
                                <a:latin typeface="Cambria Math" panose="02040503050406030204" pitchFamily="18" charset="0"/>
                              </a:rPr>
                              <m:t>𝑖</m:t>
                            </m:r>
                          </m:sub>
                        </m:sSub>
                      </m:den>
                    </m:f>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b="0" i="1" smtClean="0">
                                    <a:latin typeface="Cambria Math" panose="02040503050406030204" pitchFamily="18" charset="0"/>
                                  </a:rPr>
                                  <m:t>𝑖</m:t>
                                </m:r>
                              </m:sub>
                            </m:sSub>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rPr>
                          <m:t>𝑤</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oMath>
                </a14:m>
                <a:endParaRPr kumimoji="1" lang="en-US" altLang="zh-CN" sz="20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7B06B94C-99CA-A64A-958F-660BE6BAF2B5}"/>
                  </a:ext>
                </a:extLst>
              </p:cNvPr>
              <p:cNvSpPr txBox="1">
                <a:spLocks noRot="1" noChangeAspect="1" noMove="1" noResize="1" noEditPoints="1" noAdjustHandles="1" noChangeArrowheads="1" noChangeShapeType="1" noTextEdit="1"/>
              </p:cNvSpPr>
              <p:nvPr/>
            </p:nvSpPr>
            <p:spPr>
              <a:xfrm>
                <a:off x="6972658" y="1320158"/>
                <a:ext cx="4516581" cy="1166410"/>
              </a:xfrm>
              <a:prstGeom prst="rect">
                <a:avLst/>
              </a:prstGeom>
              <a:blipFill>
                <a:blip r:embed="rId3"/>
                <a:stretch>
                  <a:fillRect/>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FB50A8D4-90B1-2D40-925F-9F436D61D86B}"/>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4"/>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8194" name="Picture 2">
            <a:extLst>
              <a:ext uri="{FF2B5EF4-FFF2-40B4-BE49-F238E27FC236}">
                <a16:creationId xmlns:a16="http://schemas.microsoft.com/office/drawing/2014/main" id="{75320A01-50EE-460B-BE38-24418847A0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396" r="12708"/>
          <a:stretch/>
        </p:blipFill>
        <p:spPr bwMode="auto">
          <a:xfrm>
            <a:off x="1530350" y="2745582"/>
            <a:ext cx="9131300"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5779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6D33E-0D0A-46FB-A1E3-A1CBA9ADED87}"/>
              </a:ext>
            </a:extLst>
          </p:cNvPr>
          <p:cNvSpPr>
            <a:spLocks noGrp="1"/>
          </p:cNvSpPr>
          <p:nvPr>
            <p:ph type="title"/>
          </p:nvPr>
        </p:nvSpPr>
        <p:spPr/>
        <p:txBody>
          <a:bodyPr/>
          <a:lstStyle/>
          <a:p>
            <a:r>
              <a:rPr lang="en-US" altLang="zh-CN" sz="3600" dirty="0"/>
              <a:t>Derivation of gradients (backward propagation 4)</a:t>
            </a:r>
            <a:endParaRPr lang="zh-CN" altLang="en-US" sz="3600" dirty="0"/>
          </a:p>
        </p:txBody>
      </p:sp>
      <p:sp>
        <p:nvSpPr>
          <p:cNvPr id="3" name="灯片编号占位符 2">
            <a:extLst>
              <a:ext uri="{FF2B5EF4-FFF2-40B4-BE49-F238E27FC236}">
                <a16:creationId xmlns:a16="http://schemas.microsoft.com/office/drawing/2014/main" id="{FF84D248-02A6-4BCA-A5E5-2D5230767317}"/>
              </a:ext>
            </a:extLst>
          </p:cNvPr>
          <p:cNvSpPr>
            <a:spLocks noGrp="1"/>
          </p:cNvSpPr>
          <p:nvPr>
            <p:ph type="sldNum" sz="quarter" idx="12"/>
          </p:nvPr>
        </p:nvSpPr>
        <p:spPr/>
        <p:txBody>
          <a:bodyPr/>
          <a:lstStyle/>
          <a:p>
            <a:fld id="{B0345295-E261-4EC5-88DB-2E3C71302580}" type="slidenum">
              <a:rPr lang="zh-CN" altLang="en-US" smtClean="0"/>
              <a:t>72</a:t>
            </a:fld>
            <a:endParaRPr lang="zh-CN" altLang="en-US"/>
          </a:p>
        </p:txBody>
      </p:sp>
      <mc:AlternateContent xmlns:mc="http://schemas.openxmlformats.org/markup-compatibility/2006" xmlns:a14="http://schemas.microsoft.com/office/drawing/2010/main">
        <mc:Choice Requires="a14">
          <p:sp>
            <p:nvSpPr>
              <p:cNvPr id="5" name="内容占位符 3">
                <a:extLst>
                  <a:ext uri="{FF2B5EF4-FFF2-40B4-BE49-F238E27FC236}">
                    <a16:creationId xmlns:a16="http://schemas.microsoft.com/office/drawing/2014/main" id="{BAE39DB9-FEA5-42C9-87D5-8371A24B2F36}"/>
                  </a:ext>
                </a:extLst>
              </p:cNvPr>
              <p:cNvSpPr>
                <a:spLocks noGrp="1"/>
              </p:cNvSpPr>
              <p:nvPr>
                <p:ph idx="1"/>
              </p:nvPr>
            </p:nvSpPr>
            <p:spPr>
              <a:xfrm>
                <a:off x="314326" y="1055654"/>
                <a:ext cx="11861800" cy="1580879"/>
              </a:xfrm>
            </p:spPr>
            <p:txBody>
              <a:bodyPr>
                <a:normAutofit/>
              </a:bodyPr>
              <a:lstStyle/>
              <a:p>
                <a:pPr>
                  <a:spcBef>
                    <a:spcPts val="0"/>
                  </a:spcBef>
                  <a:spcAft>
                    <a:spcPts val="0"/>
                  </a:spcAft>
                </a:pPr>
                <a:r>
                  <a:rPr lang="en-US" altLang="zh-CN" sz="2000" dirty="0"/>
                  <a:t>Backward Propagation 1: Prediction Error</a:t>
                </a:r>
              </a:p>
              <a:p>
                <a:pPr>
                  <a:spcBef>
                    <a:spcPts val="0"/>
                  </a:spcBef>
                  <a:spcAft>
                    <a:spcPts val="0"/>
                  </a:spcAft>
                </a:pPr>
                <a:r>
                  <a:rPr lang="en-US" altLang="zh-CN" sz="2000" dirty="0"/>
                  <a:t>Backward Propagation 2: Computing </a:t>
                </a:r>
                <a14:m>
                  <m:oMath xmlns:m="http://schemas.openxmlformats.org/officeDocument/2006/math">
                    <m:r>
                      <m:rPr>
                        <m:sty m:val="p"/>
                      </m:rP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m:t>
                        </m:r>
                      </m:sub>
                    </m:sSub>
                  </m:oMath>
                </a14:m>
                <a:endParaRPr lang="en-US" altLang="zh-CN" sz="2000" b="0" dirty="0"/>
              </a:p>
              <a:p>
                <a:pPr>
                  <a:spcBef>
                    <a:spcPts val="0"/>
                  </a:spcBef>
                  <a:spcAft>
                    <a:spcPts val="0"/>
                  </a:spcAft>
                </a:pPr>
                <a:r>
                  <a:rPr lang="en-US" altLang="zh-CN" sz="2000" dirty="0">
                    <a:solidFill>
                      <a:schemeClr val="tx1"/>
                    </a:solidFill>
                  </a:rPr>
                  <a:t>Backward Propagation 3: Computing </a:t>
                </a:r>
                <a14:m>
                  <m:oMath xmlns:m="http://schemas.openxmlformats.org/officeDocument/2006/math">
                    <m:r>
                      <m:rPr>
                        <m:sty m:val="p"/>
                      </m:rPr>
                      <a:rPr lang="en-US" altLang="zh-CN" sz="2000" b="0" i="0"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1" i="0" smtClean="0">
                            <a:solidFill>
                              <a:schemeClr val="tx1"/>
                            </a:solidFill>
                            <a:latin typeface="Cambria Math" panose="02040503050406030204" pitchFamily="18" charset="0"/>
                          </a:rPr>
                          <m:t>𝐖</m:t>
                        </m:r>
                      </m:e>
                      <m:sub>
                        <m:r>
                          <a:rPr lang="en-US" altLang="zh-CN" sz="2000" b="0" i="1">
                            <a:solidFill>
                              <a:schemeClr val="tx1"/>
                            </a:solidFill>
                            <a:latin typeface="Cambria Math" panose="02040503050406030204" pitchFamily="18" charset="0"/>
                          </a:rPr>
                          <m:t>𝑜𝑢𝑡</m:t>
                        </m:r>
                      </m:sub>
                    </m:sSub>
                  </m:oMath>
                </a14:m>
                <a:endParaRPr lang="en-US" altLang="zh-CN" sz="2000" dirty="0">
                  <a:solidFill>
                    <a:schemeClr val="tx1"/>
                  </a:solidFill>
                </a:endParaRPr>
              </a:p>
              <a:p>
                <a:pPr>
                  <a:spcBef>
                    <a:spcPts val="0"/>
                  </a:spcBef>
                  <a:spcAft>
                    <a:spcPts val="0"/>
                  </a:spcAft>
                </a:pPr>
                <a:r>
                  <a:rPr lang="en-US" altLang="zh-CN" sz="2000" b="1" dirty="0">
                    <a:solidFill>
                      <a:srgbClr val="00B050"/>
                    </a:solidFill>
                  </a:rPr>
                  <a:t>Backward Propagation 4: Updating </a:t>
                </a:r>
                <a14:m>
                  <m:oMath xmlns:m="http://schemas.openxmlformats.org/officeDocument/2006/math">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𝑾</m:t>
                        </m:r>
                      </m:e>
                      <m:sub>
                        <m:r>
                          <a:rPr lang="en-US" altLang="zh-CN" sz="2000" b="1" i="1" smtClean="0">
                            <a:solidFill>
                              <a:srgbClr val="00B050"/>
                            </a:solidFill>
                            <a:latin typeface="Cambria Math" panose="02040503050406030204" pitchFamily="18" charset="0"/>
                          </a:rPr>
                          <m:t>𝒊𝒏</m:t>
                        </m:r>
                      </m:sub>
                    </m:sSub>
                  </m:oMath>
                </a14:m>
                <a:endParaRPr lang="en-US" altLang="zh-CN" sz="2000" b="1" dirty="0">
                  <a:solidFill>
                    <a:srgbClr val="00B050"/>
                  </a:solidFill>
                </a:endParaRPr>
              </a:p>
            </p:txBody>
          </p:sp>
        </mc:Choice>
        <mc:Fallback xmlns="">
          <p:sp>
            <p:nvSpPr>
              <p:cNvPr id="5" name="内容占位符 3">
                <a:extLst>
                  <a:ext uri="{FF2B5EF4-FFF2-40B4-BE49-F238E27FC236}">
                    <a16:creationId xmlns:a16="http://schemas.microsoft.com/office/drawing/2014/main" id="{BAE39DB9-FEA5-42C9-87D5-8371A24B2F36}"/>
                  </a:ext>
                </a:extLst>
              </p:cNvPr>
              <p:cNvSpPr>
                <a:spLocks noGrp="1" noRot="1" noChangeAspect="1" noMove="1" noResize="1" noEditPoints="1" noAdjustHandles="1" noChangeArrowheads="1" noChangeShapeType="1" noTextEdit="1"/>
              </p:cNvSpPr>
              <p:nvPr>
                <p:ph idx="1"/>
              </p:nvPr>
            </p:nvSpPr>
            <p:spPr>
              <a:xfrm>
                <a:off x="314326" y="1055654"/>
                <a:ext cx="11861800" cy="1580879"/>
              </a:xfrm>
              <a:blipFill>
                <a:blip r:embed="rId2"/>
                <a:stretch>
                  <a:fillRect l="-428" t="-24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163ECB-2E74-D541-95A9-2CB5CC2B6BB4}"/>
                  </a:ext>
                </a:extLst>
              </p:cNvPr>
              <p:cNvSpPr txBox="1"/>
              <p:nvPr/>
            </p:nvSpPr>
            <p:spPr>
              <a:xfrm>
                <a:off x="6299966" y="1120776"/>
                <a:ext cx="5587233" cy="1625381"/>
              </a:xfrm>
              <a:prstGeom prst="rect">
                <a:avLst/>
              </a:prstGeom>
              <a:noFill/>
            </p:spPr>
            <p:txBody>
              <a:bodyPr wrap="square">
                <a:spAutoFit/>
              </a:bodyPr>
              <a:lstStyle/>
              <a:p>
                <a:pPr marL="0" indent="0">
                  <a:buNone/>
                </a:pPr>
                <a:endParaRPr kumimoji="1" lang="en-US" altLang="zh-CN" sz="2000" b="0" i="1" dirty="0">
                  <a:latin typeface="Cambria Math" panose="02040503050406030204" pitchFamily="18" charset="0"/>
                </a:endParaRPr>
              </a:p>
              <a:p>
                <a:pPr marL="0" indent="0">
                  <a:buNone/>
                </a:pPr>
                <a:r>
                  <a:rPr kumimoji="1" lang="en-US" altLang="zh-CN" sz="2000" b="0" dirty="0"/>
                  <a:t>	</a:t>
                </a:r>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p>
                    <m:r>
                      <a:rPr kumimoji="1" lang="en-US" altLang="zh-CN" sz="2000" b="0" i="1" smtClean="0">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i="1">
                            <a:latin typeface="Cambria Math" panose="02040503050406030204" pitchFamily="18" charset="0"/>
                          </a:rPr>
                          <m:t>𝑡</m:t>
                        </m:r>
                      </m:sup>
                    </m:s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d>
                      <m:dPr>
                        <m:ctrlPr>
                          <a:rPr kumimoji="1" lang="en-US" altLang="zh-CN" sz="2000" b="0" i="1" smtClean="0">
                            <a:latin typeface="Cambria Math" panose="02040503050406030204" pitchFamily="18" charset="0"/>
                          </a:rPr>
                        </m:ctrlPr>
                      </m:dPr>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b="0" i="1" smtClean="0">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b="0" i="1" smtClean="0">
                                    <a:latin typeface="Cambria Math" panose="02040503050406030204" pitchFamily="18" charset="0"/>
                                  </a:rPr>
                                  <m:t>𝑡</m:t>
                                </m:r>
                              </m:sup>
                            </m:sSup>
                          </m:e>
                        </m:d>
                        <m:r>
                          <a:rPr kumimoji="1" lang="en-US" altLang="zh-CN" sz="2000" i="1">
                            <a:latin typeface="Cambria Math" panose="02040503050406030204" pitchFamily="18" charset="0"/>
                          </a:rPr>
                          <m:t>−1</m:t>
                        </m:r>
                      </m:e>
                    </m:d>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oMath>
                </a14:m>
                <a:endParaRPr kumimoji="1" lang="en-US" altLang="zh-CN"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rPr>
                        <m:t>+</m:t>
                      </m:r>
                      <m:nary>
                        <m:naryPr>
                          <m:chr m:val="∑"/>
                          <m:ctrlPr>
                            <a:rPr kumimoji="1" lang="en-US" altLang="zh-CN" sz="2000" i="1">
                              <a:latin typeface="Cambria Math" panose="02040503050406030204" pitchFamily="18" charset="0"/>
                            </a:rPr>
                          </m:ctrlPr>
                        </m:naryPr>
                        <m:sub>
                          <m:r>
                            <m:rPr>
                              <m:brk m:alnAt="23"/>
                            </m:rPr>
                            <a:rPr kumimoji="1" lang="en-US" altLang="zh-CN" sz="2000" i="1">
                              <a:latin typeface="Cambria Math" panose="02040503050406030204" pitchFamily="18" charset="0"/>
                            </a:rPr>
                            <m:t>𝑖</m:t>
                          </m:r>
                          <m:r>
                            <a:rPr kumimoji="1" lang="en-US" altLang="zh-CN" sz="2000" i="1">
                              <a:latin typeface="Cambria Math" panose="02040503050406030204" pitchFamily="18" charset="0"/>
                            </a:rPr>
                            <m:t>=1</m:t>
                          </m:r>
                        </m:sub>
                        <m:sup>
                          <m:r>
                            <a:rPr kumimoji="1" lang="en-US" altLang="zh-CN" sz="2000" b="0" i="1" smtClean="0">
                              <a:solidFill>
                                <a:schemeClr val="accent2"/>
                              </a:solidFill>
                              <a:latin typeface="Cambria Math" panose="02040503050406030204" pitchFamily="18" charset="0"/>
                            </a:rPr>
                            <m:t>3</m:t>
                          </m:r>
                        </m:sup>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𝑛𝑒𝑔</m:t>
                                  </m:r>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rPr>
                                <m:t>𝑤</m:t>
                              </m:r>
                            </m:e>
                          </m:d>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i="1">
                                      <a:latin typeface="Cambria Math" panose="02040503050406030204" pitchFamily="18" charset="0"/>
                                    </a:rPr>
                                    <m:t>𝑖</m:t>
                                  </m:r>
                                </m:sub>
                              </m:sSub>
                            </m:sub>
                          </m:sSub>
                        </m:e>
                      </m:nary>
                    </m:oMath>
                  </m:oMathPara>
                </a14:m>
                <a:endParaRPr lang="en-CN" sz="2000" dirty="0"/>
              </a:p>
            </p:txBody>
          </p:sp>
        </mc:Choice>
        <mc:Fallback xmlns="">
          <p:sp>
            <p:nvSpPr>
              <p:cNvPr id="7" name="TextBox 6">
                <a:extLst>
                  <a:ext uri="{FF2B5EF4-FFF2-40B4-BE49-F238E27FC236}">
                    <a16:creationId xmlns:a16="http://schemas.microsoft.com/office/drawing/2014/main" id="{51163ECB-2E74-D541-95A9-2CB5CC2B6BB4}"/>
                  </a:ext>
                </a:extLst>
              </p:cNvPr>
              <p:cNvSpPr txBox="1">
                <a:spLocks noRot="1" noChangeAspect="1" noMove="1" noResize="1" noEditPoints="1" noAdjustHandles="1" noChangeArrowheads="1" noChangeShapeType="1" noTextEdit="1"/>
              </p:cNvSpPr>
              <p:nvPr/>
            </p:nvSpPr>
            <p:spPr>
              <a:xfrm>
                <a:off x="6299966" y="1120776"/>
                <a:ext cx="5587233" cy="1625381"/>
              </a:xfrm>
              <a:prstGeom prst="rect">
                <a:avLst/>
              </a:prstGeom>
              <a:blipFill>
                <a:blip r:embed="rId3"/>
                <a:stretch>
                  <a:fillRect t="-18605" b="-89147"/>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F0ED9112-EC29-2348-BD43-43C6F7AC4B96}"/>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4"/>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6" name="Picture 2">
            <a:extLst>
              <a:ext uri="{FF2B5EF4-FFF2-40B4-BE49-F238E27FC236}">
                <a16:creationId xmlns:a16="http://schemas.microsoft.com/office/drawing/2014/main" id="{0220186F-CF0E-4DBB-A589-A58741A191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3" y="2916271"/>
            <a:ext cx="10666903" cy="340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43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6D33E-0D0A-46FB-A1E3-A1CBA9ADED87}"/>
              </a:ext>
            </a:extLst>
          </p:cNvPr>
          <p:cNvSpPr>
            <a:spLocks noGrp="1"/>
          </p:cNvSpPr>
          <p:nvPr>
            <p:ph type="title"/>
          </p:nvPr>
        </p:nvSpPr>
        <p:spPr/>
        <p:txBody>
          <a:bodyPr/>
          <a:lstStyle/>
          <a:p>
            <a:r>
              <a:rPr lang="en-US" altLang="zh-CN" sz="3600" dirty="0"/>
              <a:t>Derivation of gradients (backward propagation 4)</a:t>
            </a:r>
            <a:endParaRPr lang="zh-CN" altLang="en-US" sz="3600" dirty="0"/>
          </a:p>
        </p:txBody>
      </p:sp>
      <p:sp>
        <p:nvSpPr>
          <p:cNvPr id="3" name="灯片编号占位符 2">
            <a:extLst>
              <a:ext uri="{FF2B5EF4-FFF2-40B4-BE49-F238E27FC236}">
                <a16:creationId xmlns:a16="http://schemas.microsoft.com/office/drawing/2014/main" id="{FF84D248-02A6-4BCA-A5E5-2D5230767317}"/>
              </a:ext>
            </a:extLst>
          </p:cNvPr>
          <p:cNvSpPr>
            <a:spLocks noGrp="1"/>
          </p:cNvSpPr>
          <p:nvPr>
            <p:ph type="sldNum" sz="quarter" idx="12"/>
          </p:nvPr>
        </p:nvSpPr>
        <p:spPr/>
        <p:txBody>
          <a:bodyPr/>
          <a:lstStyle/>
          <a:p>
            <a:fld id="{B0345295-E261-4EC5-88DB-2E3C71302580}" type="slidenum">
              <a:rPr lang="zh-CN" altLang="en-US" smtClean="0"/>
              <a:t>73</a:t>
            </a:fld>
            <a:endParaRPr lang="zh-CN" altLang="en-US"/>
          </a:p>
        </p:txBody>
      </p:sp>
      <mc:AlternateContent xmlns:mc="http://schemas.openxmlformats.org/markup-compatibility/2006" xmlns:a14="http://schemas.microsoft.com/office/drawing/2010/main">
        <mc:Choice Requires="a14">
          <p:sp>
            <p:nvSpPr>
              <p:cNvPr id="5" name="内容占位符 3">
                <a:extLst>
                  <a:ext uri="{FF2B5EF4-FFF2-40B4-BE49-F238E27FC236}">
                    <a16:creationId xmlns:a16="http://schemas.microsoft.com/office/drawing/2014/main" id="{BAE39DB9-FEA5-42C9-87D5-8371A24B2F36}"/>
                  </a:ext>
                </a:extLst>
              </p:cNvPr>
              <p:cNvSpPr>
                <a:spLocks noGrp="1"/>
              </p:cNvSpPr>
              <p:nvPr>
                <p:ph idx="1"/>
              </p:nvPr>
            </p:nvSpPr>
            <p:spPr>
              <a:xfrm>
                <a:off x="314326" y="1024828"/>
                <a:ext cx="11861800" cy="1435797"/>
              </a:xfrm>
            </p:spPr>
            <p:txBody>
              <a:bodyPr>
                <a:normAutofit/>
              </a:bodyPr>
              <a:lstStyle/>
              <a:p>
                <a:pPr>
                  <a:spcBef>
                    <a:spcPts val="0"/>
                  </a:spcBef>
                  <a:spcAft>
                    <a:spcPts val="0"/>
                  </a:spcAft>
                </a:pPr>
                <a:r>
                  <a:rPr lang="en-US" altLang="zh-CN" sz="2000" dirty="0"/>
                  <a:t>Backward Propagation 1: Prediction Error</a:t>
                </a:r>
              </a:p>
              <a:p>
                <a:pPr>
                  <a:spcBef>
                    <a:spcPts val="0"/>
                  </a:spcBef>
                  <a:spcAft>
                    <a:spcPts val="0"/>
                  </a:spcAft>
                </a:pPr>
                <a:r>
                  <a:rPr lang="en-US" altLang="zh-CN" sz="2000" dirty="0"/>
                  <a:t>Backward Propagation 2: Computing </a:t>
                </a:r>
                <a14:m>
                  <m:oMath xmlns:m="http://schemas.openxmlformats.org/officeDocument/2006/math">
                    <m:r>
                      <m:rPr>
                        <m:sty m:val="p"/>
                      </m:rP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𝑖𝑛𝑝𝑢𝑡</m:t>
                        </m:r>
                      </m:sub>
                    </m:sSub>
                  </m:oMath>
                </a14:m>
                <a:endParaRPr lang="en-US" altLang="zh-CN" sz="2000" b="0" dirty="0"/>
              </a:p>
              <a:p>
                <a:pPr>
                  <a:spcBef>
                    <a:spcPts val="0"/>
                  </a:spcBef>
                  <a:spcAft>
                    <a:spcPts val="0"/>
                  </a:spcAft>
                </a:pPr>
                <a:r>
                  <a:rPr lang="en-US" altLang="zh-CN" sz="2000" dirty="0">
                    <a:solidFill>
                      <a:schemeClr val="tx1"/>
                    </a:solidFill>
                  </a:rPr>
                  <a:t>Backward Propagation 3: Computing </a:t>
                </a:r>
                <a14:m>
                  <m:oMath xmlns:m="http://schemas.openxmlformats.org/officeDocument/2006/math">
                    <m:r>
                      <m:rPr>
                        <m:sty m:val="p"/>
                      </m:rPr>
                      <a:rPr lang="en-US" altLang="zh-CN" sz="2000" b="0" i="0"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m:rPr>
                            <m:sty m:val="p"/>
                          </m:rPr>
                          <a:rPr lang="en-US" altLang="zh-CN" sz="2000" b="0" i="0" smtClean="0">
                            <a:solidFill>
                              <a:schemeClr val="tx1"/>
                            </a:solidFill>
                            <a:latin typeface="Cambria Math" panose="02040503050406030204" pitchFamily="18" charset="0"/>
                          </a:rPr>
                          <m:t>W</m:t>
                        </m:r>
                      </m:e>
                      <m:sub>
                        <m:r>
                          <a:rPr lang="en-US" altLang="zh-CN" sz="2000" b="0" i="1">
                            <a:solidFill>
                              <a:schemeClr val="tx1"/>
                            </a:solidFill>
                            <a:latin typeface="Cambria Math" panose="02040503050406030204" pitchFamily="18" charset="0"/>
                          </a:rPr>
                          <m:t>𝑜𝑢𝑡𝑝𝑢𝑡</m:t>
                        </m:r>
                      </m:sub>
                    </m:sSub>
                  </m:oMath>
                </a14:m>
                <a:endParaRPr lang="en-US" altLang="zh-CN" sz="2000" dirty="0">
                  <a:solidFill>
                    <a:schemeClr val="tx1"/>
                  </a:solidFill>
                </a:endParaRPr>
              </a:p>
              <a:p>
                <a:pPr>
                  <a:spcBef>
                    <a:spcPts val="0"/>
                  </a:spcBef>
                  <a:spcAft>
                    <a:spcPts val="0"/>
                  </a:spcAft>
                </a:pPr>
                <a:r>
                  <a:rPr lang="en-US" altLang="zh-CN" sz="2000" b="1" dirty="0">
                    <a:solidFill>
                      <a:srgbClr val="00B050"/>
                    </a:solidFill>
                  </a:rPr>
                  <a:t>Backward Propagation 4: Updating </a:t>
                </a:r>
                <a14:m>
                  <m:oMath xmlns:m="http://schemas.openxmlformats.org/officeDocument/2006/math">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𝑾</m:t>
                        </m:r>
                      </m:e>
                      <m:sub>
                        <m:r>
                          <a:rPr lang="en-US" altLang="zh-CN" sz="2000" b="1" i="1" smtClean="0">
                            <a:solidFill>
                              <a:srgbClr val="00B050"/>
                            </a:solidFill>
                            <a:latin typeface="Cambria Math" panose="02040503050406030204" pitchFamily="18" charset="0"/>
                          </a:rPr>
                          <m:t>𝒐𝒖𝒕</m:t>
                        </m:r>
                      </m:sub>
                    </m:sSub>
                  </m:oMath>
                </a14:m>
                <a:endParaRPr lang="en-US" altLang="zh-CN" sz="2000" b="1" dirty="0">
                  <a:solidFill>
                    <a:srgbClr val="00B050"/>
                  </a:solidFill>
                </a:endParaRPr>
              </a:p>
            </p:txBody>
          </p:sp>
        </mc:Choice>
        <mc:Fallback xmlns="">
          <p:sp>
            <p:nvSpPr>
              <p:cNvPr id="5" name="内容占位符 3">
                <a:extLst>
                  <a:ext uri="{FF2B5EF4-FFF2-40B4-BE49-F238E27FC236}">
                    <a16:creationId xmlns:a16="http://schemas.microsoft.com/office/drawing/2014/main" id="{BAE39DB9-FEA5-42C9-87D5-8371A24B2F36}"/>
                  </a:ext>
                </a:extLst>
              </p:cNvPr>
              <p:cNvSpPr>
                <a:spLocks noGrp="1" noRot="1" noChangeAspect="1" noMove="1" noResize="1" noEditPoints="1" noAdjustHandles="1" noChangeArrowheads="1" noChangeShapeType="1" noTextEdit="1"/>
              </p:cNvSpPr>
              <p:nvPr>
                <p:ph idx="1"/>
              </p:nvPr>
            </p:nvSpPr>
            <p:spPr>
              <a:xfrm>
                <a:off x="314326" y="1024828"/>
                <a:ext cx="11861800" cy="1435797"/>
              </a:xfrm>
              <a:blipFill>
                <a:blip r:embed="rId2"/>
                <a:stretch>
                  <a:fillRect l="-428" t="-1754" b="-175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FBE726-45D3-5348-B73E-676E27E5AA3B}"/>
                  </a:ext>
                </a:extLst>
              </p:cNvPr>
              <p:cNvSpPr txBox="1"/>
              <p:nvPr/>
            </p:nvSpPr>
            <p:spPr>
              <a:xfrm>
                <a:off x="5638800" y="1339923"/>
                <a:ext cx="6297778" cy="805605"/>
              </a:xfrm>
              <a:prstGeom prst="rect">
                <a:avLst/>
              </a:prstGeom>
              <a:noFill/>
            </p:spPr>
            <p:txBody>
              <a:bodyPr wrap="square">
                <a:spAutoFit/>
              </a:bodyPr>
              <a:lstStyle/>
              <a:p>
                <a:pPr marL="0" indent="0">
                  <a:buNone/>
                </a:pPr>
                <a:r>
                  <a:rPr kumimoji="1" lang="en-US" altLang="zh-CN" sz="2000" b="0" dirty="0"/>
                  <a:t>	</a:t>
                </a:r>
                <a14:m>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r>
                      <a:rPr kumimoji="1" lang="en-US" altLang="zh-CN" sz="2000" b="0" i="1" smtClean="0">
                        <a:latin typeface="Cambria Math" panose="02040503050406030204" pitchFamily="18" charset="0"/>
                      </a:rPr>
                      <m:t>⋅</m:t>
                    </m:r>
                    <m:d>
                      <m:dPr>
                        <m:ctrlPr>
                          <a:rPr kumimoji="1" lang="en-US" altLang="zh-CN" sz="2000" b="0" i="1" smtClean="0">
                            <a:latin typeface="Cambria Math" panose="02040503050406030204" pitchFamily="18" charset="0"/>
                          </a:rPr>
                        </m:ctrlPr>
                      </m:dPr>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b="0" i="1" smtClean="0">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b="0" i="1" smtClean="0">
                                    <a:latin typeface="Cambria Math" panose="02040503050406030204" pitchFamily="18" charset="0"/>
                                  </a:rPr>
                                  <m:t>𝑡</m:t>
                                </m:r>
                              </m:sup>
                            </m:sSup>
                          </m:e>
                        </m:d>
                        <m:r>
                          <a:rPr kumimoji="1" lang="en-US" altLang="zh-CN" sz="2000" i="1">
                            <a:latin typeface="Cambria Math" panose="02040503050406030204" pitchFamily="18" charset="0"/>
                          </a:rPr>
                          <m:t>−1</m:t>
                        </m:r>
                      </m:e>
                    </m:d>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sup>
                    </m:sSup>
                  </m:oMath>
                </a14:m>
                <a:endParaRPr kumimoji="1" lang="en-US" altLang="zh-CN" sz="2000" b="0" i="1" dirty="0">
                  <a:latin typeface="Cambria Math" panose="02040503050406030204" pitchFamily="18" charset="0"/>
                </a:endParaRPr>
              </a:p>
              <a:p>
                <a:pPr marL="0" indent="0">
                  <a:buNone/>
                </a:pPr>
                <a:r>
                  <a:rPr kumimoji="1" lang="en-US" altLang="zh-CN" sz="2000" b="0" dirty="0"/>
                  <a:t>	</a:t>
                </a:r>
                <a14:m>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𝑔</m:t>
                            </m:r>
                          </m:e>
                          <m:sub>
                            <m:r>
                              <a:rPr kumimoji="1" lang="en-US" altLang="zh-CN" sz="2000" b="0" i="1" smtClean="0">
                                <a:latin typeface="Cambria Math" panose="02040503050406030204" pitchFamily="18" charset="0"/>
                              </a:rPr>
                              <m:t>𝑖</m:t>
                            </m:r>
                          </m:sub>
                        </m:sSub>
                      </m:sub>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𝑔</m:t>
                            </m:r>
                          </m:e>
                          <m:sub>
                            <m:r>
                              <a:rPr kumimoji="1" lang="en-US" altLang="zh-CN" sz="2000" b="0" i="1" smtClean="0">
                                <a:latin typeface="Cambria Math" panose="02040503050406030204" pitchFamily="18" charset="0"/>
                              </a:rPr>
                              <m:t>𝑖</m:t>
                            </m:r>
                          </m:sub>
                        </m:sSub>
                      </m:sub>
                      <m:sup>
                        <m:r>
                          <a:rPr kumimoji="1" lang="en-US" altLang="zh-CN" sz="2000" b="0" i="1" smtClean="0">
                            <a:latin typeface="Cambria Math" panose="02040503050406030204" pitchFamily="18" charset="0"/>
                          </a:rPr>
                          <m:t>𝑡</m:t>
                        </m:r>
                      </m:sup>
                    </m:sSub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i="1">
                                    <a:latin typeface="Cambria Math" panose="02040503050406030204" pitchFamily="18" charset="0"/>
                                  </a:rPr>
                                  <m:t>𝑖</m:t>
                                </m:r>
                              </m:sub>
                            </m:sSub>
                          </m:sub>
                          <m:sup>
                            <m:r>
                              <a:rPr kumimoji="1" lang="en-US" altLang="zh-CN" sz="2000" i="1">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i="1">
                                <a:latin typeface="Cambria Math" panose="02040503050406030204" pitchFamily="18" charset="0"/>
                              </a:rPr>
                              <m:t>𝑡</m:t>
                            </m:r>
                          </m:sup>
                        </m:sSup>
                      </m:e>
                    </m:d>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sup>
                    </m:s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=1,2,3</m:t>
                    </m:r>
                  </m:oMath>
                </a14:m>
                <a:endParaRPr kumimoji="1" lang="en-US" altLang="zh-CN" sz="20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BBFBE726-45D3-5348-B73E-676E27E5AA3B}"/>
                  </a:ext>
                </a:extLst>
              </p:cNvPr>
              <p:cNvSpPr txBox="1">
                <a:spLocks noRot="1" noChangeAspect="1" noMove="1" noResize="1" noEditPoints="1" noAdjustHandles="1" noChangeArrowheads="1" noChangeShapeType="1" noTextEdit="1"/>
              </p:cNvSpPr>
              <p:nvPr/>
            </p:nvSpPr>
            <p:spPr>
              <a:xfrm>
                <a:off x="5638800" y="1339923"/>
                <a:ext cx="6297778" cy="805605"/>
              </a:xfrm>
              <a:prstGeom prst="rect">
                <a:avLst/>
              </a:prstGeom>
              <a:blipFill>
                <a:blip r:embed="rId3"/>
                <a:stretch>
                  <a:fillRect b="-156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54B5ED1B-FC9D-8847-8591-090FB7BDE144}"/>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4"/>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0242" name="Picture 2">
            <a:extLst>
              <a:ext uri="{FF2B5EF4-FFF2-40B4-BE49-F238E27FC236}">
                <a16:creationId xmlns:a16="http://schemas.microsoft.com/office/drawing/2014/main" id="{9C423694-BEEF-4963-A634-A84BEB7E35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3" y="3054945"/>
            <a:ext cx="10343571" cy="330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839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74</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314326" y="905776"/>
                <a:ext cx="11861800" cy="2093383"/>
              </a:xfrm>
            </p:spPr>
            <p:txBody>
              <a:bodyPr>
                <a:normAutofit fontScale="92500" lnSpcReduction="10000"/>
              </a:bodyPr>
              <a:lstStyle/>
              <a:p>
                <a:pPr marL="36000">
                  <a:spcBef>
                    <a:spcPts val="0"/>
                  </a:spcBef>
                  <a:spcAft>
                    <a:spcPts val="0"/>
                  </a:spcAft>
                </a:pPr>
                <a:r>
                  <a:rPr lang="en-US" altLang="zh-CN" sz="2000" dirty="0"/>
                  <a:t> 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b="1" dirty="0">
                    <a:solidFill>
                      <a:srgbClr val="00B050"/>
                    </a:solidFill>
                  </a:rPr>
                  <a:t>Forward Propagation 1: Computing hidden (projection) layer</a:t>
                </a:r>
              </a:p>
              <a:p>
                <a:pPr marL="36000">
                  <a:spcBef>
                    <a:spcPts val="0"/>
                  </a:spcBef>
                  <a:spcAft>
                    <a:spcPts val="0"/>
                  </a:spcAft>
                </a:pPr>
                <a:r>
                  <a:rPr lang="en-US" altLang="zh-CN" sz="2000" dirty="0"/>
                  <a:t>Forward Propagation 2:</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dirty="0"/>
                  <a:t>Backward Propagation 2: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𝐖</m:t>
                        </m:r>
                      </m:e>
                      <m:sub>
                        <m:r>
                          <a:rPr lang="zh-CN" altLang="en-US" sz="2000" i="1" dirty="0" smtClean="0">
                            <a:latin typeface="Cambria Math" panose="02040503050406030204" pitchFamily="18" charset="0"/>
                          </a:rPr>
                          <m:t>𝑖𝑛𝑝𝑢𝑡</m:t>
                        </m:r>
                      </m:sub>
                    </m:sSub>
                  </m:oMath>
                </a14:m>
                <a:endParaRPr lang="zh-CN" altLang="en-US" sz="2000" dirty="0"/>
              </a:p>
              <a:p>
                <a:pPr marL="36000">
                  <a:spcBef>
                    <a:spcPts val="0"/>
                  </a:spcBef>
                  <a:spcAft>
                    <a:spcPts val="0"/>
                  </a:spcAft>
                </a:pPr>
                <a:r>
                  <a:rPr lang="en-US" altLang="zh-CN" sz="2000" dirty="0"/>
                  <a:t>Backward Propagation 3: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zh-CN" altLang="en-US" sz="2000" i="1" dirty="0" smtClean="0">
                            <a:latin typeface="Cambria Math" panose="02040503050406030204" pitchFamily="18" charset="0"/>
                          </a:rPr>
                          <m:t>𝑜𝑢𝑡𝑝𝑢𝑡</m:t>
                        </m:r>
                      </m:sub>
                    </m:sSub>
                    <m:r>
                      <a:rPr lang="zh-CN" altLang="en-US" sz="2000" i="1" dirty="0" smtClean="0">
                        <a:latin typeface="Cambria Math" panose="02040503050406030204" pitchFamily="18" charset="0"/>
                      </a:rPr>
                      <m:t> </m:t>
                    </m:r>
                  </m:oMath>
                </a14:m>
                <a:endParaRPr lang="en-US" altLang="zh-CN" sz="2000" dirty="0"/>
              </a:p>
              <a:p>
                <a:pPr marL="36000">
                  <a:spcBef>
                    <a:spcPts val="0"/>
                  </a:spcBef>
                  <a:spcAft>
                    <a:spcPts val="0"/>
                  </a:spcAft>
                </a:pPr>
                <a:r>
                  <a:rPr lang="en-US" altLang="zh-CN" sz="2000" dirty="0"/>
                  <a:t>Backward Propagation 4: Updating Weight matrices</a:t>
                </a:r>
              </a:p>
              <a:p>
                <a:pPr marL="36000">
                  <a:spcBef>
                    <a:spcPts val="0"/>
                  </a:spcBef>
                  <a:spcAft>
                    <a:spcPts val="0"/>
                  </a:spcAft>
                </a:pPr>
                <a:endParaRPr lang="en-US" altLang="zh-CN" sz="2000" dirty="0"/>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314326" y="905776"/>
                <a:ext cx="11861800" cy="2093383"/>
              </a:xfrm>
              <a:blipFill>
                <a:blip r:embed="rId2"/>
                <a:stretch>
                  <a:fillRect l="-321" t="-3012"/>
                </a:stretch>
              </a:blipFill>
            </p:spPr>
            <p:txBody>
              <a:bodyPr/>
              <a:lstStyle/>
              <a:p>
                <a:r>
                  <a:rPr lang="en-CN">
                    <a:noFill/>
                  </a:rPr>
                  <a:t> </a:t>
                </a:r>
              </a:p>
            </p:txBody>
          </p:sp>
        </mc:Fallback>
      </mc:AlternateContent>
      <p:pic>
        <p:nvPicPr>
          <p:cNvPr id="6" name="Picture 2">
            <a:extLst>
              <a:ext uri="{FF2B5EF4-FFF2-40B4-BE49-F238E27FC236}">
                <a16:creationId xmlns:a16="http://schemas.microsoft.com/office/drawing/2014/main" id="{DDBC828D-F950-4FEF-B7AA-54D20B6DE4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84" r="13438"/>
          <a:stretch/>
        </p:blipFill>
        <p:spPr bwMode="auto">
          <a:xfrm>
            <a:off x="2544474" y="3053213"/>
            <a:ext cx="6793490" cy="37002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422DBC-97CB-4E4C-AE82-21927E87ED94}"/>
                  </a:ext>
                </a:extLst>
              </p:cNvPr>
              <p:cNvSpPr txBox="1"/>
              <p:nvPr/>
            </p:nvSpPr>
            <p:spPr>
              <a:xfrm>
                <a:off x="7327467" y="2089569"/>
                <a:ext cx="4620895"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latin typeface="Cambria Math" panose="02040503050406030204" pitchFamily="18" charset="0"/>
                                </a:rPr>
                                <m:t>𝜎</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𝒄</m:t>
                                      </m:r>
                                    </m:e>
                                    <m:sub>
                                      <m:r>
                                        <a:rPr lang="en-US" altLang="zh-CN" sz="1800" i="1">
                                          <a:latin typeface="Cambria Math" panose="02040503050406030204" pitchFamily="18" charset="0"/>
                                        </a:rPr>
                                        <m:t>𝑝𝑜𝑠</m:t>
                                      </m:r>
                                    </m:sub>
                                  </m:sSub>
                                  <m:r>
                                    <a:rPr lang="en-US" altLang="zh-CN" sz="1800" b="0" i="1" smtClean="0">
                                      <a:latin typeface="Cambria Math" panose="02040503050406030204" pitchFamily="18" charset="0"/>
                                    </a:rPr>
                                    <m:t>⋅</m:t>
                                  </m:r>
                                  <m:r>
                                    <a:rPr lang="en-US" altLang="zh-CN" sz="1800" b="1" i="1" smtClean="0">
                                      <a:latin typeface="Cambria Math" panose="02040503050406030204" pitchFamily="18" charset="0"/>
                                    </a:rPr>
                                    <m:t>𝒉</m:t>
                                  </m:r>
                                </m:e>
                              </m:d>
                            </m:e>
                          </m:func>
                          <m:r>
                            <a:rPr lang="en-US" altLang="zh-CN" sz="1800" b="0"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solidFill>
                                    <a:schemeClr val="accent2"/>
                                  </a:solidFill>
                                  <a:latin typeface="Cambria Math" panose="02040503050406030204" pitchFamily="18" charset="0"/>
                                </a:rPr>
                                <m:t>3</m:t>
                              </m:r>
                            </m:sup>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solidFill>
                                        <a:schemeClr val="tx1"/>
                                      </a:solidFill>
                                      <a:latin typeface="Cambria Math" panose="02040503050406030204" pitchFamily="18" charset="0"/>
                                    </a:rPr>
                                    <m:t>𝜎</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𝒄</m:t>
                                          </m:r>
                                        </m:e>
                                        <m:sub>
                                          <m:r>
                                            <a:rPr lang="en-US" altLang="zh-CN" sz="1800" i="1">
                                              <a:solidFill>
                                                <a:schemeClr val="tx1"/>
                                              </a:solidFill>
                                              <a:latin typeface="Cambria Math" panose="02040503050406030204" pitchFamily="18" charset="0"/>
                                            </a:rPr>
                                            <m:t>𝑛𝑒</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𝑖</m:t>
                                              </m:r>
                                            </m:sub>
                                          </m:sSub>
                                        </m:sub>
                                      </m:sSub>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𝒉</m:t>
                                      </m:r>
                                    </m:e>
                                  </m:d>
                                </m:e>
                              </m:func>
                            </m:e>
                          </m:nary>
                        </m:e>
                      </m:d>
                    </m:oMath>
                  </m:oMathPara>
                </a14:m>
                <a:endParaRPr lang="en-CN" dirty="0"/>
              </a:p>
            </p:txBody>
          </p:sp>
        </mc:Choice>
        <mc:Fallback xmlns="">
          <p:sp>
            <p:nvSpPr>
              <p:cNvPr id="7" name="TextBox 6">
                <a:extLst>
                  <a:ext uri="{FF2B5EF4-FFF2-40B4-BE49-F238E27FC236}">
                    <a16:creationId xmlns:a16="http://schemas.microsoft.com/office/drawing/2014/main" id="{59422DBC-97CB-4E4C-AE82-21927E87ED94}"/>
                  </a:ext>
                </a:extLst>
              </p:cNvPr>
              <p:cNvSpPr txBox="1">
                <a:spLocks noRot="1" noChangeAspect="1" noMove="1" noResize="1" noEditPoints="1" noAdjustHandles="1" noChangeArrowheads="1" noChangeShapeType="1" noTextEdit="1"/>
              </p:cNvSpPr>
              <p:nvPr/>
            </p:nvSpPr>
            <p:spPr>
              <a:xfrm>
                <a:off x="7327467" y="2089569"/>
                <a:ext cx="4620895" cy="876907"/>
              </a:xfrm>
              <a:prstGeom prst="rect">
                <a:avLst/>
              </a:prstGeom>
              <a:blipFill>
                <a:blip r:embed="rId4"/>
                <a:stretch>
                  <a:fillRect t="-94286" b="-148571"/>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2FAF9C22-01A7-4A41-BE58-B21FD62102A3}"/>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5"/>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spTree>
    <p:extLst>
      <p:ext uri="{BB962C8B-B14F-4D97-AF65-F5344CB8AC3E}">
        <p14:creationId xmlns:p14="http://schemas.microsoft.com/office/powerpoint/2010/main" val="1425541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75</a:t>
            </a:fld>
            <a:endParaRPr lang="zh-CN" altLang="en-US"/>
          </a:p>
        </p:txBody>
      </p:sp>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314326" y="905776"/>
            <a:ext cx="11861800" cy="2093383"/>
          </a:xfrm>
        </p:spPr>
        <p:txBody>
          <a:bodyPr>
            <a:normAutofit lnSpcReduction="10000"/>
          </a:bodyPr>
          <a:lstStyle/>
          <a:p>
            <a:pPr marL="36000">
              <a:spcBef>
                <a:spcPts val="0"/>
              </a:spcBef>
              <a:spcAft>
                <a:spcPts val="0"/>
              </a:spcAft>
            </a:pPr>
            <a:r>
              <a:rPr lang="en-US" altLang="zh-CN" sz="2000" dirty="0"/>
              <a:t> 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b="1" dirty="0">
                <a:solidFill>
                  <a:srgbClr val="00B050"/>
                </a:solidFill>
              </a:rPr>
              <a:t>Forward Propagation 2: Sigmoid output layer</a:t>
            </a:r>
          </a:p>
          <a:p>
            <a:pPr marL="36000">
              <a:spcBef>
                <a:spcPts val="0"/>
              </a:spcBef>
              <a:spcAft>
                <a:spcPts val="0"/>
              </a:spcAft>
            </a:pPr>
            <a:r>
              <a:rPr lang="en-US" altLang="zh-CN" sz="2000" dirty="0"/>
              <a:t>Backward Propagation 1: </a:t>
            </a:r>
          </a:p>
          <a:p>
            <a:pPr marL="36000">
              <a:spcBef>
                <a:spcPts val="0"/>
              </a:spcBef>
              <a:spcAft>
                <a:spcPts val="0"/>
              </a:spcAft>
            </a:pPr>
            <a:r>
              <a:rPr lang="en-US" altLang="zh-CN" sz="2000" dirty="0"/>
              <a:t>Backward Propagation 2:</a:t>
            </a:r>
            <a:endParaRPr lang="zh-CN" altLang="en-US" sz="2000" dirty="0"/>
          </a:p>
          <a:p>
            <a:pPr marL="36000">
              <a:spcBef>
                <a:spcPts val="0"/>
              </a:spcBef>
              <a:spcAft>
                <a:spcPts val="0"/>
              </a:spcAft>
            </a:pPr>
            <a:r>
              <a:rPr lang="en-US" altLang="zh-CN" sz="2000" dirty="0"/>
              <a:t>Backward Propagation 3:</a:t>
            </a:r>
            <a:endParaRPr lang="zh-CN" altLang="en-US" sz="2000" dirty="0"/>
          </a:p>
          <a:p>
            <a:pPr marL="36000">
              <a:spcBef>
                <a:spcPts val="0"/>
              </a:spcBef>
              <a:spcAft>
                <a:spcPts val="0"/>
              </a:spcAft>
            </a:pPr>
            <a:r>
              <a:rPr lang="en-US" altLang="zh-CN" sz="2000" dirty="0"/>
              <a:t>Backward Propagation 4:</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2F1296-6747-F74E-9B58-88F398E787D4}"/>
                  </a:ext>
                </a:extLst>
              </p:cNvPr>
              <p:cNvSpPr txBox="1"/>
              <p:nvPr/>
            </p:nvSpPr>
            <p:spPr>
              <a:xfrm>
                <a:off x="7327467" y="2089569"/>
                <a:ext cx="4620895"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latin typeface="Cambria Math" panose="02040503050406030204" pitchFamily="18" charset="0"/>
                                </a:rPr>
                                <m:t>𝜎</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𝒄</m:t>
                                      </m:r>
                                    </m:e>
                                    <m:sub>
                                      <m:r>
                                        <a:rPr lang="en-US" altLang="zh-CN" sz="1800" i="1">
                                          <a:latin typeface="Cambria Math" panose="02040503050406030204" pitchFamily="18" charset="0"/>
                                        </a:rPr>
                                        <m:t>𝑝𝑜𝑠</m:t>
                                      </m:r>
                                    </m:sub>
                                  </m:sSub>
                                  <m:r>
                                    <a:rPr lang="en-US" altLang="zh-CN" sz="1800" b="0" i="1" smtClean="0">
                                      <a:latin typeface="Cambria Math" panose="02040503050406030204" pitchFamily="18" charset="0"/>
                                    </a:rPr>
                                    <m:t>⋅</m:t>
                                  </m:r>
                                  <m:r>
                                    <a:rPr lang="en-US" altLang="zh-CN" sz="1800" b="1" i="1" smtClean="0">
                                      <a:latin typeface="Cambria Math" panose="02040503050406030204" pitchFamily="18" charset="0"/>
                                    </a:rPr>
                                    <m:t>𝒉</m:t>
                                  </m:r>
                                </m:e>
                              </m:d>
                            </m:e>
                          </m:func>
                          <m:r>
                            <a:rPr lang="en-US" altLang="zh-CN" sz="1800" b="0"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solidFill>
                                    <a:schemeClr val="accent2"/>
                                  </a:solidFill>
                                  <a:latin typeface="Cambria Math" panose="02040503050406030204" pitchFamily="18" charset="0"/>
                                </a:rPr>
                                <m:t>3</m:t>
                              </m:r>
                            </m:sup>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solidFill>
                                        <a:schemeClr val="tx1"/>
                                      </a:solidFill>
                                      <a:latin typeface="Cambria Math" panose="02040503050406030204" pitchFamily="18" charset="0"/>
                                    </a:rPr>
                                    <m:t>𝜎</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𝒄</m:t>
                                          </m:r>
                                        </m:e>
                                        <m:sub>
                                          <m:r>
                                            <a:rPr lang="en-US" altLang="zh-CN" sz="1800" i="1">
                                              <a:solidFill>
                                                <a:schemeClr val="tx1"/>
                                              </a:solidFill>
                                              <a:latin typeface="Cambria Math" panose="02040503050406030204" pitchFamily="18" charset="0"/>
                                            </a:rPr>
                                            <m:t>𝑛𝑒</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𝑖</m:t>
                                              </m:r>
                                            </m:sub>
                                          </m:sSub>
                                        </m:sub>
                                      </m:sSub>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𝒉</m:t>
                                      </m:r>
                                    </m:e>
                                  </m:d>
                                </m:e>
                              </m:func>
                            </m:e>
                          </m:nary>
                        </m:e>
                      </m:d>
                    </m:oMath>
                  </m:oMathPara>
                </a14:m>
                <a:endParaRPr lang="en-CN" dirty="0"/>
              </a:p>
            </p:txBody>
          </p:sp>
        </mc:Choice>
        <mc:Fallback xmlns="">
          <p:sp>
            <p:nvSpPr>
              <p:cNvPr id="6" name="TextBox 5">
                <a:extLst>
                  <a:ext uri="{FF2B5EF4-FFF2-40B4-BE49-F238E27FC236}">
                    <a16:creationId xmlns:a16="http://schemas.microsoft.com/office/drawing/2014/main" id="{3E2F1296-6747-F74E-9B58-88F398E787D4}"/>
                  </a:ext>
                </a:extLst>
              </p:cNvPr>
              <p:cNvSpPr txBox="1">
                <a:spLocks noRot="1" noChangeAspect="1" noMove="1" noResize="1" noEditPoints="1" noAdjustHandles="1" noChangeArrowheads="1" noChangeShapeType="1" noTextEdit="1"/>
              </p:cNvSpPr>
              <p:nvPr/>
            </p:nvSpPr>
            <p:spPr>
              <a:xfrm>
                <a:off x="7327467" y="2089569"/>
                <a:ext cx="4620895" cy="876907"/>
              </a:xfrm>
              <a:prstGeom prst="rect">
                <a:avLst/>
              </a:prstGeom>
              <a:blipFill>
                <a:blip r:embed="rId2"/>
                <a:stretch>
                  <a:fillRect t="-94286" b="-148571"/>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0AE63C58-3A57-6842-87F0-46C161E91F94}"/>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20482" name="Picture 2">
            <a:extLst>
              <a:ext uri="{FF2B5EF4-FFF2-40B4-BE49-F238E27FC236}">
                <a16:creationId xmlns:a16="http://schemas.microsoft.com/office/drawing/2014/main" id="{C2218200-D2C5-44D9-8614-7E3184214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62" r="11250"/>
          <a:stretch/>
        </p:blipFill>
        <p:spPr bwMode="auto">
          <a:xfrm>
            <a:off x="1861705" y="3164923"/>
            <a:ext cx="8238259" cy="340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280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76</a:t>
            </a:fld>
            <a:endParaRPr lang="zh-CN" altLang="en-US"/>
          </a:p>
        </p:txBody>
      </p:sp>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314326" y="952793"/>
            <a:ext cx="11553826" cy="5508233"/>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b="1" dirty="0">
                <a:solidFill>
                  <a:srgbClr val="00B050"/>
                </a:solidFill>
              </a:rPr>
              <a:t>Backward Propagation 1: Prediction Error</a:t>
            </a:r>
          </a:p>
          <a:p>
            <a:pPr marL="36000">
              <a:spcBef>
                <a:spcPts val="0"/>
              </a:spcBef>
              <a:spcAft>
                <a:spcPts val="0"/>
              </a:spcAft>
            </a:pPr>
            <a:r>
              <a:rPr lang="en-US" altLang="zh-CN" sz="2000" dirty="0"/>
              <a:t>Backward Propagation 2:</a:t>
            </a:r>
            <a:endParaRPr lang="zh-CN" altLang="en-US" sz="2000" dirty="0"/>
          </a:p>
          <a:p>
            <a:pPr marL="36000">
              <a:spcBef>
                <a:spcPts val="0"/>
              </a:spcBef>
              <a:spcAft>
                <a:spcPts val="0"/>
              </a:spcAft>
            </a:pPr>
            <a:r>
              <a:rPr lang="en-US" altLang="zh-CN" sz="2000" dirty="0"/>
              <a:t>Backward Propagation 3: </a:t>
            </a:r>
          </a:p>
          <a:p>
            <a:pPr marL="36000">
              <a:spcBef>
                <a:spcPts val="0"/>
              </a:spcBef>
              <a:spcAft>
                <a:spcPts val="0"/>
              </a:spcAft>
            </a:pPr>
            <a:r>
              <a:rPr lang="en-US" altLang="zh-CN" sz="2000" dirty="0"/>
              <a:t>Backward Propagation 4:</a:t>
            </a:r>
          </a:p>
        </p:txBody>
      </p:sp>
      <p:sp>
        <p:nvSpPr>
          <p:cNvPr id="6" name="TextBox 5">
            <a:extLst>
              <a:ext uri="{FF2B5EF4-FFF2-40B4-BE49-F238E27FC236}">
                <a16:creationId xmlns:a16="http://schemas.microsoft.com/office/drawing/2014/main" id="{AC1B1F36-E5C3-B44F-9FA9-C8D9CC78ED28}"/>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2"/>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9458" name="Picture 2">
            <a:extLst>
              <a:ext uri="{FF2B5EF4-FFF2-40B4-BE49-F238E27FC236}">
                <a16:creationId xmlns:a16="http://schemas.microsoft.com/office/drawing/2014/main" id="{BD24F1DE-0260-4ADB-84EB-D56C02A67D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2" r="25417"/>
          <a:stretch/>
        </p:blipFill>
        <p:spPr bwMode="auto">
          <a:xfrm>
            <a:off x="3772711" y="3349761"/>
            <a:ext cx="5176736" cy="3384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712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77</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314326" y="984643"/>
                <a:ext cx="11268074" cy="2444358"/>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b="1" dirty="0">
                    <a:solidFill>
                      <a:srgbClr val="00B050"/>
                    </a:solidFill>
                  </a:rPr>
                  <a:t>Backward Propagation 2: Computing </a:t>
                </a:r>
                <a14:m>
                  <m:oMath xmlns:m="http://schemas.openxmlformats.org/officeDocument/2006/math">
                    <m:r>
                      <a:rPr lang="en-US" altLang="zh-CN" sz="2000" b="1" i="0" dirty="0" smtClean="0">
                        <a:solidFill>
                          <a:srgbClr val="00B050"/>
                        </a:solidFill>
                        <a:latin typeface="Cambria Math" panose="02040503050406030204" pitchFamily="18" charset="0"/>
                      </a:rPr>
                      <m:t>𝛁</m:t>
                    </m:r>
                    <m:sSub>
                      <m:sSubPr>
                        <m:ctrlPr>
                          <a:rPr lang="en-US" altLang="zh-CN" sz="2000" b="1" i="1" dirty="0" smtClean="0">
                            <a:solidFill>
                              <a:srgbClr val="00B050"/>
                            </a:solidFill>
                            <a:latin typeface="Cambria Math" panose="02040503050406030204" pitchFamily="18" charset="0"/>
                          </a:rPr>
                        </m:ctrlPr>
                      </m:sSubPr>
                      <m:e>
                        <m:r>
                          <a:rPr lang="zh-CN" altLang="en-US" sz="2000" b="1" i="1" dirty="0" smtClean="0">
                            <a:solidFill>
                              <a:srgbClr val="00B050"/>
                            </a:solidFill>
                            <a:latin typeface="Cambria Math" panose="02040503050406030204" pitchFamily="18" charset="0"/>
                          </a:rPr>
                          <m:t>𝑾</m:t>
                        </m:r>
                      </m:e>
                      <m:sub>
                        <m:r>
                          <a:rPr lang="zh-CN" altLang="en-US" sz="2000" b="1" i="1" dirty="0" smtClean="0">
                            <a:solidFill>
                              <a:srgbClr val="00B050"/>
                            </a:solidFill>
                            <a:latin typeface="Cambria Math" panose="02040503050406030204" pitchFamily="18" charset="0"/>
                          </a:rPr>
                          <m:t>𝒊𝒏</m:t>
                        </m:r>
                      </m:sub>
                    </m:sSub>
                  </m:oMath>
                </a14:m>
                <a:endParaRPr lang="zh-CN" altLang="en-US" sz="2000" b="1" dirty="0">
                  <a:solidFill>
                    <a:srgbClr val="00B050"/>
                  </a:solidFill>
                </a:endParaRPr>
              </a:p>
              <a:p>
                <a:pPr marL="36000">
                  <a:spcBef>
                    <a:spcPts val="0"/>
                  </a:spcBef>
                  <a:spcAft>
                    <a:spcPts val="0"/>
                  </a:spcAft>
                </a:pPr>
                <a:r>
                  <a:rPr lang="en-US" altLang="zh-CN" sz="2000" dirty="0"/>
                  <a:t>Backward Propagation 3: </a:t>
                </a:r>
              </a:p>
              <a:p>
                <a:pPr marL="36000">
                  <a:spcBef>
                    <a:spcPts val="0"/>
                  </a:spcBef>
                  <a:spcAft>
                    <a:spcPts val="0"/>
                  </a:spcAft>
                </a:pPr>
                <a:r>
                  <a:rPr lang="en-US" altLang="zh-CN" sz="2000" dirty="0"/>
                  <a:t>Backward Propagation 4:</a:t>
                </a:r>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314326" y="984643"/>
                <a:ext cx="11268074" cy="2444358"/>
              </a:xfrm>
              <a:blipFill>
                <a:blip r:embed="rId2"/>
                <a:stretch>
                  <a:fillRect l="-450" t="-1546"/>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C2F18C56-DEF6-5C43-B375-76304DCADC04}"/>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8434" name="Picture 2">
            <a:extLst>
              <a:ext uri="{FF2B5EF4-FFF2-40B4-BE49-F238E27FC236}">
                <a16:creationId xmlns:a16="http://schemas.microsoft.com/office/drawing/2014/main" id="{711118D6-799A-44A4-A1B5-436BA71286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80" r="6528"/>
          <a:stretch/>
        </p:blipFill>
        <p:spPr bwMode="auto">
          <a:xfrm>
            <a:off x="1387273" y="3286108"/>
            <a:ext cx="9468796" cy="34909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98A2E6-5D24-9740-90C9-9DA58914A9DB}"/>
                  </a:ext>
                </a:extLst>
              </p:cNvPr>
              <p:cNvSpPr txBox="1"/>
              <p:nvPr/>
            </p:nvSpPr>
            <p:spPr>
              <a:xfrm>
                <a:off x="6965076" y="1566818"/>
                <a:ext cx="4922123" cy="14036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r>
                            <a:rPr kumimoji="1" lang="en-US" altLang="zh-CN" i="1">
                              <a:latin typeface="Cambria Math" panose="02040503050406030204" pitchFamily="18" charset="0"/>
                            </a:rPr>
                            <m:t>𝜕</m:t>
                          </m:r>
                          <m:r>
                            <a:rPr kumimoji="1" lang="en-US" altLang="zh-CN" i="1">
                              <a:latin typeface="Cambria Math" panose="02040503050406030204" pitchFamily="18" charset="0"/>
                            </a:rPr>
                            <m:t>𝐽</m:t>
                          </m:r>
                        </m:num>
                        <m:den>
                          <m:r>
                            <a:rPr kumimoji="1" lang="en-US" altLang="zh-CN" i="1">
                              <a:latin typeface="Cambria Math" panose="02040503050406030204" pitchFamily="18" charset="0"/>
                            </a:rPr>
                            <m:t>𝜕</m:t>
                          </m:r>
                          <m:r>
                            <a:rPr kumimoji="1" lang="en-US" altLang="zh-CN" i="1">
                              <a:latin typeface="Cambria Math" panose="02040503050406030204" pitchFamily="18" charset="0"/>
                            </a:rPr>
                            <m:t>𝑤</m:t>
                          </m:r>
                        </m:den>
                      </m:f>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−1</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Sub>
                    </m:oMath>
                  </m:oMathPara>
                </a14:m>
                <a:endParaRPr kumimoji="1"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b="0" i="1" smtClean="0">
                              <a:solidFill>
                                <a:schemeClr val="accent2"/>
                              </a:solidFill>
                              <a:latin typeface="Cambria Math" panose="02040503050406030204" pitchFamily="18" charset="0"/>
                            </a:rPr>
                            <m:t>3</m:t>
                          </m:r>
                        </m:sup>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𝑔</m:t>
                                  </m:r>
                                </m:e>
                                <m:sub>
                                  <m:r>
                                    <a:rPr kumimoji="1" lang="en-US" altLang="zh-CN" i="1">
                                      <a:latin typeface="Cambria Math" panose="02040503050406030204" pitchFamily="18" charset="0"/>
                                    </a:rPr>
                                    <m:t>𝑖</m:t>
                                  </m:r>
                                </m:sub>
                              </m:sSub>
                            </m:sub>
                          </m:sSub>
                        </m:e>
                      </m:nary>
                    </m:oMath>
                  </m:oMathPara>
                </a14:m>
                <a:endParaRPr lang="en-CN" dirty="0"/>
              </a:p>
            </p:txBody>
          </p:sp>
        </mc:Choice>
        <mc:Fallback xmlns="">
          <p:sp>
            <p:nvSpPr>
              <p:cNvPr id="7" name="TextBox 6">
                <a:extLst>
                  <a:ext uri="{FF2B5EF4-FFF2-40B4-BE49-F238E27FC236}">
                    <a16:creationId xmlns:a16="http://schemas.microsoft.com/office/drawing/2014/main" id="{1098A2E6-5D24-9740-90C9-9DA58914A9DB}"/>
                  </a:ext>
                </a:extLst>
              </p:cNvPr>
              <p:cNvSpPr txBox="1">
                <a:spLocks noRot="1" noChangeAspect="1" noMove="1" noResize="1" noEditPoints="1" noAdjustHandles="1" noChangeArrowheads="1" noChangeShapeType="1" noTextEdit="1"/>
              </p:cNvSpPr>
              <p:nvPr/>
            </p:nvSpPr>
            <p:spPr>
              <a:xfrm>
                <a:off x="6965076" y="1566818"/>
                <a:ext cx="4922123" cy="1403654"/>
              </a:xfrm>
              <a:prstGeom prst="rect">
                <a:avLst/>
              </a:prstGeom>
              <a:blipFill>
                <a:blip r:embed="rId5"/>
                <a:stretch>
                  <a:fillRect t="-22523" b="-93694"/>
                </a:stretch>
              </a:blipFill>
            </p:spPr>
            <p:txBody>
              <a:bodyPr/>
              <a:lstStyle/>
              <a:p>
                <a:r>
                  <a:rPr lang="en-CN">
                    <a:noFill/>
                  </a:rPr>
                  <a:t> </a:t>
                </a:r>
              </a:p>
            </p:txBody>
          </p:sp>
        </mc:Fallback>
      </mc:AlternateContent>
    </p:spTree>
    <p:extLst>
      <p:ext uri="{BB962C8B-B14F-4D97-AF65-F5344CB8AC3E}">
        <p14:creationId xmlns:p14="http://schemas.microsoft.com/office/powerpoint/2010/main" val="867507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78</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517525" y="1108433"/>
                <a:ext cx="11350627" cy="2320567"/>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dirty="0"/>
                  <a:t>Backward Propagation 2: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𝐖</m:t>
                        </m:r>
                      </m:e>
                      <m:sub>
                        <m:r>
                          <a:rPr lang="zh-CN" altLang="en-US" sz="2000" i="1" dirty="0" smtClean="0">
                            <a:latin typeface="Cambria Math" panose="02040503050406030204" pitchFamily="18" charset="0"/>
                          </a:rPr>
                          <m:t>𝑖𝑛</m:t>
                        </m:r>
                      </m:sub>
                    </m:sSub>
                  </m:oMath>
                </a14:m>
                <a:endParaRPr lang="zh-CN" altLang="en-US" sz="2000" dirty="0"/>
              </a:p>
              <a:p>
                <a:pPr marL="36000">
                  <a:spcBef>
                    <a:spcPts val="0"/>
                  </a:spcBef>
                  <a:spcAft>
                    <a:spcPts val="0"/>
                  </a:spcAft>
                </a:pPr>
                <a:r>
                  <a:rPr lang="en-US" altLang="zh-CN" sz="2000" b="1" dirty="0">
                    <a:solidFill>
                      <a:srgbClr val="00B050"/>
                    </a:solidFill>
                  </a:rPr>
                  <a:t>Backward Propagation 3: Computing </a:t>
                </a:r>
                <a14:m>
                  <m:oMath xmlns:m="http://schemas.openxmlformats.org/officeDocument/2006/math">
                    <m:r>
                      <a:rPr lang="en-US" altLang="zh-CN" sz="2000" b="1" i="0" dirty="0" smtClean="0">
                        <a:solidFill>
                          <a:srgbClr val="00B050"/>
                        </a:solidFill>
                        <a:latin typeface="Cambria Math" panose="02040503050406030204" pitchFamily="18" charset="0"/>
                      </a:rPr>
                      <m:t>𝛁</m:t>
                    </m:r>
                    <m:sSub>
                      <m:sSubPr>
                        <m:ctrlPr>
                          <a:rPr lang="en-US" altLang="zh-CN" sz="2000" b="1" i="1" dirty="0" smtClean="0">
                            <a:solidFill>
                              <a:srgbClr val="00B050"/>
                            </a:solidFill>
                            <a:latin typeface="Cambria Math" panose="02040503050406030204" pitchFamily="18" charset="0"/>
                          </a:rPr>
                        </m:ctrlPr>
                      </m:sSubPr>
                      <m:e>
                        <m:r>
                          <a:rPr lang="en-US" altLang="zh-CN" sz="2000" b="1" i="0" dirty="0" smtClean="0">
                            <a:solidFill>
                              <a:srgbClr val="00B050"/>
                            </a:solidFill>
                            <a:latin typeface="Cambria Math" panose="02040503050406030204" pitchFamily="18" charset="0"/>
                          </a:rPr>
                          <m:t>𝐖</m:t>
                        </m:r>
                      </m:e>
                      <m:sub>
                        <m:r>
                          <a:rPr lang="zh-CN" altLang="en-US" sz="2000" b="1" i="1" dirty="0" smtClean="0">
                            <a:solidFill>
                              <a:srgbClr val="00B050"/>
                            </a:solidFill>
                            <a:latin typeface="Cambria Math" panose="02040503050406030204" pitchFamily="18" charset="0"/>
                          </a:rPr>
                          <m:t>𝒐𝒖𝒕</m:t>
                        </m:r>
                      </m:sub>
                    </m:sSub>
                    <m:r>
                      <a:rPr lang="zh-CN" altLang="en-US" sz="2000" b="1" i="1" dirty="0" smtClean="0">
                        <a:solidFill>
                          <a:srgbClr val="00B050"/>
                        </a:solidFill>
                        <a:latin typeface="Cambria Math" panose="02040503050406030204" pitchFamily="18" charset="0"/>
                      </a:rPr>
                      <m:t> </m:t>
                    </m:r>
                  </m:oMath>
                </a14:m>
                <a:endParaRPr lang="en-US" altLang="zh-CN" sz="2000" b="1" dirty="0">
                  <a:solidFill>
                    <a:srgbClr val="00B050"/>
                  </a:solidFill>
                </a:endParaRPr>
              </a:p>
              <a:p>
                <a:pPr marL="36000">
                  <a:spcBef>
                    <a:spcPts val="0"/>
                  </a:spcBef>
                  <a:spcAft>
                    <a:spcPts val="0"/>
                  </a:spcAft>
                </a:pPr>
                <a:r>
                  <a:rPr lang="en-US" altLang="zh-CN" sz="2000" dirty="0"/>
                  <a:t>Backward Propagation 4:</a:t>
                </a:r>
              </a:p>
              <a:p>
                <a:pPr marL="36000">
                  <a:spcBef>
                    <a:spcPts val="0"/>
                  </a:spcBef>
                  <a:spcAft>
                    <a:spcPts val="0"/>
                  </a:spcAft>
                </a:pPr>
                <a:endParaRPr lang="en-US" altLang="zh-CN" sz="2000" dirty="0"/>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517525" y="1108433"/>
                <a:ext cx="11350627" cy="2320567"/>
              </a:xfrm>
              <a:blipFill>
                <a:blip r:embed="rId2"/>
                <a:stretch>
                  <a:fillRect l="-447" t="-1630" b="-543"/>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CA1FB948-10D2-0841-9022-6CF9B41789A3}"/>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7410" name="Picture 2">
            <a:extLst>
              <a:ext uri="{FF2B5EF4-FFF2-40B4-BE49-F238E27FC236}">
                <a16:creationId xmlns:a16="http://schemas.microsoft.com/office/drawing/2014/main" id="{DC556D32-A02B-4FBE-8DF1-F10C411FC8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58" r="11979"/>
          <a:stretch/>
        </p:blipFill>
        <p:spPr bwMode="auto">
          <a:xfrm>
            <a:off x="2323694" y="3495826"/>
            <a:ext cx="7812527" cy="32259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CC0D3E-22FA-BB4C-9197-ABFA171EB9E7}"/>
                  </a:ext>
                </a:extLst>
              </p:cNvPr>
              <p:cNvSpPr txBox="1"/>
              <p:nvPr/>
            </p:nvSpPr>
            <p:spPr>
              <a:xfrm>
                <a:off x="6903385" y="1874340"/>
                <a:ext cx="4516581" cy="1166410"/>
              </a:xfrm>
              <a:prstGeom prst="rect">
                <a:avLst/>
              </a:prstGeom>
              <a:noFill/>
            </p:spPr>
            <p:txBody>
              <a:bodyPr wrap="square">
                <a:spAutoFit/>
              </a:bodyPr>
              <a:lstStyle/>
              <a:p>
                <a:pPr marL="0" indent="0">
                  <a:spcBef>
                    <a:spcPts val="0"/>
                  </a:spcBef>
                  <a:spcAft>
                    <a:spcPts val="0"/>
                  </a:spcAft>
                  <a:buNone/>
                </a:pPr>
                <a:r>
                  <a:rPr kumimoji="1" lang="en-US" altLang="zh-CN" sz="2000" b="0" dirty="0"/>
                  <a:t>	</a:t>
                </a: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𝐽</m:t>
                        </m:r>
                      </m:num>
                      <m:den>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den>
                    </m:f>
                    <m:r>
                      <a:rPr kumimoji="1" lang="en-US" altLang="zh-CN" sz="2000" b="0" i="1" smtClean="0">
                        <a:latin typeface="Cambria Math" panose="02040503050406030204" pitchFamily="18" charset="0"/>
                      </a:rPr>
                      <m:t>=</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𝜎</m:t>
                        </m:r>
                        <m:d>
                          <m:dPr>
                            <m:ctrlPr>
                              <a:rPr kumimoji="1" lang="en-US" altLang="zh-CN" sz="2000" b="0" i="1" smtClean="0">
                                <a:latin typeface="Cambria Math" panose="02040503050406030204" pitchFamily="18" charset="0"/>
                              </a:rPr>
                            </m:ctrlPr>
                          </m:d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e>
                        </m:d>
                        <m:r>
                          <a:rPr kumimoji="1" lang="en-US" altLang="zh-CN" sz="2000" b="0" i="1" smtClean="0">
                            <a:latin typeface="Cambria Math" panose="02040503050406030204" pitchFamily="18" charset="0"/>
                          </a:rPr>
                          <m:t>−1</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oMath>
                </a14:m>
                <a:endParaRPr kumimoji="1" lang="en-US" altLang="zh-CN" sz="2000" b="0" i="1" dirty="0">
                  <a:latin typeface="Cambria Math" panose="02040503050406030204" pitchFamily="18" charset="0"/>
                </a:endParaRPr>
              </a:p>
              <a:p>
                <a:pPr marL="0" indent="0">
                  <a:spcBef>
                    <a:spcPts val="0"/>
                  </a:spcBef>
                  <a:spcAft>
                    <a:spcPts val="0"/>
                  </a:spcAft>
                  <a:buNone/>
                </a:pPr>
                <a:r>
                  <a:rPr kumimoji="1" lang="en-US" altLang="zh-CN" sz="2000" b="0" dirty="0"/>
                  <a:t>	</a:t>
                </a: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𝐽</m:t>
                        </m:r>
                      </m:num>
                      <m:den>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𝑛𝑒𝑔</m:t>
                                </m:r>
                              </m:sub>
                            </m:sSub>
                          </m:e>
                          <m:sub>
                            <m:r>
                              <a:rPr kumimoji="1" lang="en-US" altLang="zh-CN" sz="2000" b="0" i="1" smtClean="0">
                                <a:latin typeface="Cambria Math" panose="02040503050406030204" pitchFamily="18" charset="0"/>
                              </a:rPr>
                              <m:t>𝑖</m:t>
                            </m:r>
                          </m:sub>
                        </m:sSub>
                      </m:den>
                    </m:f>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b="0" i="1" smtClean="0">
                                    <a:latin typeface="Cambria Math" panose="02040503050406030204" pitchFamily="18" charset="0"/>
                                  </a:rPr>
                                  <m:t>𝑖</m:t>
                                </m:r>
                              </m:sub>
                            </m:sSub>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rPr>
                          <m:t>𝑤</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oMath>
                </a14:m>
                <a:endParaRPr kumimoji="1" lang="en-US" altLang="zh-CN" sz="20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00CC0D3E-22FA-BB4C-9197-ABFA171EB9E7}"/>
                  </a:ext>
                </a:extLst>
              </p:cNvPr>
              <p:cNvSpPr txBox="1">
                <a:spLocks noRot="1" noChangeAspect="1" noMove="1" noResize="1" noEditPoints="1" noAdjustHandles="1" noChangeArrowheads="1" noChangeShapeType="1" noTextEdit="1"/>
              </p:cNvSpPr>
              <p:nvPr/>
            </p:nvSpPr>
            <p:spPr>
              <a:xfrm>
                <a:off x="6903385" y="1874340"/>
                <a:ext cx="4516581" cy="1166410"/>
              </a:xfrm>
              <a:prstGeom prst="rect">
                <a:avLst/>
              </a:prstGeom>
              <a:blipFill>
                <a:blip r:embed="rId5"/>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44021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79</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517525" y="1108433"/>
                <a:ext cx="11496675" cy="2320567"/>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dirty="0"/>
                  <a:t>Backward Propagation 2: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𝐖</m:t>
                        </m:r>
                      </m:e>
                      <m:sub>
                        <m:r>
                          <a:rPr lang="zh-CN" altLang="en-US" sz="2000" i="1" dirty="0" smtClean="0">
                            <a:latin typeface="Cambria Math" panose="02040503050406030204" pitchFamily="18" charset="0"/>
                          </a:rPr>
                          <m:t>𝑖𝑛</m:t>
                        </m:r>
                      </m:sub>
                    </m:sSub>
                  </m:oMath>
                </a14:m>
                <a:endParaRPr lang="zh-CN" altLang="en-US" sz="2000" dirty="0"/>
              </a:p>
              <a:p>
                <a:pPr marL="36000">
                  <a:spcBef>
                    <a:spcPts val="0"/>
                  </a:spcBef>
                  <a:spcAft>
                    <a:spcPts val="0"/>
                  </a:spcAft>
                </a:pPr>
                <a:r>
                  <a:rPr lang="en-US" altLang="zh-CN" sz="2000" dirty="0"/>
                  <a:t>Backward Propagation 3: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zh-CN" altLang="en-US" sz="2000" i="1" dirty="0" smtClean="0">
                            <a:latin typeface="Cambria Math" panose="02040503050406030204" pitchFamily="18" charset="0"/>
                          </a:rPr>
                          <m:t>𝑜𝑢𝑡</m:t>
                        </m:r>
                      </m:sub>
                    </m:sSub>
                    <m:r>
                      <a:rPr lang="zh-CN" altLang="en-US" sz="2000" i="1" dirty="0" smtClean="0">
                        <a:latin typeface="Cambria Math" panose="02040503050406030204" pitchFamily="18" charset="0"/>
                      </a:rPr>
                      <m:t> </m:t>
                    </m:r>
                  </m:oMath>
                </a14:m>
                <a:endParaRPr lang="en-US" altLang="zh-CN" sz="2000" dirty="0"/>
              </a:p>
              <a:p>
                <a:pPr marL="36000">
                  <a:spcBef>
                    <a:spcPts val="0"/>
                  </a:spcBef>
                  <a:spcAft>
                    <a:spcPts val="0"/>
                  </a:spcAft>
                </a:pPr>
                <a:r>
                  <a:rPr lang="en-US" altLang="zh-CN" sz="2000" b="1" dirty="0">
                    <a:solidFill>
                      <a:srgbClr val="00B050"/>
                    </a:solidFill>
                  </a:rPr>
                  <a:t>Backward Propagation 4: Updating </a:t>
                </a:r>
                <a14:m>
                  <m:oMath xmlns:m="http://schemas.openxmlformats.org/officeDocument/2006/math">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𝑾</m:t>
                        </m:r>
                      </m:e>
                      <m:sub>
                        <m:r>
                          <a:rPr lang="en-US" altLang="zh-CN" sz="2000" b="1" i="1" smtClean="0">
                            <a:solidFill>
                              <a:srgbClr val="00B050"/>
                            </a:solidFill>
                            <a:latin typeface="Cambria Math" panose="02040503050406030204" pitchFamily="18" charset="0"/>
                          </a:rPr>
                          <m:t>𝒊𝒏</m:t>
                        </m:r>
                      </m:sub>
                    </m:sSub>
                  </m:oMath>
                </a14:m>
                <a:endParaRPr lang="en-US" altLang="zh-CN" sz="2000" b="1" dirty="0">
                  <a:solidFill>
                    <a:srgbClr val="00B050"/>
                  </a:solidFill>
                </a:endParaRPr>
              </a:p>
              <a:p>
                <a:pPr marL="36000">
                  <a:spcBef>
                    <a:spcPts val="0"/>
                  </a:spcBef>
                  <a:spcAft>
                    <a:spcPts val="0"/>
                  </a:spcAft>
                </a:pPr>
                <a:endParaRPr lang="en-US" altLang="zh-CN" sz="2000" dirty="0"/>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517525" y="1108433"/>
                <a:ext cx="11496675" cy="2320567"/>
              </a:xfrm>
              <a:blipFill>
                <a:blip r:embed="rId2"/>
                <a:stretch>
                  <a:fillRect l="-441" t="-1630" b="-543"/>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571457A0-DB9F-754B-B449-6C89DD07B0F2}"/>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6386" name="Picture 2">
            <a:extLst>
              <a:ext uri="{FF2B5EF4-FFF2-40B4-BE49-F238E27FC236}">
                <a16:creationId xmlns:a16="http://schemas.microsoft.com/office/drawing/2014/main" id="{C0D7E35E-7C69-4DF2-8A1B-CBD34F636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603" y="3509933"/>
            <a:ext cx="9914794" cy="31655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C47E35-BE8C-F74B-979F-08B30244EF4D}"/>
                  </a:ext>
                </a:extLst>
              </p:cNvPr>
              <p:cNvSpPr txBox="1"/>
              <p:nvPr/>
            </p:nvSpPr>
            <p:spPr>
              <a:xfrm>
                <a:off x="6426967" y="1565485"/>
                <a:ext cx="5587233" cy="1625381"/>
              </a:xfrm>
              <a:prstGeom prst="rect">
                <a:avLst/>
              </a:prstGeom>
              <a:noFill/>
            </p:spPr>
            <p:txBody>
              <a:bodyPr wrap="square">
                <a:spAutoFit/>
              </a:bodyPr>
              <a:lstStyle/>
              <a:p>
                <a:pPr marL="0" indent="0">
                  <a:buNone/>
                </a:pPr>
                <a:endParaRPr kumimoji="1" lang="en-US" altLang="zh-CN" sz="2000" b="0" i="1" dirty="0">
                  <a:latin typeface="Cambria Math" panose="02040503050406030204" pitchFamily="18" charset="0"/>
                </a:endParaRPr>
              </a:p>
              <a:p>
                <a:pPr marL="0" indent="0">
                  <a:buNone/>
                </a:pPr>
                <a:r>
                  <a:rPr kumimoji="1" lang="en-US" altLang="zh-CN" sz="2000" b="0" dirty="0"/>
                  <a:t>	</a:t>
                </a:r>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p>
                    <m:r>
                      <a:rPr kumimoji="1" lang="en-US" altLang="zh-CN" sz="2000" b="0" i="1" smtClean="0">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i="1">
                            <a:latin typeface="Cambria Math" panose="02040503050406030204" pitchFamily="18" charset="0"/>
                          </a:rPr>
                          <m:t>𝑡</m:t>
                        </m:r>
                      </m:sup>
                    </m:s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d>
                      <m:dPr>
                        <m:ctrlPr>
                          <a:rPr kumimoji="1" lang="en-US" altLang="zh-CN" sz="2000" b="0" i="1" smtClean="0">
                            <a:latin typeface="Cambria Math" panose="02040503050406030204" pitchFamily="18" charset="0"/>
                          </a:rPr>
                        </m:ctrlPr>
                      </m:dPr>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b="0" i="1" smtClean="0">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b="0" i="1" smtClean="0">
                                    <a:latin typeface="Cambria Math" panose="02040503050406030204" pitchFamily="18" charset="0"/>
                                  </a:rPr>
                                  <m:t>𝑡</m:t>
                                </m:r>
                              </m:sup>
                            </m:sSup>
                          </m:e>
                        </m:d>
                        <m:r>
                          <a:rPr kumimoji="1" lang="en-US" altLang="zh-CN" sz="2000" i="1">
                            <a:latin typeface="Cambria Math" panose="02040503050406030204" pitchFamily="18" charset="0"/>
                          </a:rPr>
                          <m:t>−1</m:t>
                        </m:r>
                      </m:e>
                    </m:d>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oMath>
                </a14:m>
                <a:endParaRPr kumimoji="1" lang="en-US" altLang="zh-CN"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rPr>
                        <m:t>+</m:t>
                      </m:r>
                      <m:nary>
                        <m:naryPr>
                          <m:chr m:val="∑"/>
                          <m:ctrlPr>
                            <a:rPr kumimoji="1" lang="en-US" altLang="zh-CN" sz="2000" i="1">
                              <a:latin typeface="Cambria Math" panose="02040503050406030204" pitchFamily="18" charset="0"/>
                            </a:rPr>
                          </m:ctrlPr>
                        </m:naryPr>
                        <m:sub>
                          <m:r>
                            <m:rPr>
                              <m:brk m:alnAt="23"/>
                            </m:rPr>
                            <a:rPr kumimoji="1" lang="en-US" altLang="zh-CN" sz="2000" i="1">
                              <a:latin typeface="Cambria Math" panose="02040503050406030204" pitchFamily="18" charset="0"/>
                            </a:rPr>
                            <m:t>𝑖</m:t>
                          </m:r>
                          <m:r>
                            <a:rPr kumimoji="1" lang="en-US" altLang="zh-CN" sz="2000" i="1">
                              <a:latin typeface="Cambria Math" panose="02040503050406030204" pitchFamily="18" charset="0"/>
                            </a:rPr>
                            <m:t>=1</m:t>
                          </m:r>
                        </m:sub>
                        <m:sup>
                          <m:r>
                            <a:rPr kumimoji="1" lang="en-US" altLang="zh-CN" sz="2000" b="0" i="1" smtClean="0">
                              <a:solidFill>
                                <a:schemeClr val="accent2"/>
                              </a:solidFill>
                              <a:latin typeface="Cambria Math" panose="02040503050406030204" pitchFamily="18" charset="0"/>
                            </a:rPr>
                            <m:t>3</m:t>
                          </m:r>
                        </m:sup>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𝑛𝑒𝑔</m:t>
                                  </m:r>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rPr>
                                <m:t>𝑤</m:t>
                              </m:r>
                            </m:e>
                          </m:d>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i="1">
                                      <a:latin typeface="Cambria Math" panose="02040503050406030204" pitchFamily="18" charset="0"/>
                                    </a:rPr>
                                    <m:t>𝑖</m:t>
                                  </m:r>
                                </m:sub>
                              </m:sSub>
                            </m:sub>
                          </m:sSub>
                        </m:e>
                      </m:nary>
                    </m:oMath>
                  </m:oMathPara>
                </a14:m>
                <a:endParaRPr lang="en-CN" sz="2000" dirty="0"/>
              </a:p>
            </p:txBody>
          </p:sp>
        </mc:Choice>
        <mc:Fallback xmlns="">
          <p:sp>
            <p:nvSpPr>
              <p:cNvPr id="7" name="TextBox 6">
                <a:extLst>
                  <a:ext uri="{FF2B5EF4-FFF2-40B4-BE49-F238E27FC236}">
                    <a16:creationId xmlns:a16="http://schemas.microsoft.com/office/drawing/2014/main" id="{53C47E35-BE8C-F74B-979F-08B30244EF4D}"/>
                  </a:ext>
                </a:extLst>
              </p:cNvPr>
              <p:cNvSpPr txBox="1">
                <a:spLocks noRot="1" noChangeAspect="1" noMove="1" noResize="1" noEditPoints="1" noAdjustHandles="1" noChangeArrowheads="1" noChangeShapeType="1" noTextEdit="1"/>
              </p:cNvSpPr>
              <p:nvPr/>
            </p:nvSpPr>
            <p:spPr>
              <a:xfrm>
                <a:off x="6426967" y="1565485"/>
                <a:ext cx="5587233" cy="1625381"/>
              </a:xfrm>
              <a:prstGeom prst="rect">
                <a:avLst/>
              </a:prstGeom>
              <a:blipFill>
                <a:blip r:embed="rId5"/>
                <a:stretch>
                  <a:fillRect t="-18605" b="-89147"/>
                </a:stretch>
              </a:blipFill>
            </p:spPr>
            <p:txBody>
              <a:bodyPr/>
              <a:lstStyle/>
              <a:p>
                <a:r>
                  <a:rPr lang="en-CN">
                    <a:noFill/>
                  </a:rPr>
                  <a:t> </a:t>
                </a:r>
              </a:p>
            </p:txBody>
          </p:sp>
        </mc:Fallback>
      </mc:AlternateContent>
    </p:spTree>
    <p:extLst>
      <p:ext uri="{BB962C8B-B14F-4D97-AF65-F5344CB8AC3E}">
        <p14:creationId xmlns:p14="http://schemas.microsoft.com/office/powerpoint/2010/main" val="3040479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C084B-9C65-415B-BB23-B769CA573612}"/>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solidFill>
                  <a:srgbClr val="FF0000"/>
                </a:solidFill>
              </a:rPr>
              <a:t>Similarity</a:t>
            </a:r>
            <a:endParaRPr lang="zh-CN" altLang="en-US" dirty="0">
              <a:solidFill>
                <a:srgbClr val="FF0000"/>
              </a:solidFill>
            </a:endParaRPr>
          </a:p>
        </p:txBody>
      </p:sp>
      <p:sp>
        <p:nvSpPr>
          <p:cNvPr id="3" name="灯片编号占位符 2">
            <a:extLst>
              <a:ext uri="{FF2B5EF4-FFF2-40B4-BE49-F238E27FC236}">
                <a16:creationId xmlns:a16="http://schemas.microsoft.com/office/drawing/2014/main" id="{DBB0013F-BFD8-45B3-A75A-D82D4C84D268}"/>
              </a:ext>
            </a:extLst>
          </p:cNvPr>
          <p:cNvSpPr>
            <a:spLocks noGrp="1"/>
          </p:cNvSpPr>
          <p:nvPr>
            <p:ph type="sldNum" sz="quarter" idx="12"/>
          </p:nvPr>
        </p:nvSpPr>
        <p:spPr/>
        <p:txBody>
          <a:bodyPr/>
          <a:lstStyle/>
          <a:p>
            <a:fld id="{B0345295-E261-4EC5-88DB-2E3C71302580}" type="slidenum">
              <a:rPr lang="zh-CN" altLang="en-US" smtClean="0"/>
              <a:t>8</a:t>
            </a:fld>
            <a:endParaRPr lang="zh-CN" altLang="en-US"/>
          </a:p>
        </p:txBody>
      </p:sp>
      <p:sp>
        <p:nvSpPr>
          <p:cNvPr id="4" name="内容占位符 3">
            <a:extLst>
              <a:ext uri="{FF2B5EF4-FFF2-40B4-BE49-F238E27FC236}">
                <a16:creationId xmlns:a16="http://schemas.microsoft.com/office/drawing/2014/main" id="{EBE295D1-328A-4152-B2FA-9CCB6A2354AB}"/>
              </a:ext>
            </a:extLst>
          </p:cNvPr>
          <p:cNvSpPr>
            <a:spLocks noGrp="1"/>
          </p:cNvSpPr>
          <p:nvPr>
            <p:ph idx="1"/>
          </p:nvPr>
        </p:nvSpPr>
        <p:spPr>
          <a:xfrm>
            <a:off x="513493" y="1800827"/>
            <a:ext cx="5108832" cy="3932712"/>
          </a:xfrm>
        </p:spPr>
        <p:txBody>
          <a:bodyPr>
            <a:noAutofit/>
          </a:bodyPr>
          <a:lstStyle/>
          <a:p>
            <a:r>
              <a:rPr lang="en-US" altLang="zh-CN" dirty="0"/>
              <a:t>Words with similar meanings:</a:t>
            </a:r>
            <a:r>
              <a:rPr lang="zh-CN" altLang="en-US" dirty="0"/>
              <a:t> </a:t>
            </a:r>
            <a:r>
              <a:rPr lang="en-US" altLang="zh-CN" dirty="0"/>
              <a:t>not synonyms, but sharing some element of meaning</a:t>
            </a:r>
          </a:p>
          <a:p>
            <a:pPr lvl="1"/>
            <a:r>
              <a:rPr lang="en-US" altLang="zh-CN" i="1" dirty="0">
                <a:solidFill>
                  <a:srgbClr val="0068B7"/>
                </a:solidFill>
              </a:rPr>
              <a:t>cat</a:t>
            </a:r>
            <a:r>
              <a:rPr lang="en-US" altLang="zh-CN" dirty="0"/>
              <a:t> is not a synonym of </a:t>
            </a:r>
            <a:r>
              <a:rPr lang="en-US" altLang="zh-CN" i="1" dirty="0">
                <a:solidFill>
                  <a:srgbClr val="0068B7"/>
                </a:solidFill>
              </a:rPr>
              <a:t>dog</a:t>
            </a:r>
            <a:r>
              <a:rPr lang="en-US" altLang="zh-CN" dirty="0"/>
              <a:t>, but cats and dogs are </a:t>
            </a:r>
            <a:r>
              <a:rPr lang="en-US" altLang="zh-CN" i="1" dirty="0"/>
              <a:t>similar</a:t>
            </a:r>
          </a:p>
          <a:p>
            <a:pPr lvl="1"/>
            <a:r>
              <a:rPr lang="en-US" altLang="zh-CN" dirty="0"/>
              <a:t>car, bicycle</a:t>
            </a:r>
          </a:p>
          <a:p>
            <a:pPr lvl="1"/>
            <a:r>
              <a:rPr lang="en-US" altLang="zh-CN" dirty="0"/>
              <a:t>cow, horse</a:t>
            </a:r>
            <a:endParaRPr lang="en-US" altLang="zh-CN" sz="3200" dirty="0"/>
          </a:p>
        </p:txBody>
      </p:sp>
      <p:graphicFrame>
        <p:nvGraphicFramePr>
          <p:cNvPr id="5" name="Content Placeholder 3">
            <a:extLst>
              <a:ext uri="{FF2B5EF4-FFF2-40B4-BE49-F238E27FC236}">
                <a16:creationId xmlns:a16="http://schemas.microsoft.com/office/drawing/2014/main" id="{1E205CAE-3C6A-4494-BFFD-73AA611E17EF}"/>
              </a:ext>
            </a:extLst>
          </p:cNvPr>
          <p:cNvGraphicFramePr>
            <a:graphicFrameLocks/>
          </p:cNvGraphicFramePr>
          <p:nvPr>
            <p:extLst>
              <p:ext uri="{D42A27DB-BD31-4B8C-83A1-F6EECF244321}">
                <p14:modId xmlns:p14="http://schemas.microsoft.com/office/powerpoint/2010/main" val="470710026"/>
              </p:ext>
            </p:extLst>
          </p:nvPr>
        </p:nvGraphicFramePr>
        <p:xfrm>
          <a:off x="5718432" y="1470431"/>
          <a:ext cx="5960075" cy="4037333"/>
        </p:xfrm>
        <a:graphic>
          <a:graphicData uri="http://schemas.openxmlformats.org/drawingml/2006/table">
            <a:tbl>
              <a:tblPr firstRow="1" bandRow="1">
                <a:tableStyleId>{5C22544A-7EE6-4342-B048-85BDC9FD1C3A}</a:tableStyleId>
              </a:tblPr>
              <a:tblGrid>
                <a:gridCol w="1717589">
                  <a:extLst>
                    <a:ext uri="{9D8B030D-6E8A-4147-A177-3AD203B41FA5}">
                      <a16:colId xmlns:a16="http://schemas.microsoft.com/office/drawing/2014/main" val="4069172633"/>
                    </a:ext>
                  </a:extLst>
                </a:gridCol>
                <a:gridCol w="1779372">
                  <a:extLst>
                    <a:ext uri="{9D8B030D-6E8A-4147-A177-3AD203B41FA5}">
                      <a16:colId xmlns:a16="http://schemas.microsoft.com/office/drawing/2014/main" val="3213786418"/>
                    </a:ext>
                  </a:extLst>
                </a:gridCol>
                <a:gridCol w="2463114">
                  <a:extLst>
                    <a:ext uri="{9D8B030D-6E8A-4147-A177-3AD203B41FA5}">
                      <a16:colId xmlns:a16="http://schemas.microsoft.com/office/drawing/2014/main" val="1592160975"/>
                    </a:ext>
                  </a:extLst>
                </a:gridCol>
              </a:tblGrid>
              <a:tr h="390657">
                <a:tc>
                  <a:txBody>
                    <a:bodyPr/>
                    <a:lstStyle/>
                    <a:p>
                      <a:pPr algn="ctr">
                        <a:lnSpc>
                          <a:spcPct val="150000"/>
                        </a:lnSpc>
                      </a:pPr>
                      <a:r>
                        <a:rPr lang="en-US" sz="2800" dirty="0"/>
                        <a:t>word1</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800" b="1" kern="1200" dirty="0">
                          <a:solidFill>
                            <a:schemeClr val="lt1"/>
                          </a:solidFill>
                          <a:latin typeface="+mn-lt"/>
                          <a:ea typeface="+mn-ea"/>
                          <a:cs typeface="+mn-cs"/>
                        </a:rPr>
                        <a:t>word2</a:t>
                      </a:r>
                    </a:p>
                  </a:txBody>
                  <a:tcPr/>
                </a:tc>
                <a:tc>
                  <a:txBody>
                    <a:bodyPr/>
                    <a:lstStyle/>
                    <a:p>
                      <a:pPr algn="ctr">
                        <a:lnSpc>
                          <a:spcPct val="150000"/>
                        </a:lnSpc>
                      </a:pPr>
                      <a:r>
                        <a:rPr lang="en-US" sz="2800" dirty="0"/>
                        <a:t>Similarity</a:t>
                      </a:r>
                    </a:p>
                  </a:txBody>
                  <a:tcPr/>
                </a:tc>
                <a:extLst>
                  <a:ext uri="{0D108BD9-81ED-4DB2-BD59-A6C34878D82A}">
                    <a16:rowId xmlns:a16="http://schemas.microsoft.com/office/drawing/2014/main" val="3135492860"/>
                  </a:ext>
                </a:extLst>
              </a:tr>
              <a:tr h="390657">
                <a:tc>
                  <a:txBody>
                    <a:bodyPr/>
                    <a:lstStyle/>
                    <a:p>
                      <a:pPr algn="ctr">
                        <a:lnSpc>
                          <a:spcPct val="150000"/>
                        </a:lnSpc>
                      </a:pPr>
                      <a:r>
                        <a:rPr lang="en-US" sz="2400" dirty="0">
                          <a:effectLst/>
                          <a:latin typeface="+mn-lt"/>
                          <a:cs typeface="Times New Roman" panose="02020603050405020304" pitchFamily="18" charset="0"/>
                        </a:rPr>
                        <a:t>vanish</a:t>
                      </a:r>
                    </a:p>
                  </a:txBody>
                  <a:tcPr anchor="ctr"/>
                </a:tc>
                <a:tc>
                  <a:txBody>
                    <a:bodyPr/>
                    <a:lstStyle/>
                    <a:p>
                      <a:pPr algn="ctr">
                        <a:lnSpc>
                          <a:spcPct val="150000"/>
                        </a:lnSpc>
                      </a:pPr>
                      <a:r>
                        <a:rPr lang="en-US" sz="2400" dirty="0">
                          <a:effectLst/>
                          <a:latin typeface="+mn-lt"/>
                          <a:cs typeface="Times New Roman" panose="02020603050405020304" pitchFamily="18" charset="0"/>
                        </a:rPr>
                        <a:t>disappear</a:t>
                      </a:r>
                    </a:p>
                  </a:txBody>
                  <a:tcPr anchor="ctr"/>
                </a:tc>
                <a:tc>
                  <a:txBody>
                    <a:bodyPr/>
                    <a:lstStyle/>
                    <a:p>
                      <a:pPr algn="ctr">
                        <a:lnSpc>
                          <a:spcPct val="150000"/>
                        </a:lnSpc>
                      </a:pPr>
                      <a:r>
                        <a:rPr lang="en-US" sz="2400" dirty="0">
                          <a:effectLst/>
                          <a:latin typeface="+mn-lt"/>
                          <a:cs typeface="Times New Roman" panose="02020603050405020304" pitchFamily="18" charset="0"/>
                        </a:rPr>
                        <a:t>9.8</a:t>
                      </a:r>
                      <a:r>
                        <a:rPr lang="en-US" altLang="zh-CN" sz="2400" dirty="0">
                          <a:effectLst/>
                          <a:latin typeface="+mn-lt"/>
                          <a:cs typeface="Times New Roman" panose="02020603050405020304" pitchFamily="18" charset="0"/>
                        </a:rPr>
                        <a:t>0</a:t>
                      </a:r>
                      <a:r>
                        <a:rPr lang="en-US" sz="2400" dirty="0">
                          <a:effectLst/>
                          <a:latin typeface="+mn-lt"/>
                          <a:cs typeface="Times New Roman" panose="02020603050405020304" pitchFamily="18" charset="0"/>
                        </a:rPr>
                        <a:t> </a:t>
                      </a:r>
                    </a:p>
                  </a:txBody>
                  <a:tcPr anchor="ctr"/>
                </a:tc>
                <a:extLst>
                  <a:ext uri="{0D108BD9-81ED-4DB2-BD59-A6C34878D82A}">
                    <a16:rowId xmlns:a16="http://schemas.microsoft.com/office/drawing/2014/main" val="918428773"/>
                  </a:ext>
                </a:extLst>
              </a:tr>
              <a:tr h="390657">
                <a:tc>
                  <a:txBody>
                    <a:bodyPr/>
                    <a:lstStyle/>
                    <a:p>
                      <a:pPr algn="ctr">
                        <a:lnSpc>
                          <a:spcPct val="150000"/>
                        </a:lnSpc>
                      </a:pPr>
                      <a:r>
                        <a:rPr lang="en-US" sz="2400" dirty="0">
                          <a:effectLst/>
                          <a:latin typeface="+mn-lt"/>
                          <a:cs typeface="Times New Roman" panose="02020603050405020304" pitchFamily="18" charset="0"/>
                        </a:rPr>
                        <a:t>behave</a:t>
                      </a:r>
                    </a:p>
                  </a:txBody>
                  <a:tcPr anchor="ctr"/>
                </a:tc>
                <a:tc>
                  <a:txBody>
                    <a:bodyPr/>
                    <a:lstStyle/>
                    <a:p>
                      <a:pPr algn="ctr">
                        <a:lnSpc>
                          <a:spcPct val="150000"/>
                        </a:lnSpc>
                      </a:pPr>
                      <a:r>
                        <a:rPr lang="en-US" sz="2400" dirty="0">
                          <a:effectLst/>
                          <a:latin typeface="+mn-lt"/>
                          <a:cs typeface="Times New Roman" panose="02020603050405020304" pitchFamily="18" charset="0"/>
                        </a:rPr>
                        <a:t>obey</a:t>
                      </a:r>
                    </a:p>
                  </a:txBody>
                  <a:tcPr anchor="ctr"/>
                </a:tc>
                <a:tc>
                  <a:txBody>
                    <a:bodyPr/>
                    <a:lstStyle/>
                    <a:p>
                      <a:pPr algn="ctr">
                        <a:lnSpc>
                          <a:spcPct val="150000"/>
                        </a:lnSpc>
                      </a:pPr>
                      <a:r>
                        <a:rPr lang="en-US" sz="2400" dirty="0">
                          <a:effectLst/>
                          <a:latin typeface="+mn-lt"/>
                          <a:cs typeface="Times New Roman" panose="02020603050405020304" pitchFamily="18" charset="0"/>
                        </a:rPr>
                        <a:t>7.3</a:t>
                      </a:r>
                      <a:r>
                        <a:rPr lang="en-US" altLang="zh-CN" sz="2400" dirty="0">
                          <a:effectLst/>
                          <a:latin typeface="+mn-lt"/>
                          <a:cs typeface="Times New Roman" panose="02020603050405020304" pitchFamily="18" charset="0"/>
                        </a:rPr>
                        <a:t>0</a:t>
                      </a:r>
                      <a:r>
                        <a:rPr lang="en-US" sz="2400" dirty="0">
                          <a:effectLst/>
                          <a:latin typeface="+mn-lt"/>
                          <a:cs typeface="Times New Roman" panose="02020603050405020304" pitchFamily="18" charset="0"/>
                        </a:rPr>
                        <a:t> </a:t>
                      </a:r>
                    </a:p>
                  </a:txBody>
                  <a:tcPr anchor="ctr"/>
                </a:tc>
                <a:extLst>
                  <a:ext uri="{0D108BD9-81ED-4DB2-BD59-A6C34878D82A}">
                    <a16:rowId xmlns:a16="http://schemas.microsoft.com/office/drawing/2014/main" val="3123566929"/>
                  </a:ext>
                </a:extLst>
              </a:tr>
              <a:tr h="390657">
                <a:tc>
                  <a:txBody>
                    <a:bodyPr/>
                    <a:lstStyle/>
                    <a:p>
                      <a:pPr algn="ctr">
                        <a:lnSpc>
                          <a:spcPct val="150000"/>
                        </a:lnSpc>
                      </a:pPr>
                      <a:r>
                        <a:rPr lang="en-US" sz="2400" dirty="0">
                          <a:effectLst/>
                          <a:latin typeface="+mn-lt"/>
                          <a:cs typeface="Times New Roman" panose="02020603050405020304" pitchFamily="18" charset="0"/>
                        </a:rPr>
                        <a:t>belief</a:t>
                      </a:r>
                    </a:p>
                  </a:txBody>
                  <a:tcPr anchor="ctr"/>
                </a:tc>
                <a:tc>
                  <a:txBody>
                    <a:bodyPr/>
                    <a:lstStyle/>
                    <a:p>
                      <a:pPr algn="ctr">
                        <a:lnSpc>
                          <a:spcPct val="150000"/>
                        </a:lnSpc>
                      </a:pPr>
                      <a:r>
                        <a:rPr lang="en-US" sz="2400" dirty="0">
                          <a:effectLst/>
                          <a:latin typeface="+mn-lt"/>
                          <a:cs typeface="Times New Roman" panose="02020603050405020304" pitchFamily="18" charset="0"/>
                        </a:rPr>
                        <a:t>impression </a:t>
                      </a:r>
                    </a:p>
                  </a:txBody>
                  <a:tcPr anchor="ctr"/>
                </a:tc>
                <a:tc>
                  <a:txBody>
                    <a:bodyPr/>
                    <a:lstStyle/>
                    <a:p>
                      <a:pPr algn="ctr">
                        <a:lnSpc>
                          <a:spcPct val="150000"/>
                        </a:lnSpc>
                      </a:pPr>
                      <a:r>
                        <a:rPr lang="en-US" sz="2400" dirty="0">
                          <a:effectLst/>
                          <a:latin typeface="+mn-lt"/>
                          <a:cs typeface="Times New Roman" panose="02020603050405020304" pitchFamily="18" charset="0"/>
                        </a:rPr>
                        <a:t>5.95 </a:t>
                      </a:r>
                    </a:p>
                  </a:txBody>
                  <a:tcPr anchor="ctr"/>
                </a:tc>
                <a:extLst>
                  <a:ext uri="{0D108BD9-81ED-4DB2-BD59-A6C34878D82A}">
                    <a16:rowId xmlns:a16="http://schemas.microsoft.com/office/drawing/2014/main" val="1612151455"/>
                  </a:ext>
                </a:extLst>
              </a:tr>
              <a:tr h="390657">
                <a:tc>
                  <a:txBody>
                    <a:bodyPr/>
                    <a:lstStyle/>
                    <a:p>
                      <a:pPr algn="ctr">
                        <a:lnSpc>
                          <a:spcPct val="150000"/>
                        </a:lnSpc>
                      </a:pPr>
                      <a:r>
                        <a:rPr lang="en-US" sz="2400" dirty="0">
                          <a:effectLst/>
                          <a:latin typeface="+mn-lt"/>
                          <a:cs typeface="Times New Roman" panose="02020603050405020304" pitchFamily="18" charset="0"/>
                        </a:rPr>
                        <a:t>muscle</a:t>
                      </a:r>
                    </a:p>
                  </a:txBody>
                  <a:tcPr anchor="ctr"/>
                </a:tc>
                <a:tc>
                  <a:txBody>
                    <a:bodyPr/>
                    <a:lstStyle/>
                    <a:p>
                      <a:pPr algn="ctr">
                        <a:lnSpc>
                          <a:spcPct val="150000"/>
                        </a:lnSpc>
                      </a:pPr>
                      <a:r>
                        <a:rPr lang="en-US" sz="2400" dirty="0">
                          <a:effectLst/>
                          <a:latin typeface="+mn-lt"/>
                          <a:cs typeface="Times New Roman" panose="02020603050405020304" pitchFamily="18" charset="0"/>
                        </a:rPr>
                        <a:t>bone </a:t>
                      </a:r>
                    </a:p>
                  </a:txBody>
                  <a:tcPr anchor="ctr"/>
                </a:tc>
                <a:tc>
                  <a:txBody>
                    <a:bodyPr/>
                    <a:lstStyle/>
                    <a:p>
                      <a:pPr algn="ctr">
                        <a:lnSpc>
                          <a:spcPct val="150000"/>
                        </a:lnSpc>
                      </a:pPr>
                      <a:r>
                        <a:rPr lang="en-US" sz="2400" dirty="0">
                          <a:effectLst/>
                          <a:latin typeface="+mn-lt"/>
                          <a:cs typeface="Times New Roman" panose="02020603050405020304" pitchFamily="18" charset="0"/>
                        </a:rPr>
                        <a:t>3.65 </a:t>
                      </a:r>
                    </a:p>
                  </a:txBody>
                  <a:tcPr anchor="ctr"/>
                </a:tc>
                <a:extLst>
                  <a:ext uri="{0D108BD9-81ED-4DB2-BD59-A6C34878D82A}">
                    <a16:rowId xmlns:a16="http://schemas.microsoft.com/office/drawing/2014/main" val="733697757"/>
                  </a:ext>
                </a:extLst>
              </a:tr>
              <a:tr h="390657">
                <a:tc>
                  <a:txBody>
                    <a:bodyPr/>
                    <a:lstStyle/>
                    <a:p>
                      <a:pPr algn="ctr">
                        <a:lnSpc>
                          <a:spcPct val="150000"/>
                        </a:lnSpc>
                      </a:pPr>
                      <a:r>
                        <a:rPr lang="en-US" sz="2400" dirty="0">
                          <a:effectLst/>
                          <a:latin typeface="+mn-lt"/>
                          <a:cs typeface="Times New Roman" panose="02020603050405020304" pitchFamily="18" charset="0"/>
                        </a:rPr>
                        <a:t>modest</a:t>
                      </a:r>
                    </a:p>
                  </a:txBody>
                  <a:tcPr anchor="ctr"/>
                </a:tc>
                <a:tc>
                  <a:txBody>
                    <a:bodyPr/>
                    <a:lstStyle/>
                    <a:p>
                      <a:pPr algn="ctr">
                        <a:lnSpc>
                          <a:spcPct val="150000"/>
                        </a:lnSpc>
                      </a:pPr>
                      <a:r>
                        <a:rPr lang="en-US" sz="2400" dirty="0">
                          <a:effectLst/>
                          <a:latin typeface="+mn-lt"/>
                          <a:cs typeface="Times New Roman" panose="02020603050405020304" pitchFamily="18" charset="0"/>
                        </a:rPr>
                        <a:t>flexible</a:t>
                      </a:r>
                    </a:p>
                  </a:txBody>
                  <a:tcPr anchor="ctr"/>
                </a:tc>
                <a:tc>
                  <a:txBody>
                    <a:bodyPr/>
                    <a:lstStyle/>
                    <a:p>
                      <a:pPr algn="ctr">
                        <a:lnSpc>
                          <a:spcPct val="150000"/>
                        </a:lnSpc>
                      </a:pPr>
                      <a:r>
                        <a:rPr lang="en-US" sz="2400" dirty="0">
                          <a:effectLst/>
                          <a:latin typeface="+mn-lt"/>
                          <a:cs typeface="Times New Roman" panose="02020603050405020304" pitchFamily="18" charset="0"/>
                        </a:rPr>
                        <a:t>0.98 </a:t>
                      </a:r>
                    </a:p>
                  </a:txBody>
                  <a:tcPr anchor="ctr"/>
                </a:tc>
                <a:extLst>
                  <a:ext uri="{0D108BD9-81ED-4DB2-BD59-A6C34878D82A}">
                    <a16:rowId xmlns:a16="http://schemas.microsoft.com/office/drawing/2014/main" val="62353346"/>
                  </a:ext>
                </a:extLst>
              </a:tr>
              <a:tr h="390657">
                <a:tc>
                  <a:txBody>
                    <a:bodyPr/>
                    <a:lstStyle/>
                    <a:p>
                      <a:pPr algn="ctr">
                        <a:lnSpc>
                          <a:spcPct val="150000"/>
                        </a:lnSpc>
                      </a:pPr>
                      <a:r>
                        <a:rPr lang="en-US" sz="2400" dirty="0">
                          <a:effectLst/>
                          <a:latin typeface="+mn-lt"/>
                          <a:cs typeface="Times New Roman" panose="02020603050405020304" pitchFamily="18" charset="0"/>
                        </a:rPr>
                        <a:t>hole</a:t>
                      </a:r>
                    </a:p>
                  </a:txBody>
                  <a:tcPr anchor="ctr"/>
                </a:tc>
                <a:tc>
                  <a:txBody>
                    <a:bodyPr/>
                    <a:lstStyle/>
                    <a:p>
                      <a:pPr algn="ctr">
                        <a:lnSpc>
                          <a:spcPct val="150000"/>
                        </a:lnSpc>
                      </a:pPr>
                      <a:r>
                        <a:rPr lang="en-US" sz="2400" dirty="0">
                          <a:effectLst/>
                          <a:latin typeface="+mn-lt"/>
                          <a:cs typeface="Times New Roman" panose="02020603050405020304" pitchFamily="18" charset="0"/>
                        </a:rPr>
                        <a:t>agreement</a:t>
                      </a:r>
                    </a:p>
                  </a:txBody>
                  <a:tcPr anchor="ctr"/>
                </a:tc>
                <a:tc>
                  <a:txBody>
                    <a:bodyPr/>
                    <a:lstStyle/>
                    <a:p>
                      <a:pPr algn="ctr">
                        <a:lnSpc>
                          <a:spcPct val="150000"/>
                        </a:lnSpc>
                      </a:pPr>
                      <a:r>
                        <a:rPr lang="en-US" sz="2400" dirty="0">
                          <a:effectLst/>
                          <a:latin typeface="+mn-lt"/>
                          <a:cs typeface="Times New Roman" panose="02020603050405020304" pitchFamily="18" charset="0"/>
                        </a:rPr>
                        <a:t>0.3</a:t>
                      </a:r>
                      <a:r>
                        <a:rPr lang="en-US" altLang="zh-CN" sz="2400" dirty="0">
                          <a:effectLst/>
                          <a:latin typeface="+mn-lt"/>
                          <a:cs typeface="Times New Roman" panose="02020603050405020304" pitchFamily="18" charset="0"/>
                        </a:rPr>
                        <a:t>0</a:t>
                      </a:r>
                      <a:r>
                        <a:rPr lang="en-US" sz="2400" dirty="0">
                          <a:effectLst/>
                          <a:latin typeface="+mn-lt"/>
                          <a:cs typeface="Times New Roman" panose="02020603050405020304" pitchFamily="18" charset="0"/>
                        </a:rPr>
                        <a:t> </a:t>
                      </a:r>
                    </a:p>
                  </a:txBody>
                  <a:tcPr anchor="ctr"/>
                </a:tc>
                <a:extLst>
                  <a:ext uri="{0D108BD9-81ED-4DB2-BD59-A6C34878D82A}">
                    <a16:rowId xmlns:a16="http://schemas.microsoft.com/office/drawing/2014/main" val="1395844498"/>
                  </a:ext>
                </a:extLst>
              </a:tr>
            </a:tbl>
          </a:graphicData>
        </a:graphic>
      </p:graphicFrame>
      <p:sp>
        <p:nvSpPr>
          <p:cNvPr id="7" name="TextBox 6">
            <a:extLst>
              <a:ext uri="{FF2B5EF4-FFF2-40B4-BE49-F238E27FC236}">
                <a16:creationId xmlns:a16="http://schemas.microsoft.com/office/drawing/2014/main" id="{BE1158B0-9949-CA4C-8A6D-F4CF5CA2CAA2}"/>
              </a:ext>
            </a:extLst>
          </p:cNvPr>
          <p:cNvSpPr txBox="1"/>
          <p:nvPr/>
        </p:nvSpPr>
        <p:spPr>
          <a:xfrm>
            <a:off x="6665784" y="5771767"/>
            <a:ext cx="4639276" cy="707886"/>
          </a:xfrm>
          <a:prstGeom prst="rect">
            <a:avLst/>
          </a:prstGeom>
          <a:noFill/>
        </p:spPr>
        <p:txBody>
          <a:bodyPr wrap="square">
            <a:spAutoFit/>
          </a:bodyPr>
          <a:lstStyle/>
          <a:p>
            <a:r>
              <a:rPr lang="da-DK" altLang="zh-CN" sz="2000" i="1" dirty="0"/>
              <a:t>SimLex-999 dataset (</a:t>
            </a:r>
            <a:r>
              <a:rPr lang="da-DK" altLang="zh-CN" sz="2000" i="1" dirty="0">
                <a:hlinkClick r:id="rId3"/>
              </a:rPr>
              <a:t>Hill et al., 2015</a:t>
            </a:r>
            <a:r>
              <a:rPr lang="da-DK" altLang="zh-CN" sz="2000" i="1" dirty="0"/>
              <a:t>): </a:t>
            </a:r>
            <a:r>
              <a:rPr lang="en-US" altLang="zh-CN" sz="2000" i="1" dirty="0"/>
              <a:t>ask humans how similar 2 words are</a:t>
            </a:r>
            <a:endParaRPr lang="da-DK" altLang="zh-CN" sz="2000" i="1" dirty="0"/>
          </a:p>
        </p:txBody>
      </p:sp>
    </p:spTree>
    <p:extLst>
      <p:ext uri="{BB962C8B-B14F-4D97-AF65-F5344CB8AC3E}">
        <p14:creationId xmlns:p14="http://schemas.microsoft.com/office/powerpoint/2010/main" val="299635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80</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536572" y="1022454"/>
                <a:ext cx="11350627" cy="2456752"/>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dirty="0"/>
                  <a:t>Backward Propagation 2: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𝐖</m:t>
                        </m:r>
                      </m:e>
                      <m:sub>
                        <m:r>
                          <a:rPr lang="zh-CN" altLang="en-US" sz="2000" i="1" dirty="0" smtClean="0">
                            <a:latin typeface="Cambria Math" panose="02040503050406030204" pitchFamily="18" charset="0"/>
                          </a:rPr>
                          <m:t>𝑖𝑛</m:t>
                        </m:r>
                      </m:sub>
                    </m:sSub>
                  </m:oMath>
                </a14:m>
                <a:endParaRPr lang="zh-CN" altLang="en-US" sz="2000" dirty="0"/>
              </a:p>
              <a:p>
                <a:pPr marL="36000">
                  <a:spcBef>
                    <a:spcPts val="0"/>
                  </a:spcBef>
                  <a:spcAft>
                    <a:spcPts val="0"/>
                  </a:spcAft>
                </a:pPr>
                <a:r>
                  <a:rPr lang="en-US" altLang="zh-CN" sz="2000" dirty="0"/>
                  <a:t>Backward Propagation 3: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zh-CN" altLang="en-US" sz="2000" i="1" dirty="0" smtClean="0">
                            <a:latin typeface="Cambria Math" panose="02040503050406030204" pitchFamily="18" charset="0"/>
                          </a:rPr>
                          <m:t>𝑜𝑢𝑡</m:t>
                        </m:r>
                      </m:sub>
                    </m:sSub>
                    <m:r>
                      <a:rPr lang="zh-CN" altLang="en-US" sz="2000" i="1" dirty="0" smtClean="0">
                        <a:latin typeface="Cambria Math" panose="02040503050406030204" pitchFamily="18" charset="0"/>
                      </a:rPr>
                      <m:t> </m:t>
                    </m:r>
                  </m:oMath>
                </a14:m>
                <a:endParaRPr lang="en-US" altLang="zh-CN" sz="2000" dirty="0"/>
              </a:p>
              <a:p>
                <a:pPr marL="36000">
                  <a:spcBef>
                    <a:spcPts val="0"/>
                  </a:spcBef>
                  <a:spcAft>
                    <a:spcPts val="0"/>
                  </a:spcAft>
                </a:pPr>
                <a:r>
                  <a:rPr lang="en-US" altLang="zh-CN" sz="2000" b="1" dirty="0">
                    <a:solidFill>
                      <a:srgbClr val="00B050"/>
                    </a:solidFill>
                  </a:rPr>
                  <a:t>Backward Propagation 4: Updating </a:t>
                </a:r>
                <a14:m>
                  <m:oMath xmlns:m="http://schemas.openxmlformats.org/officeDocument/2006/math">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𝑾</m:t>
                        </m:r>
                      </m:e>
                      <m:sub>
                        <m:r>
                          <a:rPr lang="en-US" altLang="zh-CN" sz="2000" b="1" i="1" smtClean="0">
                            <a:solidFill>
                              <a:srgbClr val="00B050"/>
                            </a:solidFill>
                            <a:latin typeface="Cambria Math" panose="02040503050406030204" pitchFamily="18" charset="0"/>
                          </a:rPr>
                          <m:t>𝒐𝒖𝒕</m:t>
                        </m:r>
                      </m:sub>
                    </m:sSub>
                  </m:oMath>
                </a14:m>
                <a:endParaRPr lang="en-US" altLang="zh-CN" sz="2000" b="1" dirty="0">
                  <a:solidFill>
                    <a:srgbClr val="00B050"/>
                  </a:solidFill>
                </a:endParaRPr>
              </a:p>
              <a:p>
                <a:pPr marL="36000">
                  <a:spcBef>
                    <a:spcPts val="0"/>
                  </a:spcBef>
                  <a:spcAft>
                    <a:spcPts val="0"/>
                  </a:spcAft>
                </a:pPr>
                <a:endParaRPr lang="en-US" altLang="zh-CN" sz="2000" dirty="0"/>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536572" y="1022454"/>
                <a:ext cx="11350627" cy="2456752"/>
              </a:xfrm>
              <a:blipFill>
                <a:blip r:embed="rId2"/>
                <a:stretch>
                  <a:fillRect l="-447" t="-1538"/>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FE8AE5A9-86F5-D242-BF15-597C5317E17C}"/>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21506" name="Picture 2">
            <a:extLst>
              <a:ext uri="{FF2B5EF4-FFF2-40B4-BE49-F238E27FC236}">
                <a16:creationId xmlns:a16="http://schemas.microsoft.com/office/drawing/2014/main" id="{A3175780-E46B-4535-BF96-C6C9A77AB2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003" y="3339890"/>
            <a:ext cx="10639357" cy="3392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D00ECF-B500-834A-865E-A0A93180C4EB}"/>
                  </a:ext>
                </a:extLst>
              </p:cNvPr>
              <p:cNvSpPr txBox="1"/>
              <p:nvPr/>
            </p:nvSpPr>
            <p:spPr>
              <a:xfrm>
                <a:off x="6210512" y="1955754"/>
                <a:ext cx="5691352" cy="805605"/>
              </a:xfrm>
              <a:prstGeom prst="rect">
                <a:avLst/>
              </a:prstGeom>
              <a:noFill/>
            </p:spPr>
            <p:txBody>
              <a:bodyPr wrap="square">
                <a:spAutoFit/>
              </a:bodyPr>
              <a:lstStyle/>
              <a:p>
                <a:pPr marL="0" indent="0">
                  <a:buNone/>
                </a:pPr>
                <a:r>
                  <a:rPr kumimoji="1" lang="en-US" altLang="zh-CN" sz="2000" b="0" dirty="0"/>
                  <a:t>	</a:t>
                </a:r>
                <a14:m>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r>
                      <a:rPr kumimoji="1" lang="en-US" altLang="zh-CN" sz="2000" b="0" i="1" smtClean="0">
                        <a:latin typeface="Cambria Math" panose="02040503050406030204" pitchFamily="18" charset="0"/>
                      </a:rPr>
                      <m:t>⋅</m:t>
                    </m:r>
                    <m:d>
                      <m:dPr>
                        <m:ctrlPr>
                          <a:rPr kumimoji="1" lang="en-US" altLang="zh-CN" sz="2000" b="0" i="1" smtClean="0">
                            <a:latin typeface="Cambria Math" panose="02040503050406030204" pitchFamily="18" charset="0"/>
                          </a:rPr>
                        </m:ctrlPr>
                      </m:dPr>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b="0" i="1" smtClean="0">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b="0" i="1" smtClean="0">
                                    <a:latin typeface="Cambria Math" panose="02040503050406030204" pitchFamily="18" charset="0"/>
                                  </a:rPr>
                                  <m:t>𝑡</m:t>
                                </m:r>
                              </m:sup>
                            </m:sSup>
                          </m:e>
                        </m:d>
                        <m:r>
                          <a:rPr kumimoji="1" lang="en-US" altLang="zh-CN" sz="2000" i="1">
                            <a:latin typeface="Cambria Math" panose="02040503050406030204" pitchFamily="18" charset="0"/>
                          </a:rPr>
                          <m:t>−1</m:t>
                        </m:r>
                      </m:e>
                    </m:d>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sup>
                    </m:sSup>
                  </m:oMath>
                </a14:m>
                <a:endParaRPr kumimoji="1" lang="en-US" altLang="zh-CN" sz="2000" b="0" i="1" dirty="0">
                  <a:latin typeface="Cambria Math" panose="02040503050406030204" pitchFamily="18" charset="0"/>
                </a:endParaRPr>
              </a:p>
              <a:p>
                <a:pPr marL="0" indent="0">
                  <a:buNone/>
                </a:pPr>
                <a:r>
                  <a:rPr kumimoji="1" lang="en-US" altLang="zh-CN" sz="2000" b="0" dirty="0"/>
                  <a:t>	</a:t>
                </a:r>
                <a14:m>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𝑔</m:t>
                            </m:r>
                          </m:e>
                          <m:sub>
                            <m:r>
                              <a:rPr kumimoji="1" lang="en-US" altLang="zh-CN" sz="2000" b="0" i="1" smtClean="0">
                                <a:latin typeface="Cambria Math" panose="02040503050406030204" pitchFamily="18" charset="0"/>
                              </a:rPr>
                              <m:t>𝑖</m:t>
                            </m:r>
                          </m:sub>
                        </m:sSub>
                      </m:sub>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𝑔</m:t>
                            </m:r>
                          </m:e>
                          <m:sub>
                            <m:r>
                              <a:rPr kumimoji="1" lang="en-US" altLang="zh-CN" sz="2000" b="0" i="1" smtClean="0">
                                <a:latin typeface="Cambria Math" panose="02040503050406030204" pitchFamily="18" charset="0"/>
                              </a:rPr>
                              <m:t>𝑖</m:t>
                            </m:r>
                          </m:sub>
                        </m:sSub>
                      </m:sub>
                      <m:sup>
                        <m:r>
                          <a:rPr kumimoji="1" lang="en-US" altLang="zh-CN" sz="2000" b="0" i="1" smtClean="0">
                            <a:latin typeface="Cambria Math" panose="02040503050406030204" pitchFamily="18" charset="0"/>
                          </a:rPr>
                          <m:t>𝑡</m:t>
                        </m:r>
                      </m:sup>
                    </m:sSub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i="1">
                                    <a:latin typeface="Cambria Math" panose="02040503050406030204" pitchFamily="18" charset="0"/>
                                  </a:rPr>
                                  <m:t>𝑖</m:t>
                                </m:r>
                              </m:sub>
                            </m:sSub>
                          </m:sub>
                          <m:sup>
                            <m:r>
                              <a:rPr kumimoji="1" lang="en-US" altLang="zh-CN" sz="2000" i="1">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i="1">
                                <a:latin typeface="Cambria Math" panose="02040503050406030204" pitchFamily="18" charset="0"/>
                              </a:rPr>
                              <m:t>𝑡</m:t>
                            </m:r>
                          </m:sup>
                        </m:sSup>
                      </m:e>
                    </m:d>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sup>
                    </m:sSup>
                  </m:oMath>
                </a14:m>
                <a:endParaRPr kumimoji="1" lang="en-US" altLang="zh-CN" sz="20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82D00ECF-B500-834A-865E-A0A93180C4EB}"/>
                  </a:ext>
                </a:extLst>
              </p:cNvPr>
              <p:cNvSpPr txBox="1">
                <a:spLocks noRot="1" noChangeAspect="1" noMove="1" noResize="1" noEditPoints="1" noAdjustHandles="1" noChangeArrowheads="1" noChangeShapeType="1" noTextEdit="1"/>
              </p:cNvSpPr>
              <p:nvPr/>
            </p:nvSpPr>
            <p:spPr>
              <a:xfrm>
                <a:off x="6210512" y="1955754"/>
                <a:ext cx="5691352" cy="805605"/>
              </a:xfrm>
              <a:prstGeom prst="rect">
                <a:avLst/>
              </a:prstGeom>
              <a:blipFill>
                <a:blip r:embed="rId5"/>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0740876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9A38C-8399-4836-886C-5F69C98E46A8}"/>
              </a:ext>
            </a:extLst>
          </p:cNvPr>
          <p:cNvSpPr>
            <a:spLocks noGrp="1"/>
          </p:cNvSpPr>
          <p:nvPr>
            <p:ph type="title"/>
          </p:nvPr>
        </p:nvSpPr>
        <p:spPr/>
        <p:txBody>
          <a:bodyPr>
            <a:normAutofit fontScale="90000"/>
          </a:bodyPr>
          <a:lstStyle/>
          <a:p>
            <a:r>
              <a:rPr lang="en-US" altLang="zh-CN" dirty="0"/>
              <a:t>wevi: word embedding visual inspector</a:t>
            </a:r>
            <a:endParaRPr lang="zh-CN" altLang="en-US" dirty="0"/>
          </a:p>
        </p:txBody>
      </p:sp>
      <p:sp>
        <p:nvSpPr>
          <p:cNvPr id="3" name="灯片编号占位符 2">
            <a:extLst>
              <a:ext uri="{FF2B5EF4-FFF2-40B4-BE49-F238E27FC236}">
                <a16:creationId xmlns:a16="http://schemas.microsoft.com/office/drawing/2014/main" id="{9757DE7C-5436-41D9-AD07-D0536625A773}"/>
              </a:ext>
            </a:extLst>
          </p:cNvPr>
          <p:cNvSpPr>
            <a:spLocks noGrp="1"/>
          </p:cNvSpPr>
          <p:nvPr>
            <p:ph type="sldNum" sz="quarter" idx="12"/>
          </p:nvPr>
        </p:nvSpPr>
        <p:spPr/>
        <p:txBody>
          <a:bodyPr/>
          <a:lstStyle/>
          <a:p>
            <a:fld id="{B0345295-E261-4EC5-88DB-2E3C71302580}" type="slidenum">
              <a:rPr lang="zh-CN" altLang="en-US" smtClean="0"/>
              <a:t>81</a:t>
            </a:fld>
            <a:endParaRPr lang="zh-CN" altLang="en-US"/>
          </a:p>
        </p:txBody>
      </p:sp>
      <p:sp>
        <p:nvSpPr>
          <p:cNvPr id="8" name="文本框 7">
            <a:extLst>
              <a:ext uri="{FF2B5EF4-FFF2-40B4-BE49-F238E27FC236}">
                <a16:creationId xmlns:a16="http://schemas.microsoft.com/office/drawing/2014/main" id="{116B658B-7088-4A5D-BA0B-267B1FEF22B1}"/>
              </a:ext>
            </a:extLst>
          </p:cNvPr>
          <p:cNvSpPr txBox="1"/>
          <p:nvPr/>
        </p:nvSpPr>
        <p:spPr>
          <a:xfrm>
            <a:off x="658812" y="1287783"/>
            <a:ext cx="7276873" cy="461665"/>
          </a:xfrm>
          <a:prstGeom prst="rect">
            <a:avLst/>
          </a:prstGeom>
          <a:noFill/>
        </p:spPr>
        <p:txBody>
          <a:bodyPr wrap="square">
            <a:spAutoFit/>
          </a:bodyPr>
          <a:lstStyle/>
          <a:p>
            <a:r>
              <a:rPr lang="zh-CN" altLang="en-US" sz="2400" dirty="0">
                <a:hlinkClick r:id="rId3"/>
              </a:rPr>
              <a:t>https://ronxin.github.io/wevi/</a:t>
            </a:r>
            <a:r>
              <a:rPr lang="zh-CN" altLang="en-US" sz="2400" dirty="0"/>
              <a:t>  </a:t>
            </a:r>
            <a:r>
              <a:rPr lang="en-US" altLang="zh-CN" sz="2400" dirty="0"/>
              <a:t>created by Xin Rong</a:t>
            </a:r>
            <a:endParaRPr lang="zh-CN" altLang="en-US" sz="2400" dirty="0"/>
          </a:p>
        </p:txBody>
      </p:sp>
      <p:pic>
        <p:nvPicPr>
          <p:cNvPr id="3074" name="Picture 2" descr="Xin Rong">
            <a:extLst>
              <a:ext uri="{FF2B5EF4-FFF2-40B4-BE49-F238E27FC236}">
                <a16:creationId xmlns:a16="http://schemas.microsoft.com/office/drawing/2014/main" id="{D8E3585D-9DCF-4F5B-A19A-4A8E65D28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1568" y="2185509"/>
            <a:ext cx="1260832" cy="189866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0C52B22-044A-4EF5-ACD4-1836E09A37C6}"/>
              </a:ext>
            </a:extLst>
          </p:cNvPr>
          <p:cNvSpPr txBox="1"/>
          <p:nvPr/>
        </p:nvSpPr>
        <p:spPr>
          <a:xfrm>
            <a:off x="9877834" y="4114012"/>
            <a:ext cx="2148299" cy="646331"/>
          </a:xfrm>
          <a:prstGeom prst="rect">
            <a:avLst/>
          </a:prstGeom>
          <a:noFill/>
        </p:spPr>
        <p:txBody>
          <a:bodyPr wrap="square" rtlCol="0">
            <a:spAutoFit/>
          </a:bodyPr>
          <a:lstStyle/>
          <a:p>
            <a:pPr algn="ctr"/>
            <a:r>
              <a:rPr lang="en-US" altLang="zh-CN" dirty="0">
                <a:solidFill>
                  <a:schemeClr val="tx1">
                    <a:lumMod val="50000"/>
                    <a:lumOff val="50000"/>
                  </a:schemeClr>
                </a:solidFill>
              </a:rPr>
              <a:t>R.I.P. Xin Rong, 1990?-2017</a:t>
            </a:r>
            <a:endParaRPr lang="zh-CN" altLang="en-US" dirty="0">
              <a:solidFill>
                <a:schemeClr val="tx1">
                  <a:lumMod val="50000"/>
                  <a:lumOff val="50000"/>
                </a:schemeClr>
              </a:solidFill>
            </a:endParaRPr>
          </a:p>
        </p:txBody>
      </p:sp>
      <p:pic>
        <p:nvPicPr>
          <p:cNvPr id="9" name="Picture 8">
            <a:extLst>
              <a:ext uri="{FF2B5EF4-FFF2-40B4-BE49-F238E27FC236}">
                <a16:creationId xmlns:a16="http://schemas.microsoft.com/office/drawing/2014/main" id="{81063F93-32AE-E241-9016-BB278AA75D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075" y="2185509"/>
            <a:ext cx="9590297" cy="4307366"/>
          </a:xfrm>
          <a:prstGeom prst="rect">
            <a:avLst/>
          </a:prstGeom>
        </p:spPr>
      </p:pic>
    </p:spTree>
    <p:extLst>
      <p:ext uri="{BB962C8B-B14F-4D97-AF65-F5344CB8AC3E}">
        <p14:creationId xmlns:p14="http://schemas.microsoft.com/office/powerpoint/2010/main" val="33555200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5D87195-79B8-40A5-A174-D4989B0CA7F2}"/>
                  </a:ext>
                </a:extLst>
              </p:cNvPr>
              <p:cNvSpPr>
                <a:spLocks noGrp="1"/>
              </p:cNvSpPr>
              <p:nvPr>
                <p:ph type="title"/>
              </p:nvPr>
            </p:nvSpPr>
            <p:spPr/>
            <p:txBody>
              <a:bodyPr/>
              <a:lstStyle/>
              <a:p>
                <a:r>
                  <a:rPr lang="en-US" altLang="zh-CN" dirty="0"/>
                  <a:t>word2vec: Initialization of </a:t>
                </a:r>
                <a14:m>
                  <m:oMath xmlns:m="http://schemas.openxmlformats.org/officeDocument/2006/math">
                    <m:sSub>
                      <m:sSubPr>
                        <m:ctrlPr>
                          <a:rPr lang="en-US" altLang="zh-CN" b="1" i="1" smtClean="0">
                            <a:latin typeface="Cambria Math" panose="02040503050406030204" pitchFamily="18" charset="0"/>
                          </a:rPr>
                        </m:ctrlPr>
                      </m:sSubPr>
                      <m:e>
                        <m:r>
                          <a:rPr lang="en-US" altLang="zh-CN" b="1" i="0">
                            <a:latin typeface="Cambria Math" panose="02040503050406030204" pitchFamily="18" charset="0"/>
                          </a:rPr>
                          <m:t>𝐖</m:t>
                        </m:r>
                      </m:e>
                      <m:sub>
                        <m:r>
                          <m:rPr>
                            <m:sty m:val="p"/>
                          </m:rPr>
                          <a:rPr lang="en-US" altLang="zh-CN" b="0" i="0" smtClean="0">
                            <a:latin typeface="Cambria Math" panose="02040503050406030204" pitchFamily="18" charset="0"/>
                          </a:rPr>
                          <m:t>input</m:t>
                        </m:r>
                      </m:sub>
                    </m:sSub>
                  </m:oMath>
                </a14:m>
                <a:r>
                  <a:rPr lang="zh-CN" altLang="en-US" dirty="0"/>
                  <a:t> </a:t>
                </a:r>
                <a:r>
                  <a:rPr lang="en-US" altLang="zh-CN" dirty="0"/>
                  <a:t>and </a:t>
                </a:r>
                <a14:m>
                  <m:oMath xmlns:m="http://schemas.openxmlformats.org/officeDocument/2006/math">
                    <m:sSub>
                      <m:sSubPr>
                        <m:ctrlPr>
                          <a:rPr lang="en-US" altLang="zh-CN" b="1" i="1" smtClean="0">
                            <a:latin typeface="Cambria Math" panose="02040503050406030204" pitchFamily="18" charset="0"/>
                          </a:rPr>
                        </m:ctrlPr>
                      </m:sSubPr>
                      <m:e>
                        <m:r>
                          <a:rPr lang="en-US" altLang="zh-CN" b="1" i="0">
                            <a:latin typeface="Cambria Math" panose="02040503050406030204" pitchFamily="18" charset="0"/>
                          </a:rPr>
                          <m:t>𝐖</m:t>
                        </m:r>
                      </m:e>
                      <m:sub>
                        <m:r>
                          <m:rPr>
                            <m:sty m:val="p"/>
                          </m:rPr>
                          <a:rPr lang="en-US" altLang="zh-CN" b="0" i="0" smtClean="0">
                            <a:latin typeface="Cambria Math" panose="02040503050406030204" pitchFamily="18" charset="0"/>
                          </a:rPr>
                          <m:t>output</m:t>
                        </m:r>
                      </m:sub>
                    </m:sSub>
                  </m:oMath>
                </a14:m>
                <a:endParaRPr lang="zh-CN" altLang="en-US" dirty="0"/>
              </a:p>
            </p:txBody>
          </p:sp>
        </mc:Choice>
        <mc:Fallback xmlns="">
          <p:sp>
            <p:nvSpPr>
              <p:cNvPr id="2" name="标题 1">
                <a:extLst>
                  <a:ext uri="{FF2B5EF4-FFF2-40B4-BE49-F238E27FC236}">
                    <a16:creationId xmlns:a16="http://schemas.microsoft.com/office/drawing/2014/main" id="{45D87195-79B8-40A5-A174-D4989B0CA7F2}"/>
                  </a:ext>
                </a:extLst>
              </p:cNvPr>
              <p:cNvSpPr>
                <a:spLocks noGrp="1" noRot="1" noChangeAspect="1" noMove="1" noResize="1" noEditPoints="1" noAdjustHandles="1" noChangeArrowheads="1" noChangeShapeType="1" noTextEdit="1"/>
              </p:cNvSpPr>
              <p:nvPr>
                <p:ph type="title"/>
              </p:nvPr>
            </p:nvSpPr>
            <p:spPr>
              <a:blipFill>
                <a:blip r:embed="rId3"/>
                <a:stretch>
                  <a:fillRect l="-1500" t="-21296" b="-2500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2A396D47-758B-4BEB-83F1-28B658218DC4}"/>
              </a:ext>
            </a:extLst>
          </p:cNvPr>
          <p:cNvSpPr>
            <a:spLocks noGrp="1"/>
          </p:cNvSpPr>
          <p:nvPr>
            <p:ph type="sldNum" sz="quarter" idx="12"/>
          </p:nvPr>
        </p:nvSpPr>
        <p:spPr/>
        <p:txBody>
          <a:bodyPr/>
          <a:lstStyle/>
          <a:p>
            <a:fld id="{B0345295-E261-4EC5-88DB-2E3C71302580}" type="slidenum">
              <a:rPr lang="zh-CN" altLang="en-US" smtClean="0"/>
              <a:t>82</a:t>
            </a:fld>
            <a:endParaRPr lang="zh-CN" altLang="en-US"/>
          </a:p>
        </p:txBody>
      </p:sp>
      <p:sp>
        <p:nvSpPr>
          <p:cNvPr id="6" name="Rectangle 2">
            <a:extLst>
              <a:ext uri="{FF2B5EF4-FFF2-40B4-BE49-F238E27FC236}">
                <a16:creationId xmlns:a16="http://schemas.microsoft.com/office/drawing/2014/main" id="{FF572B8F-6963-4048-A789-930991FFB173}"/>
              </a:ext>
            </a:extLst>
          </p:cNvPr>
          <p:cNvSpPr>
            <a:spLocks noGrp="1" noChangeArrowheads="1"/>
          </p:cNvSpPr>
          <p:nvPr>
            <p:ph idx="1"/>
          </p:nvPr>
        </p:nvSpPr>
        <p:spPr bwMode="auto">
          <a:xfrm>
            <a:off x="2870981" y="3294843"/>
            <a:ext cx="6545382"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808080"/>
                </a:solidFill>
                <a:effectLst/>
                <a:latin typeface="Arial Unicode MS"/>
                <a:ea typeface="JetBrains Mono"/>
              </a:rPr>
              <a:t>// vocab_size = |V|</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808080"/>
                </a:solidFill>
                <a:effectLst/>
                <a:latin typeface="Arial Unicode MS"/>
                <a:ea typeface="JetBrains Mono"/>
              </a:rPr>
              <a:t>// layer1_size = d</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808080"/>
                </a:solidFill>
                <a:effectLst/>
                <a:latin typeface="Arial Unicode MS"/>
                <a:ea typeface="JetBrains Mono"/>
              </a:rPr>
              <a:t>// syn0 = W_input</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posix_memalign((</a:t>
            </a:r>
            <a:r>
              <a:rPr kumimoji="0" lang="zh-CN" altLang="zh-CN" sz="1200" b="0" i="0" u="none" strike="noStrike" cap="none" normalizeH="0" baseline="0" dirty="0">
                <a:ln>
                  <a:noFill/>
                </a:ln>
                <a:solidFill>
                  <a:srgbClr val="CC7832"/>
                </a:solidFill>
                <a:effectLst/>
                <a:latin typeface="Arial Unicode MS"/>
                <a:ea typeface="JetBrains Mono"/>
              </a:rPr>
              <a:t>void </a:t>
            </a:r>
            <a:r>
              <a:rPr kumimoji="0" lang="zh-CN" altLang="zh-CN" sz="1200" b="0" i="0" u="none" strike="noStrike" cap="none" normalizeH="0" baseline="0" dirty="0">
                <a:ln>
                  <a:noFill/>
                </a:ln>
                <a:solidFill>
                  <a:srgbClr val="A9B7C6"/>
                </a:solidFill>
                <a:effectLst/>
                <a:latin typeface="Arial Unicode MS"/>
                <a:ea typeface="JetBrains Mono"/>
              </a:rPr>
              <a:t>**) &amp;syn0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128</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long long</a:t>
            </a:r>
            <a:r>
              <a:rPr kumimoji="0" lang="zh-CN" altLang="zh-CN" sz="1200" b="0" i="0" u="none" strike="noStrike" cap="none" normalizeH="0" baseline="0" dirty="0">
                <a:ln>
                  <a:noFill/>
                </a:ln>
                <a:solidFill>
                  <a:srgbClr val="A9B7C6"/>
                </a:solidFill>
                <a:effectLst/>
                <a:latin typeface="Arial Unicode MS"/>
                <a:ea typeface="JetBrains Mono"/>
              </a:rPr>
              <a:t>) vocab_size * layer1_size * </a:t>
            </a:r>
            <a:r>
              <a:rPr kumimoji="0" lang="zh-CN" altLang="zh-CN" sz="1200" b="0" i="0" u="none" strike="noStrike" cap="none" normalizeH="0" baseline="0" dirty="0">
                <a:ln>
                  <a:noFill/>
                </a:ln>
                <a:solidFill>
                  <a:srgbClr val="CC7832"/>
                </a:solidFill>
                <a:effectLst/>
                <a:latin typeface="Arial Unicode MS"/>
                <a:ea typeface="JetBrains Mono"/>
              </a:rPr>
              <a:t>sizeof</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unsigned long long </a:t>
            </a:r>
            <a:r>
              <a:rPr kumimoji="0" lang="zh-CN" altLang="zh-CN" sz="1200" b="0" i="0" u="none" strike="noStrike" cap="none" normalizeH="0" baseline="0" dirty="0">
                <a:ln>
                  <a:noFill/>
                </a:ln>
                <a:solidFill>
                  <a:srgbClr val="A9B7C6"/>
                </a:solidFill>
                <a:effectLst/>
                <a:latin typeface="Arial Unicode MS"/>
                <a:ea typeface="JetBrains Mono"/>
              </a:rPr>
              <a:t>next_random =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for </a:t>
            </a:r>
            <a:r>
              <a:rPr kumimoji="0" lang="zh-CN" altLang="zh-CN" sz="1200" b="0" i="0" u="none" strike="noStrike" cap="none" normalizeH="0" baseline="0" dirty="0">
                <a:ln>
                  <a:noFill/>
                </a:ln>
                <a:solidFill>
                  <a:srgbClr val="A9B7C6"/>
                </a:solidFill>
                <a:effectLst/>
                <a:latin typeface="Arial Unicode MS"/>
                <a:ea typeface="JetBrains Mono"/>
              </a:rPr>
              <a:t>(a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 &lt; vocab_size</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CC7832"/>
                </a:solidFill>
                <a:effectLst/>
                <a:latin typeface="Arial Unicode MS"/>
                <a:ea typeface="JetBrains Mono"/>
              </a:rPr>
              <a:t>for </a:t>
            </a:r>
            <a:r>
              <a:rPr kumimoji="0" lang="zh-CN" altLang="zh-CN" sz="1200" b="0" i="0" u="none" strike="noStrike" cap="none" normalizeH="0" baseline="0" dirty="0">
                <a:ln>
                  <a:noFill/>
                </a:ln>
                <a:solidFill>
                  <a:srgbClr val="A9B7C6"/>
                </a:solidFill>
                <a:effectLst/>
                <a:latin typeface="Arial Unicode MS"/>
                <a:ea typeface="JetBrains Mono"/>
              </a:rPr>
              <a:t>(b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b &lt; layer1_size</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b++) {</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next_random = next_random * (</a:t>
            </a:r>
            <a:r>
              <a:rPr kumimoji="0" lang="zh-CN" altLang="zh-CN" sz="1200" b="0" i="0" u="none" strike="noStrike" cap="none" normalizeH="0" baseline="0" dirty="0">
                <a:ln>
                  <a:noFill/>
                </a:ln>
                <a:solidFill>
                  <a:srgbClr val="CC7832"/>
                </a:solidFill>
                <a:effectLst/>
                <a:latin typeface="Arial Unicode MS"/>
                <a:ea typeface="JetBrains Mono"/>
              </a:rPr>
              <a:t>unsigned long long</a:t>
            </a: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25214903917 </a:t>
            </a: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11</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syn0[a * layer1_size + b] = (((next_random &amp; </a:t>
            </a:r>
            <a:r>
              <a:rPr kumimoji="0" lang="zh-CN" altLang="zh-CN" sz="1200" b="0" i="0" u="none" strike="noStrike" cap="none" normalizeH="0" baseline="0" dirty="0">
                <a:ln>
                  <a:noFill/>
                </a:ln>
                <a:solidFill>
                  <a:srgbClr val="6897BB"/>
                </a:solidFill>
                <a:effectLst/>
                <a:latin typeface="Arial Unicode MS"/>
                <a:ea typeface="JetBrains Mono"/>
              </a:rPr>
              <a:t>0xFFFF</a:t>
            </a:r>
            <a:r>
              <a:rPr kumimoji="0" lang="zh-CN" altLang="zh-CN" sz="1200" b="0" i="0" u="none" strike="noStrike" cap="none" normalizeH="0" baseline="0" dirty="0">
                <a:ln>
                  <a:noFill/>
                </a:ln>
                <a:solidFill>
                  <a:srgbClr val="A9B7C6"/>
                </a:solidFill>
                <a:effectLst/>
                <a:latin typeface="Arial Unicode MS"/>
                <a:ea typeface="JetBrains Mono"/>
              </a:rPr>
              <a:t>) / (</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65536</a:t>
            </a:r>
            <a:r>
              <a:rPr kumimoji="0" lang="zh-CN" altLang="zh-CN" sz="1200" b="0" i="0" u="none" strike="noStrike" cap="none" normalizeH="0" baseline="0" dirty="0">
                <a:ln>
                  <a:noFill/>
                </a:ln>
                <a:solidFill>
                  <a:srgbClr val="A9B7C6"/>
                </a:solidFill>
                <a:effectLst/>
                <a:latin typeface="Arial Unicode MS"/>
                <a:ea typeface="JetBrains Mono"/>
              </a:rPr>
              <a:t>) - </a:t>
            </a:r>
            <a:r>
              <a:rPr kumimoji="0" lang="zh-CN" altLang="zh-CN" sz="1200" b="0" i="0" u="none" strike="noStrike" cap="none" normalizeH="0" baseline="0" dirty="0">
                <a:ln>
                  <a:noFill/>
                </a:ln>
                <a:solidFill>
                  <a:srgbClr val="6897BB"/>
                </a:solidFill>
                <a:effectLst/>
                <a:latin typeface="Arial Unicode MS"/>
                <a:ea typeface="JetBrains Mono"/>
              </a:rPr>
              <a:t>0.5</a:t>
            </a:r>
            <a:r>
              <a:rPr kumimoji="0" lang="zh-CN" altLang="zh-CN" sz="1200" b="0" i="0" u="none" strike="noStrike" cap="none" normalizeH="0" baseline="0" dirty="0">
                <a:ln>
                  <a:noFill/>
                </a:ln>
                <a:solidFill>
                  <a:srgbClr val="A9B7C6"/>
                </a:solidFill>
                <a:effectLst/>
                <a:latin typeface="Arial Unicode MS"/>
                <a:ea typeface="JetBrains Mono"/>
              </a:rPr>
              <a:t>) / layer1_size</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808080"/>
                </a:solidFill>
                <a:effectLst/>
                <a:latin typeface="Arial Unicode MS"/>
                <a:ea typeface="JetBrains Mono"/>
              </a:rPr>
              <a:t>// syn1neg = W_output</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posix_memalign((</a:t>
            </a:r>
            <a:r>
              <a:rPr kumimoji="0" lang="zh-CN" altLang="zh-CN" sz="1200" b="0" i="0" u="none" strike="noStrike" cap="none" normalizeH="0" baseline="0" dirty="0">
                <a:ln>
                  <a:noFill/>
                </a:ln>
                <a:solidFill>
                  <a:srgbClr val="CC7832"/>
                </a:solidFill>
                <a:effectLst/>
                <a:latin typeface="Arial Unicode MS"/>
                <a:ea typeface="JetBrains Mono"/>
              </a:rPr>
              <a:t>void </a:t>
            </a:r>
            <a:r>
              <a:rPr kumimoji="0" lang="zh-CN" altLang="zh-CN" sz="1200" b="0" i="0" u="none" strike="noStrike" cap="none" normalizeH="0" baseline="0" dirty="0">
                <a:ln>
                  <a:noFill/>
                </a:ln>
                <a:solidFill>
                  <a:srgbClr val="A9B7C6"/>
                </a:solidFill>
                <a:effectLst/>
                <a:latin typeface="Arial Unicode MS"/>
                <a:ea typeface="JetBrains Mono"/>
              </a:rPr>
              <a:t>**) &amp;syn1neg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128</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long long</a:t>
            </a:r>
            <a:r>
              <a:rPr kumimoji="0" lang="zh-CN" altLang="zh-CN" sz="1200" b="0" i="0" u="none" strike="noStrike" cap="none" normalizeH="0" baseline="0" dirty="0">
                <a:ln>
                  <a:noFill/>
                </a:ln>
                <a:solidFill>
                  <a:srgbClr val="A9B7C6"/>
                </a:solidFill>
                <a:effectLst/>
                <a:latin typeface="Arial Unicode MS"/>
                <a:ea typeface="JetBrains Mono"/>
              </a:rPr>
              <a:t>) vocab_size * layer1_size * </a:t>
            </a:r>
            <a:r>
              <a:rPr kumimoji="0" lang="zh-CN" altLang="zh-CN" sz="1200" b="0" i="0" u="none" strike="noStrike" cap="none" normalizeH="0" baseline="0" dirty="0">
                <a:ln>
                  <a:noFill/>
                </a:ln>
                <a:solidFill>
                  <a:srgbClr val="CC7832"/>
                </a:solidFill>
                <a:effectLst/>
                <a:latin typeface="Arial Unicode MS"/>
                <a:ea typeface="JetBrains Mono"/>
              </a:rPr>
              <a:t>sizeof</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for </a:t>
            </a:r>
            <a:r>
              <a:rPr kumimoji="0" lang="zh-CN" altLang="zh-CN" sz="1200" b="0" i="0" u="none" strike="noStrike" cap="none" normalizeH="0" baseline="0" dirty="0">
                <a:ln>
                  <a:noFill/>
                </a:ln>
                <a:solidFill>
                  <a:srgbClr val="A9B7C6"/>
                </a:solidFill>
                <a:effectLst/>
                <a:latin typeface="Arial Unicode MS"/>
                <a:ea typeface="JetBrains Mono"/>
              </a:rPr>
              <a:t>(a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 &lt; vocab_size</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CC7832"/>
                </a:solidFill>
                <a:effectLst/>
                <a:latin typeface="Arial Unicode MS"/>
                <a:ea typeface="JetBrains Mono"/>
              </a:rPr>
              <a:t>for </a:t>
            </a:r>
            <a:r>
              <a:rPr kumimoji="0" lang="zh-CN" altLang="zh-CN" sz="1200" b="0" i="0" u="none" strike="noStrike" cap="none" normalizeH="0" baseline="0" dirty="0">
                <a:ln>
                  <a:noFill/>
                </a:ln>
                <a:solidFill>
                  <a:srgbClr val="A9B7C6"/>
                </a:solidFill>
                <a:effectLst/>
                <a:latin typeface="Arial Unicode MS"/>
                <a:ea typeface="JetBrains Mono"/>
              </a:rPr>
              <a:t>(b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b &lt; layer1_size</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b++)</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syn1neg[a * layer1_size + b]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68507FA-F696-4F54-8AF5-3861F630979C}"/>
                  </a:ext>
                </a:extLst>
              </p:cNvPr>
              <p:cNvSpPr txBox="1"/>
              <p:nvPr/>
            </p:nvSpPr>
            <p:spPr>
              <a:xfrm>
                <a:off x="543019" y="1089025"/>
                <a:ext cx="10604594" cy="1723100"/>
              </a:xfrm>
              <a:prstGeom prst="rect">
                <a:avLst/>
              </a:prstGeom>
              <a:noFill/>
            </p:spPr>
            <p:txBody>
              <a:bodyPr wrap="square" rtlCol="0">
                <a:spAutoFit/>
              </a:bodyPr>
              <a:lstStyle/>
              <a:p>
                <a:pPr marL="457200" indent="-457200">
                  <a:buFont typeface="Arial" panose="020B0604020202020204" pitchFamily="34" charset="0"/>
                  <a:buChar char="•"/>
                </a:pPr>
                <a:r>
                  <a:rPr lang="en-US" altLang="zh-CN" sz="2400" b="1" i="0" dirty="0">
                    <a:solidFill>
                      <a:srgbClr val="232629"/>
                    </a:solidFill>
                    <a:effectLst/>
                    <a:latin typeface="ui-monospace"/>
                  </a:rPr>
                  <a:t>posix_memalign</a:t>
                </a:r>
                <a:r>
                  <a:rPr lang="en-US" altLang="zh-CN" sz="2400" b="0" i="0" dirty="0">
                    <a:solidFill>
                      <a:srgbClr val="232629"/>
                    </a:solidFill>
                    <a:effectLst/>
                    <a:latin typeface="ui-monospace"/>
                  </a:rPr>
                  <a:t> is almost the same as </a:t>
                </a:r>
                <a:r>
                  <a:rPr lang="en-US" altLang="zh-CN" sz="2400" b="1" i="0" dirty="0">
                    <a:solidFill>
                      <a:srgbClr val="232629"/>
                    </a:solidFill>
                    <a:effectLst/>
                    <a:latin typeface="ui-monospace"/>
                  </a:rPr>
                  <a:t>malloc</a:t>
                </a:r>
                <a:r>
                  <a:rPr lang="en-US" altLang="zh-CN" sz="2400" b="0" i="0" dirty="0">
                    <a:solidFill>
                      <a:srgbClr val="232629"/>
                    </a:solidFill>
                    <a:effectLst/>
                    <a:latin typeface="ui-monospace"/>
                  </a:rPr>
                  <a:t> function. (Line 4 and Line 12)</a:t>
                </a:r>
              </a:p>
              <a:p>
                <a:pPr marL="457200" indent="-457200">
                  <a:buFont typeface="Arial" panose="020B0604020202020204" pitchFamily="34" charset="0"/>
                  <a:buChar char="•"/>
                </a:pPr>
                <a:r>
                  <a:rPr lang="en-US" altLang="zh-CN" sz="2400" dirty="0"/>
                  <a:t>Each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𝑖𝑛𝑝𝑢𝑡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𝑥</m:t>
                        </m:r>
                      </m:num>
                      <m:den>
                        <m:r>
                          <a:rPr lang="en-US" altLang="zh-CN" sz="2400" b="0" i="1" smtClean="0">
                            <a:latin typeface="Cambria Math" panose="02040503050406030204" pitchFamily="18" charset="0"/>
                          </a:rPr>
                          <m:t>𝑑</m:t>
                        </m:r>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𝑤h𝑒𝑟𝑒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d>
                      <m:dPr>
                        <m:beg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−0.5,0.5</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0,1,…, </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𝑉</m:t>
                            </m:r>
                          </m:e>
                        </m:d>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∈[0,1,…,</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−1]</m:t>
                    </m:r>
                  </m:oMath>
                </a14:m>
                <a:r>
                  <a:rPr lang="en-US" altLang="zh-CN" sz="2400" dirty="0"/>
                  <a:t> (Line 9)</a:t>
                </a:r>
              </a:p>
              <a:p>
                <a:pPr marL="457200" indent="-457200">
                  <a:buFont typeface="Arial" panose="020B0604020202020204" pitchFamily="34" charset="0"/>
                  <a:buChar char="•"/>
                </a:pPr>
                <a:r>
                  <a:rPr lang="en-US" altLang="zh-CN" sz="2400" dirty="0"/>
                  <a:t>Each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𝑜𝑢𝑡𝑝𝑢𝑡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=0</m:t>
                    </m:r>
                  </m:oMath>
                </a14:m>
                <a:r>
                  <a:rPr lang="en-US" altLang="zh-CN" sz="2400" dirty="0"/>
                  <a:t> (Line 15)</a:t>
                </a:r>
              </a:p>
            </p:txBody>
          </p:sp>
        </mc:Choice>
        <mc:Fallback xmlns="">
          <p:sp>
            <p:nvSpPr>
              <p:cNvPr id="7" name="文本框 6">
                <a:extLst>
                  <a:ext uri="{FF2B5EF4-FFF2-40B4-BE49-F238E27FC236}">
                    <a16:creationId xmlns:a16="http://schemas.microsoft.com/office/drawing/2014/main" id="{668507FA-F696-4F54-8AF5-3861F630979C}"/>
                  </a:ext>
                </a:extLst>
              </p:cNvPr>
              <p:cNvSpPr txBox="1">
                <a:spLocks noRot="1" noChangeAspect="1" noMove="1" noResize="1" noEditPoints="1" noAdjustHandles="1" noChangeArrowheads="1" noChangeShapeType="1" noTextEdit="1"/>
              </p:cNvSpPr>
              <p:nvPr/>
            </p:nvSpPr>
            <p:spPr>
              <a:xfrm>
                <a:off x="543019" y="1089025"/>
                <a:ext cx="10604594" cy="1723100"/>
              </a:xfrm>
              <a:prstGeom prst="rect">
                <a:avLst/>
              </a:prstGeom>
              <a:blipFill>
                <a:blip r:embed="rId4"/>
                <a:stretch>
                  <a:fillRect l="-718" t="-2190" b="-5109"/>
                </a:stretch>
              </a:blipFill>
            </p:spPr>
            <p:txBody>
              <a:bodyPr/>
              <a:lstStyle/>
              <a:p>
                <a:r>
                  <a:rPr lang="en-CN">
                    <a:noFill/>
                  </a:rPr>
                  <a:t> </a:t>
                </a:r>
              </a:p>
            </p:txBody>
          </p:sp>
        </mc:Fallback>
      </mc:AlternateContent>
      <p:sp>
        <p:nvSpPr>
          <p:cNvPr id="10" name="文本框 9">
            <a:extLst>
              <a:ext uri="{FF2B5EF4-FFF2-40B4-BE49-F238E27FC236}">
                <a16:creationId xmlns:a16="http://schemas.microsoft.com/office/drawing/2014/main" id="{CC71AAAE-E7B7-412B-8B16-4F3FA16502AC}"/>
              </a:ext>
            </a:extLst>
          </p:cNvPr>
          <p:cNvSpPr txBox="1"/>
          <p:nvPr/>
        </p:nvSpPr>
        <p:spPr>
          <a:xfrm>
            <a:off x="2429835" y="3294843"/>
            <a:ext cx="441146" cy="2862322"/>
          </a:xfrm>
          <a:prstGeom prst="rect">
            <a:avLst/>
          </a:prstGeom>
          <a:solidFill>
            <a:schemeClr val="accent1">
              <a:lumMod val="20000"/>
              <a:lumOff val="80000"/>
            </a:schemeClr>
          </a:solidFill>
          <a:ln>
            <a:noFill/>
          </a:ln>
        </p:spPr>
        <p:txBody>
          <a:bodyPr wrap="square" rtlCol="0">
            <a:spAutoFit/>
          </a:bodyPr>
          <a:lstStyle/>
          <a:p>
            <a:r>
              <a:rPr lang="en-US" altLang="zh-CN" sz="1200" dirty="0"/>
              <a:t>1</a:t>
            </a:r>
          </a:p>
          <a:p>
            <a:r>
              <a:rPr lang="en-US" altLang="zh-CN" sz="1200" dirty="0"/>
              <a:t>2</a:t>
            </a:r>
          </a:p>
          <a:p>
            <a:r>
              <a:rPr lang="en-US" altLang="zh-CN" sz="1200" dirty="0"/>
              <a:t>3</a:t>
            </a:r>
          </a:p>
          <a:p>
            <a:r>
              <a:rPr lang="en-US" altLang="zh-CN" sz="1200" dirty="0"/>
              <a:t>4</a:t>
            </a:r>
          </a:p>
          <a:p>
            <a:r>
              <a:rPr lang="en-US" altLang="zh-CN" sz="1200" dirty="0"/>
              <a:t>5</a:t>
            </a:r>
          </a:p>
          <a:p>
            <a:r>
              <a:rPr lang="en-US" altLang="zh-CN" sz="1200" dirty="0"/>
              <a:t>6</a:t>
            </a:r>
          </a:p>
          <a:p>
            <a:r>
              <a:rPr lang="en-US" altLang="zh-CN" sz="1200" dirty="0"/>
              <a:t>7</a:t>
            </a:r>
          </a:p>
          <a:p>
            <a:r>
              <a:rPr lang="en-US" altLang="zh-CN" sz="1200" dirty="0"/>
              <a:t>8</a:t>
            </a:r>
          </a:p>
          <a:p>
            <a:r>
              <a:rPr lang="en-US" altLang="zh-CN" sz="1200" dirty="0"/>
              <a:t>9</a:t>
            </a:r>
          </a:p>
          <a:p>
            <a:r>
              <a:rPr lang="en-US" altLang="zh-CN" sz="1200" dirty="0"/>
              <a:t>10</a:t>
            </a:r>
          </a:p>
          <a:p>
            <a:r>
              <a:rPr lang="en-US" altLang="zh-CN" sz="1200" dirty="0"/>
              <a:t>11</a:t>
            </a:r>
          </a:p>
          <a:p>
            <a:r>
              <a:rPr lang="en-US" altLang="zh-CN" sz="1200" dirty="0"/>
              <a:t>12</a:t>
            </a:r>
          </a:p>
          <a:p>
            <a:r>
              <a:rPr lang="en-US" altLang="zh-CN" sz="1200" dirty="0"/>
              <a:t>13</a:t>
            </a:r>
          </a:p>
          <a:p>
            <a:r>
              <a:rPr lang="en-US" altLang="zh-CN" sz="1200" dirty="0"/>
              <a:t>14</a:t>
            </a:r>
          </a:p>
          <a:p>
            <a:r>
              <a:rPr lang="en-US" altLang="zh-CN" sz="1200" dirty="0"/>
              <a:t>15</a:t>
            </a:r>
            <a:endParaRPr lang="zh-CN" altLang="en-US" sz="1200" dirty="0"/>
          </a:p>
        </p:txBody>
      </p:sp>
      <p:sp>
        <p:nvSpPr>
          <p:cNvPr id="8" name="TextBox 7">
            <a:extLst>
              <a:ext uri="{FF2B5EF4-FFF2-40B4-BE49-F238E27FC236}">
                <a16:creationId xmlns:a16="http://schemas.microsoft.com/office/drawing/2014/main" id="{FFB36499-76C3-9040-9F2E-B20DCC2E26A7}"/>
              </a:ext>
            </a:extLst>
          </p:cNvPr>
          <p:cNvSpPr txBox="1"/>
          <p:nvPr/>
        </p:nvSpPr>
        <p:spPr>
          <a:xfrm>
            <a:off x="3684006" y="6308209"/>
            <a:ext cx="4322619" cy="369332"/>
          </a:xfrm>
          <a:prstGeom prst="rect">
            <a:avLst/>
          </a:prstGeom>
          <a:noFill/>
        </p:spPr>
        <p:txBody>
          <a:bodyPr wrap="square">
            <a:spAutoFit/>
          </a:bodyPr>
          <a:lstStyle/>
          <a:p>
            <a:r>
              <a:rPr lang="en-CN" dirty="0">
                <a:hlinkClick r:id="rId5"/>
              </a:rPr>
              <a:t>https://github.com/tmikolov/word2vec/</a:t>
            </a:r>
            <a:r>
              <a:rPr lang="zh-CN" altLang="en-US" dirty="0"/>
              <a:t> </a:t>
            </a:r>
            <a:endParaRPr lang="en-CN" dirty="0"/>
          </a:p>
        </p:txBody>
      </p:sp>
    </p:spTree>
    <p:extLst>
      <p:ext uri="{BB962C8B-B14F-4D97-AF65-F5344CB8AC3E}">
        <p14:creationId xmlns:p14="http://schemas.microsoft.com/office/powerpoint/2010/main" val="16968150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83</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normAutofit fontScale="92500" lnSpcReduction="20000"/>
          </a:bodyPr>
          <a:lstStyle/>
          <a:p>
            <a:r>
              <a:rPr lang="en-US" altLang="zh-CN" dirty="0"/>
              <a:t>Word Meaning</a:t>
            </a:r>
          </a:p>
          <a:p>
            <a:r>
              <a:rPr lang="en-US" altLang="zh-CN" dirty="0"/>
              <a:t>Vector Semantics</a:t>
            </a:r>
          </a:p>
          <a:p>
            <a:r>
              <a:rPr lang="en-US" altLang="zh-CN" dirty="0"/>
              <a:t>Counting-based methods</a:t>
            </a:r>
          </a:p>
          <a:p>
            <a:pPr lvl="1"/>
            <a:r>
              <a:rPr lang="en-US" altLang="zh-CN" dirty="0"/>
              <a:t>Words and Vectors</a:t>
            </a:r>
          </a:p>
          <a:p>
            <a:pPr lvl="1"/>
            <a:r>
              <a:rPr lang="en-US" altLang="zh-CN" dirty="0"/>
              <a:t>TF-IDF/PPMI</a:t>
            </a:r>
          </a:p>
          <a:p>
            <a:r>
              <a:rPr lang="en-US" altLang="zh-CN" dirty="0"/>
              <a:t>Learning-based methods</a:t>
            </a:r>
          </a:p>
          <a:p>
            <a:pPr lvl="1"/>
            <a:r>
              <a:rPr lang="en-US" altLang="zh-CN" dirty="0"/>
              <a:t>Word2vec</a:t>
            </a:r>
          </a:p>
          <a:p>
            <a:pPr lvl="1"/>
            <a:r>
              <a:rPr lang="en-US" altLang="zh-CN" dirty="0"/>
              <a:t>Training</a:t>
            </a:r>
            <a:r>
              <a:rPr lang="zh-CN" altLang="en-US" dirty="0"/>
              <a:t> </a:t>
            </a:r>
            <a:r>
              <a:rPr lang="en-US" altLang="zh-CN" dirty="0"/>
              <a:t>word2vec</a:t>
            </a:r>
          </a:p>
          <a:p>
            <a:pPr lvl="1"/>
            <a:r>
              <a:rPr lang="en-US" altLang="zh-CN" b="1" dirty="0"/>
              <a:t>Properties</a:t>
            </a:r>
            <a:r>
              <a:rPr lang="zh-CN" altLang="en-US" b="1" dirty="0"/>
              <a:t> </a:t>
            </a:r>
            <a:r>
              <a:rPr lang="en-US" altLang="zh-CN" b="1" dirty="0"/>
              <a:t>of</a:t>
            </a:r>
            <a:r>
              <a:rPr lang="zh-CN" altLang="en-US" b="1" dirty="0"/>
              <a:t> </a:t>
            </a:r>
            <a:r>
              <a:rPr lang="en-US" altLang="zh-CN" b="1" dirty="0"/>
              <a:t>word</a:t>
            </a:r>
            <a:r>
              <a:rPr lang="zh-CN" altLang="en-US" b="1" dirty="0"/>
              <a:t> </a:t>
            </a:r>
            <a:r>
              <a:rPr lang="en-US" altLang="zh-CN" b="1" dirty="0"/>
              <a:t>embeddings</a:t>
            </a:r>
          </a:p>
        </p:txBody>
      </p:sp>
    </p:spTree>
    <p:extLst>
      <p:ext uri="{BB962C8B-B14F-4D97-AF65-F5344CB8AC3E}">
        <p14:creationId xmlns:p14="http://schemas.microsoft.com/office/powerpoint/2010/main" val="4166535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7B1E2-E7C5-41B7-9C0E-BDAA793455B9}"/>
              </a:ext>
            </a:extLst>
          </p:cNvPr>
          <p:cNvSpPr>
            <a:spLocks noGrp="1"/>
          </p:cNvSpPr>
          <p:nvPr>
            <p:ph type="title"/>
          </p:nvPr>
        </p:nvSpPr>
        <p:spPr/>
        <p:txBody>
          <a:bodyPr/>
          <a:lstStyle/>
          <a:p>
            <a:r>
              <a:rPr lang="en-US" altLang="zh-CN" dirty="0"/>
              <a:t>Neighbor types depend on window size</a:t>
            </a:r>
            <a:endParaRPr lang="zh-CN" altLang="en-US" dirty="0"/>
          </a:p>
        </p:txBody>
      </p:sp>
      <p:sp>
        <p:nvSpPr>
          <p:cNvPr id="3" name="灯片编号占位符 2">
            <a:extLst>
              <a:ext uri="{FF2B5EF4-FFF2-40B4-BE49-F238E27FC236}">
                <a16:creationId xmlns:a16="http://schemas.microsoft.com/office/drawing/2014/main" id="{F1D20357-E6ED-4A6A-8CC7-CC25349CC139}"/>
              </a:ext>
            </a:extLst>
          </p:cNvPr>
          <p:cNvSpPr>
            <a:spLocks noGrp="1"/>
          </p:cNvSpPr>
          <p:nvPr>
            <p:ph type="sldNum" sz="quarter" idx="12"/>
          </p:nvPr>
        </p:nvSpPr>
        <p:spPr/>
        <p:txBody>
          <a:bodyPr/>
          <a:lstStyle/>
          <a:p>
            <a:fld id="{B0345295-E261-4EC5-88DB-2E3C71302580}" type="slidenum">
              <a:rPr lang="zh-CN" altLang="en-US" smtClean="0"/>
              <a:t>84</a:t>
            </a:fld>
            <a:endParaRPr lang="zh-CN" altLang="en-US"/>
          </a:p>
        </p:txBody>
      </p:sp>
      <p:sp>
        <p:nvSpPr>
          <p:cNvPr id="4" name="内容占位符 3">
            <a:extLst>
              <a:ext uri="{FF2B5EF4-FFF2-40B4-BE49-F238E27FC236}">
                <a16:creationId xmlns:a16="http://schemas.microsoft.com/office/drawing/2014/main" id="{FFB26563-878C-412B-9D08-98B69A57AA0B}"/>
              </a:ext>
            </a:extLst>
          </p:cNvPr>
          <p:cNvSpPr>
            <a:spLocks noGrp="1"/>
          </p:cNvSpPr>
          <p:nvPr>
            <p:ph idx="1"/>
          </p:nvPr>
        </p:nvSpPr>
        <p:spPr>
          <a:xfrm>
            <a:off x="517525" y="1108433"/>
            <a:ext cx="11350627" cy="5508233"/>
          </a:xfrm>
        </p:spPr>
        <p:txBody>
          <a:bodyPr/>
          <a:lstStyle/>
          <a:p>
            <a:pPr>
              <a:spcAft>
                <a:spcPts val="1800"/>
              </a:spcAft>
            </a:pPr>
            <a:r>
              <a:rPr lang="en-US" altLang="zh-CN" dirty="0"/>
              <a:t>Small windows (C= +/- 2) : nearest words are </a:t>
            </a:r>
            <a:r>
              <a:rPr lang="en-US" altLang="zh-CN" b="1" dirty="0">
                <a:solidFill>
                  <a:srgbClr val="00B050"/>
                </a:solidFill>
              </a:rPr>
              <a:t>syntactically similar</a:t>
            </a:r>
            <a:r>
              <a:rPr lang="en-US" altLang="zh-CN" dirty="0"/>
              <a:t> words in same taxonomy</a:t>
            </a:r>
          </a:p>
          <a:p>
            <a:pPr lvl="1">
              <a:spcAft>
                <a:spcPts val="1800"/>
              </a:spcAft>
            </a:pPr>
            <a:r>
              <a:rPr lang="en-US" altLang="zh-CN" dirty="0"/>
              <a:t>Hogwarts nearest neighbors are other fictional schools</a:t>
            </a:r>
          </a:p>
          <a:p>
            <a:pPr>
              <a:spcAft>
                <a:spcPts val="1800"/>
              </a:spcAft>
            </a:pPr>
            <a:r>
              <a:rPr lang="en-US" altLang="zh-CN" dirty="0"/>
              <a:t>Large windows (C= +/- 5) :  nearest words are related words in </a:t>
            </a:r>
            <a:r>
              <a:rPr lang="en-US" altLang="zh-CN" b="1" dirty="0">
                <a:solidFill>
                  <a:srgbClr val="00B050"/>
                </a:solidFill>
              </a:rPr>
              <a:t>same semantic field</a:t>
            </a:r>
          </a:p>
          <a:p>
            <a:pPr lvl="1">
              <a:spcAft>
                <a:spcPts val="1800"/>
              </a:spcAft>
            </a:pPr>
            <a:r>
              <a:rPr lang="en-US" altLang="zh-CN" dirty="0"/>
              <a:t>Hogwarts nearest neighbors are Harry Potter world</a:t>
            </a:r>
          </a:p>
        </p:txBody>
      </p:sp>
      <p:pic>
        <p:nvPicPr>
          <p:cNvPr id="6" name="图片 5">
            <a:extLst>
              <a:ext uri="{FF2B5EF4-FFF2-40B4-BE49-F238E27FC236}">
                <a16:creationId xmlns:a16="http://schemas.microsoft.com/office/drawing/2014/main" id="{D923CD4B-24E0-45D0-91FC-344F4F2F3F0E}"/>
              </a:ext>
            </a:extLst>
          </p:cNvPr>
          <p:cNvPicPr>
            <a:picLocks noChangeAspect="1"/>
          </p:cNvPicPr>
          <p:nvPr/>
        </p:nvPicPr>
        <p:blipFill>
          <a:blip r:embed="rId3"/>
          <a:stretch>
            <a:fillRect/>
          </a:stretch>
        </p:blipFill>
        <p:spPr>
          <a:xfrm>
            <a:off x="5968784" y="5451509"/>
            <a:ext cx="5613616" cy="1041366"/>
          </a:xfrm>
          <a:prstGeom prst="rect">
            <a:avLst/>
          </a:prstGeom>
          <a:ln>
            <a:solidFill>
              <a:srgbClr val="FFC000"/>
            </a:solidFill>
          </a:ln>
        </p:spPr>
      </p:pic>
    </p:spTree>
    <p:extLst>
      <p:ext uri="{BB962C8B-B14F-4D97-AF65-F5344CB8AC3E}">
        <p14:creationId xmlns:p14="http://schemas.microsoft.com/office/powerpoint/2010/main" val="29871466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a:extLst>
              <a:ext uri="{FF2B5EF4-FFF2-40B4-BE49-F238E27FC236}">
                <a16:creationId xmlns:a16="http://schemas.microsoft.com/office/drawing/2014/main" id="{68834971-6FAE-44E2-AD71-BB90758E2F15}"/>
              </a:ext>
            </a:extLst>
          </p:cNvPr>
          <p:cNvSpPr/>
          <p:nvPr/>
        </p:nvSpPr>
        <p:spPr>
          <a:xfrm rot="20392980">
            <a:off x="1375198" y="4347727"/>
            <a:ext cx="3716985" cy="1724775"/>
          </a:xfrm>
          <a:prstGeom prst="parallelogram">
            <a:avLst/>
          </a:prstGeom>
          <a:solidFill>
            <a:schemeClr val="accent6">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0931B45-D84B-4A92-9BFC-FD771717597D}"/>
              </a:ext>
            </a:extLst>
          </p:cNvPr>
          <p:cNvSpPr>
            <a:spLocks noGrp="1"/>
          </p:cNvSpPr>
          <p:nvPr>
            <p:ph type="title"/>
          </p:nvPr>
        </p:nvSpPr>
        <p:spPr/>
        <p:txBody>
          <a:bodyPr/>
          <a:lstStyle/>
          <a:p>
            <a:r>
              <a:rPr lang="en-US" altLang="zh-CN" dirty="0"/>
              <a:t>Analogical relations</a:t>
            </a:r>
            <a:endParaRPr lang="zh-CN" altLang="en-US" dirty="0"/>
          </a:p>
        </p:txBody>
      </p:sp>
      <p:sp>
        <p:nvSpPr>
          <p:cNvPr id="3" name="灯片编号占位符 2">
            <a:extLst>
              <a:ext uri="{FF2B5EF4-FFF2-40B4-BE49-F238E27FC236}">
                <a16:creationId xmlns:a16="http://schemas.microsoft.com/office/drawing/2014/main" id="{12438772-0932-490A-9F91-D5008853FAB4}"/>
              </a:ext>
            </a:extLst>
          </p:cNvPr>
          <p:cNvSpPr>
            <a:spLocks noGrp="1"/>
          </p:cNvSpPr>
          <p:nvPr>
            <p:ph type="sldNum" sz="quarter" idx="12"/>
          </p:nvPr>
        </p:nvSpPr>
        <p:spPr/>
        <p:txBody>
          <a:bodyPr/>
          <a:lstStyle/>
          <a:p>
            <a:fld id="{B0345295-E261-4EC5-88DB-2E3C71302580}" type="slidenum">
              <a:rPr lang="zh-CN" altLang="en-US" smtClean="0"/>
              <a:t>85</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3AE75B57-F5B6-47CD-A524-A05158563F48}"/>
                  </a:ext>
                </a:extLst>
              </p:cNvPr>
              <p:cNvSpPr>
                <a:spLocks noGrp="1"/>
              </p:cNvSpPr>
              <p:nvPr>
                <p:ph idx="1"/>
              </p:nvPr>
            </p:nvSpPr>
            <p:spPr>
              <a:xfrm>
                <a:off x="507317" y="1055509"/>
                <a:ext cx="10138912" cy="2214509"/>
              </a:xfrm>
            </p:spPr>
            <p:txBody>
              <a:bodyPr>
                <a:normAutofit fontScale="92500" lnSpcReduction="10000"/>
              </a:bodyPr>
              <a:lstStyle/>
              <a:p>
                <a:r>
                  <a:rPr lang="en-US" altLang="zh-CN" dirty="0"/>
                  <a:t>The classic parallelogram model of analogical reasoning (</a:t>
                </a:r>
                <a:r>
                  <a:rPr lang="en-US" altLang="zh-CN" dirty="0">
                    <a:solidFill>
                      <a:schemeClr val="bg1">
                        <a:lumMod val="75000"/>
                      </a:schemeClr>
                    </a:solidFill>
                  </a:rPr>
                  <a:t>Rumelhart and Abrahamson 1973</a:t>
                </a:r>
                <a:r>
                  <a:rPr lang="en-US" altLang="zh-CN" dirty="0"/>
                  <a:t>)</a:t>
                </a:r>
              </a:p>
              <a:p>
                <a:r>
                  <a:rPr lang="en-US" altLang="zh-CN" dirty="0"/>
                  <a:t>To solve: "apple is to tree as grape is to  _____"</a:t>
                </a:r>
              </a:p>
              <a:p>
                <a:pPr lvl="1"/>
                <a:r>
                  <a:rPr lang="en-US" altLang="zh-CN" dirty="0"/>
                  <a:t>Add </a:t>
                </a:r>
                <a14:m>
                  <m:oMath xmlns:m="http://schemas.openxmlformats.org/officeDocument/2006/math">
                    <m:r>
                      <a:rPr lang="en-US" altLang="zh-CN" i="1" dirty="0" smtClean="0">
                        <a:latin typeface="Cambria Math" panose="02040503050406030204" pitchFamily="18" charset="0"/>
                      </a:rPr>
                      <m:t>𝑡𝑟𝑒𝑒</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𝑎𝑝𝑝𝑙𝑒</m:t>
                    </m:r>
                  </m:oMath>
                </a14:m>
                <a:r>
                  <a:rPr lang="en-US" altLang="zh-CN" dirty="0"/>
                  <a:t>  to </a:t>
                </a:r>
                <a14:m>
                  <m:oMath xmlns:m="http://schemas.openxmlformats.org/officeDocument/2006/math">
                    <m:r>
                      <a:rPr lang="en-US" altLang="zh-CN" i="1" dirty="0" smtClean="0">
                        <a:latin typeface="Cambria Math" panose="02040503050406030204" pitchFamily="18" charset="0"/>
                      </a:rPr>
                      <m:t>𝑔𝑟𝑎𝑝𝑒</m:t>
                    </m:r>
                  </m:oMath>
                </a14:m>
                <a:r>
                  <a:rPr lang="en-US" altLang="zh-CN" dirty="0"/>
                  <a:t> to get </a:t>
                </a:r>
                <a14:m>
                  <m:oMath xmlns:m="http://schemas.openxmlformats.org/officeDocument/2006/math">
                    <m:r>
                      <a:rPr lang="en-US" altLang="zh-CN" b="1" i="1" dirty="0" smtClean="0">
                        <a:solidFill>
                          <a:srgbClr val="00B050"/>
                        </a:solidFill>
                        <a:latin typeface="Cambria Math" panose="02040503050406030204" pitchFamily="18" charset="0"/>
                      </a:rPr>
                      <m:t>𝒗𝒊𝒏𝒆</m:t>
                    </m:r>
                  </m:oMath>
                </a14:m>
                <a:r>
                  <a:rPr lang="en-US" altLang="zh-CN" dirty="0"/>
                  <a:t>(</a:t>
                </a:r>
                <a:r>
                  <a:rPr lang="zh-CN" altLang="en-US" dirty="0"/>
                  <a:t>藤</a:t>
                </a:r>
                <a:r>
                  <a:rPr lang="en-US" altLang="zh-CN" dirty="0"/>
                  <a:t>)</a:t>
                </a:r>
              </a:p>
            </p:txBody>
          </p:sp>
        </mc:Choice>
        <mc:Fallback xmlns="">
          <p:sp>
            <p:nvSpPr>
              <p:cNvPr id="4" name="内容占位符 3">
                <a:extLst>
                  <a:ext uri="{FF2B5EF4-FFF2-40B4-BE49-F238E27FC236}">
                    <a16:creationId xmlns:a16="http://schemas.microsoft.com/office/drawing/2014/main" id="{3AE75B57-F5B6-47CD-A524-A05158563F48}"/>
                  </a:ext>
                </a:extLst>
              </p:cNvPr>
              <p:cNvSpPr>
                <a:spLocks noGrp="1" noRot="1" noChangeAspect="1" noMove="1" noResize="1" noEditPoints="1" noAdjustHandles="1" noChangeArrowheads="1" noChangeShapeType="1" noTextEdit="1"/>
              </p:cNvSpPr>
              <p:nvPr>
                <p:ph idx="1"/>
              </p:nvPr>
            </p:nvSpPr>
            <p:spPr>
              <a:xfrm>
                <a:off x="507317" y="1055509"/>
                <a:ext cx="10138912" cy="2214509"/>
              </a:xfrm>
              <a:blipFill>
                <a:blip r:embed="rId3"/>
                <a:stretch>
                  <a:fillRect l="-875" t="-4571" b="-571"/>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D7BEC799-0DDD-4233-B12D-ACF378D473A0}"/>
              </a:ext>
            </a:extLst>
          </p:cNvPr>
          <p:cNvPicPr>
            <a:picLocks noChangeAspect="1"/>
          </p:cNvPicPr>
          <p:nvPr/>
        </p:nvPicPr>
        <p:blipFill>
          <a:blip r:embed="rId4"/>
          <a:stretch>
            <a:fillRect/>
          </a:stretch>
        </p:blipFill>
        <p:spPr>
          <a:xfrm>
            <a:off x="5781505" y="4082143"/>
            <a:ext cx="6014506" cy="2053734"/>
          </a:xfrm>
          <a:prstGeom prst="rect">
            <a:avLst/>
          </a:prstGeom>
          <a:ln>
            <a:solidFill>
              <a:schemeClr val="tx1"/>
            </a:solidFill>
          </a:ln>
        </p:spPr>
      </p:pic>
      <p:cxnSp>
        <p:nvCxnSpPr>
          <p:cNvPr id="8" name="直接箭头连接符 7">
            <a:extLst>
              <a:ext uri="{FF2B5EF4-FFF2-40B4-BE49-F238E27FC236}">
                <a16:creationId xmlns:a16="http://schemas.microsoft.com/office/drawing/2014/main" id="{C36DCAB8-4AC0-4D15-89EB-A033F7D1F162}"/>
              </a:ext>
            </a:extLst>
          </p:cNvPr>
          <p:cNvCxnSpPr/>
          <p:nvPr/>
        </p:nvCxnSpPr>
        <p:spPr>
          <a:xfrm flipV="1">
            <a:off x="1577886" y="3755747"/>
            <a:ext cx="3113903" cy="114300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D0753C1-AC4E-4E01-9461-65DE5C2353B4}"/>
              </a:ext>
            </a:extLst>
          </p:cNvPr>
          <p:cNvCxnSpPr/>
          <p:nvPr/>
        </p:nvCxnSpPr>
        <p:spPr>
          <a:xfrm flipV="1">
            <a:off x="1779713" y="5516097"/>
            <a:ext cx="3113903" cy="114300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DFC5B83-A797-493F-B936-DD67E6D20931}"/>
              </a:ext>
            </a:extLst>
          </p:cNvPr>
          <p:cNvSpPr txBox="1"/>
          <p:nvPr/>
        </p:nvSpPr>
        <p:spPr>
          <a:xfrm>
            <a:off x="658813" y="4263058"/>
            <a:ext cx="1066318" cy="523220"/>
          </a:xfrm>
          <a:prstGeom prst="rect">
            <a:avLst/>
          </a:prstGeom>
          <a:noFill/>
        </p:spPr>
        <p:txBody>
          <a:bodyPr wrap="none" rtlCol="0">
            <a:spAutoFit/>
          </a:bodyPr>
          <a:lstStyle/>
          <a:p>
            <a:r>
              <a:rPr lang="en-US" altLang="zh-CN" sz="2800" dirty="0"/>
              <a:t>apple</a:t>
            </a:r>
            <a:endParaRPr lang="zh-CN" altLang="en-US" sz="2800" dirty="0"/>
          </a:p>
        </p:txBody>
      </p:sp>
      <p:sp>
        <p:nvSpPr>
          <p:cNvPr id="14" name="文本框 13">
            <a:extLst>
              <a:ext uri="{FF2B5EF4-FFF2-40B4-BE49-F238E27FC236}">
                <a16:creationId xmlns:a16="http://schemas.microsoft.com/office/drawing/2014/main" id="{6B982C3D-A819-4A1E-B3EC-0E92795F8C6F}"/>
              </a:ext>
            </a:extLst>
          </p:cNvPr>
          <p:cNvSpPr txBox="1"/>
          <p:nvPr/>
        </p:nvSpPr>
        <p:spPr>
          <a:xfrm>
            <a:off x="658813" y="6135877"/>
            <a:ext cx="1106393" cy="523220"/>
          </a:xfrm>
          <a:prstGeom prst="rect">
            <a:avLst/>
          </a:prstGeom>
          <a:noFill/>
        </p:spPr>
        <p:txBody>
          <a:bodyPr wrap="none" rtlCol="0">
            <a:spAutoFit/>
          </a:bodyPr>
          <a:lstStyle/>
          <a:p>
            <a:r>
              <a:rPr lang="en-US" altLang="zh-CN" sz="2800" dirty="0"/>
              <a:t>grape</a:t>
            </a:r>
            <a:endParaRPr lang="zh-CN" altLang="en-US" sz="2800" dirty="0"/>
          </a:p>
        </p:txBody>
      </p:sp>
      <p:sp>
        <p:nvSpPr>
          <p:cNvPr id="15" name="文本框 14">
            <a:extLst>
              <a:ext uri="{FF2B5EF4-FFF2-40B4-BE49-F238E27FC236}">
                <a16:creationId xmlns:a16="http://schemas.microsoft.com/office/drawing/2014/main" id="{087A364C-FB14-4B0C-9B88-0904C60EEF3E}"/>
              </a:ext>
            </a:extLst>
          </p:cNvPr>
          <p:cNvSpPr txBox="1"/>
          <p:nvPr/>
        </p:nvSpPr>
        <p:spPr>
          <a:xfrm>
            <a:off x="4631727" y="3195454"/>
            <a:ext cx="805029" cy="523220"/>
          </a:xfrm>
          <a:prstGeom prst="rect">
            <a:avLst/>
          </a:prstGeom>
          <a:noFill/>
        </p:spPr>
        <p:txBody>
          <a:bodyPr wrap="none" rtlCol="0">
            <a:spAutoFit/>
          </a:bodyPr>
          <a:lstStyle/>
          <a:p>
            <a:r>
              <a:rPr lang="en-US" altLang="zh-CN" sz="2800" dirty="0"/>
              <a:t>tree</a:t>
            </a:r>
            <a:endParaRPr lang="zh-CN" altLang="en-US" sz="2800" dirty="0"/>
          </a:p>
        </p:txBody>
      </p:sp>
      <p:sp>
        <p:nvSpPr>
          <p:cNvPr id="16" name="文本框 15">
            <a:extLst>
              <a:ext uri="{FF2B5EF4-FFF2-40B4-BE49-F238E27FC236}">
                <a16:creationId xmlns:a16="http://schemas.microsoft.com/office/drawing/2014/main" id="{428F4A76-D535-40C9-AA89-15B9910555DF}"/>
              </a:ext>
            </a:extLst>
          </p:cNvPr>
          <p:cNvSpPr txBox="1"/>
          <p:nvPr/>
        </p:nvSpPr>
        <p:spPr>
          <a:xfrm>
            <a:off x="4908123" y="5117961"/>
            <a:ext cx="845103" cy="523220"/>
          </a:xfrm>
          <a:prstGeom prst="rect">
            <a:avLst/>
          </a:prstGeom>
          <a:noFill/>
        </p:spPr>
        <p:txBody>
          <a:bodyPr wrap="none" rtlCol="0">
            <a:spAutoFit/>
          </a:bodyPr>
          <a:lstStyle/>
          <a:p>
            <a:r>
              <a:rPr lang="en-US" altLang="zh-CN" sz="2800" dirty="0"/>
              <a:t>vine</a:t>
            </a:r>
            <a:endParaRPr lang="zh-CN" altLang="en-US" sz="2800" dirty="0"/>
          </a:p>
        </p:txBody>
      </p:sp>
    </p:spTree>
    <p:extLst>
      <p:ext uri="{BB962C8B-B14F-4D97-AF65-F5344CB8AC3E}">
        <p14:creationId xmlns:p14="http://schemas.microsoft.com/office/powerpoint/2010/main" val="30602318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19A62-44B6-464A-91A2-1940510A1FCE}"/>
              </a:ext>
            </a:extLst>
          </p:cNvPr>
          <p:cNvSpPr>
            <a:spLocks noGrp="1"/>
          </p:cNvSpPr>
          <p:nvPr>
            <p:ph type="title"/>
          </p:nvPr>
        </p:nvSpPr>
        <p:spPr/>
        <p:txBody>
          <a:bodyPr/>
          <a:lstStyle/>
          <a:p>
            <a:r>
              <a:rPr lang="en-US" altLang="zh-CN" dirty="0"/>
              <a:t>Analogical relations via parallelogram</a:t>
            </a:r>
            <a:endParaRPr lang="zh-CN" altLang="en-US" dirty="0"/>
          </a:p>
        </p:txBody>
      </p:sp>
      <p:sp>
        <p:nvSpPr>
          <p:cNvPr id="3" name="灯片编号占位符 2">
            <a:extLst>
              <a:ext uri="{FF2B5EF4-FFF2-40B4-BE49-F238E27FC236}">
                <a16:creationId xmlns:a16="http://schemas.microsoft.com/office/drawing/2014/main" id="{35AC73B1-B364-4B31-B634-93620AF2F10E}"/>
              </a:ext>
            </a:extLst>
          </p:cNvPr>
          <p:cNvSpPr>
            <a:spLocks noGrp="1"/>
          </p:cNvSpPr>
          <p:nvPr>
            <p:ph type="sldNum" sz="quarter" idx="12"/>
          </p:nvPr>
        </p:nvSpPr>
        <p:spPr/>
        <p:txBody>
          <a:bodyPr/>
          <a:lstStyle/>
          <a:p>
            <a:fld id="{B0345295-E261-4EC5-88DB-2E3C71302580}" type="slidenum">
              <a:rPr lang="zh-CN" altLang="en-US" smtClean="0"/>
              <a:t>86</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E285965-A136-4A20-9861-611934A8E5B8}"/>
                  </a:ext>
                </a:extLst>
              </p:cNvPr>
              <p:cNvSpPr>
                <a:spLocks noGrp="1"/>
              </p:cNvSpPr>
              <p:nvPr>
                <p:ph idx="1"/>
              </p:nvPr>
            </p:nvSpPr>
            <p:spPr/>
            <p:txBody>
              <a:bodyPr>
                <a:normAutofit/>
              </a:bodyPr>
              <a:lstStyle/>
              <a:p>
                <a:pPr>
                  <a:spcAft>
                    <a:spcPts val="1800"/>
                  </a:spcAft>
                </a:pPr>
                <a:r>
                  <a:rPr lang="en-US" altLang="zh-CN" dirty="0"/>
                  <a:t>The parallelogram method can solve analogies with both sparse and dense embeddings (</a:t>
                </a:r>
                <a:r>
                  <a:rPr lang="en-US" altLang="zh-CN" dirty="0">
                    <a:solidFill>
                      <a:schemeClr val="bg1">
                        <a:lumMod val="75000"/>
                      </a:schemeClr>
                    </a:solidFill>
                  </a:rPr>
                  <a:t>Turney and Littman 2005, Mikolov et al. 2013b</a:t>
                </a:r>
                <a:r>
                  <a:rPr lang="en-US" altLang="zh-CN" dirty="0"/>
                  <a:t>)</a:t>
                </a:r>
              </a:p>
              <a:p>
                <a:pPr lvl="1">
                  <a:spcAft>
                    <a:spcPts val="1800"/>
                  </a:spcAft>
                </a:pPr>
                <a14:m>
                  <m:oMath xmlns:m="http://schemas.openxmlformats.org/officeDocument/2006/math">
                    <m:r>
                      <a:rPr lang="en-US" altLang="zh-CN" i="1" dirty="0" smtClean="0">
                        <a:solidFill>
                          <a:srgbClr val="00B050"/>
                        </a:solidFill>
                        <a:latin typeface="Cambria Math" panose="02040503050406030204" pitchFamily="18" charset="0"/>
                      </a:rPr>
                      <m:t>𝑘𝑖𝑛𝑔</m:t>
                    </m:r>
                    <m:r>
                      <a:rPr lang="en-US" altLang="zh-CN" i="1" dirty="0" smtClean="0">
                        <a:solidFill>
                          <a:srgbClr val="00B050"/>
                        </a:solidFill>
                        <a:latin typeface="Cambria Math" panose="02040503050406030204" pitchFamily="18" charset="0"/>
                      </a:rPr>
                      <m:t> – </m:t>
                    </m:r>
                    <m:r>
                      <a:rPr lang="en-US" altLang="zh-CN" i="1" dirty="0" smtClean="0">
                        <a:solidFill>
                          <a:srgbClr val="00B050"/>
                        </a:solidFill>
                        <a:latin typeface="Cambria Math" panose="02040503050406030204" pitchFamily="18" charset="0"/>
                      </a:rPr>
                      <m:t>𝑚𝑎𝑛</m:t>
                    </m:r>
                    <m:r>
                      <a:rPr lang="en-US" altLang="zh-CN" i="1" dirty="0" smtClean="0">
                        <a:solidFill>
                          <a:srgbClr val="00B050"/>
                        </a:solidFill>
                        <a:latin typeface="Cambria Math" panose="02040503050406030204" pitchFamily="18" charset="0"/>
                      </a:rPr>
                      <m:t> + </m:t>
                    </m:r>
                    <m:r>
                      <a:rPr lang="en-US" altLang="zh-CN" i="1" dirty="0" smtClean="0">
                        <a:solidFill>
                          <a:srgbClr val="00B050"/>
                        </a:solidFill>
                        <a:latin typeface="Cambria Math" panose="02040503050406030204" pitchFamily="18" charset="0"/>
                      </a:rPr>
                      <m:t>𝑤𝑜𝑚𝑎𝑛</m:t>
                    </m:r>
                  </m:oMath>
                </a14:m>
                <a:r>
                  <a:rPr lang="en-US" altLang="zh-CN" dirty="0">
                    <a:solidFill>
                      <a:srgbClr val="00B050"/>
                    </a:solidFill>
                  </a:rPr>
                  <a:t> </a:t>
                </a:r>
                <a:r>
                  <a:rPr lang="en-US" altLang="zh-CN" dirty="0"/>
                  <a:t>is close to </a:t>
                </a:r>
                <a:r>
                  <a:rPr lang="en-US" altLang="zh-CN" dirty="0">
                    <a:solidFill>
                      <a:srgbClr val="00B050"/>
                    </a:solidFill>
                  </a:rPr>
                  <a:t>queen</a:t>
                </a:r>
              </a:p>
              <a:p>
                <a:pPr lvl="1">
                  <a:spcAft>
                    <a:spcPts val="1800"/>
                  </a:spcAft>
                </a:pPr>
                <a14:m>
                  <m:oMath xmlns:m="http://schemas.openxmlformats.org/officeDocument/2006/math">
                    <m:r>
                      <a:rPr lang="en-US" altLang="zh-CN" i="1" dirty="0" smtClean="0">
                        <a:solidFill>
                          <a:srgbClr val="00B050"/>
                        </a:solidFill>
                        <a:latin typeface="Cambria Math" panose="02040503050406030204" pitchFamily="18" charset="0"/>
                      </a:rPr>
                      <m:t>𝑃𝑎𝑟𝑖𝑠</m:t>
                    </m:r>
                    <m:r>
                      <a:rPr lang="en-US" altLang="zh-CN" i="1" dirty="0" smtClean="0">
                        <a:solidFill>
                          <a:srgbClr val="00B050"/>
                        </a:solidFill>
                        <a:latin typeface="Cambria Math" panose="02040503050406030204" pitchFamily="18" charset="0"/>
                      </a:rPr>
                      <m:t> – </m:t>
                    </m:r>
                    <m:r>
                      <a:rPr lang="en-US" altLang="zh-CN" i="1" dirty="0" smtClean="0">
                        <a:solidFill>
                          <a:srgbClr val="00B050"/>
                        </a:solidFill>
                        <a:latin typeface="Cambria Math" panose="02040503050406030204" pitchFamily="18" charset="0"/>
                      </a:rPr>
                      <m:t>𝐹𝑟𝑎𝑛𝑐𝑒</m:t>
                    </m:r>
                    <m:r>
                      <a:rPr lang="en-US" altLang="zh-CN" i="1" dirty="0" smtClean="0">
                        <a:solidFill>
                          <a:srgbClr val="00B050"/>
                        </a:solidFill>
                        <a:latin typeface="Cambria Math" panose="02040503050406030204" pitchFamily="18" charset="0"/>
                      </a:rPr>
                      <m:t> + </m:t>
                    </m:r>
                    <m:r>
                      <a:rPr lang="en-US" altLang="zh-CN" i="1" dirty="0" smtClean="0">
                        <a:solidFill>
                          <a:srgbClr val="00B050"/>
                        </a:solidFill>
                        <a:latin typeface="Cambria Math" panose="02040503050406030204" pitchFamily="18" charset="0"/>
                      </a:rPr>
                      <m:t>𝐼𝑡𝑎𝑙𝑦</m:t>
                    </m:r>
                  </m:oMath>
                </a14:m>
                <a:r>
                  <a:rPr lang="en-US" altLang="zh-CN" dirty="0"/>
                  <a:t> is close to </a:t>
                </a:r>
                <a:r>
                  <a:rPr lang="en-US" altLang="zh-CN" dirty="0">
                    <a:solidFill>
                      <a:srgbClr val="00B050"/>
                    </a:solidFill>
                  </a:rPr>
                  <a:t>Rome</a:t>
                </a:r>
              </a:p>
              <a:p>
                <a:pPr>
                  <a:spcAft>
                    <a:spcPts val="1800"/>
                  </a:spcAft>
                </a:pPr>
                <a:r>
                  <a:rPr lang="en-US" altLang="zh-CN" dirty="0"/>
                  <a:t>For a problem </a:t>
                </a:r>
                <a14:m>
                  <m:oMath xmlns:m="http://schemas.openxmlformats.org/officeDocument/2006/math">
                    <m:r>
                      <a:rPr lang="en-US" altLang="zh-CN" b="1" i="0" dirty="0" smtClean="0">
                        <a:latin typeface="Cambria Math" panose="02040503050406030204" pitchFamily="18" charset="0"/>
                      </a:rPr>
                      <m:t>𝐚</m:t>
                    </m:r>
                    <m:r>
                      <a:rPr lang="en-US" altLang="zh-CN"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0" dirty="0" smtClean="0">
                            <a:latin typeface="Cambria Math" panose="02040503050406030204" pitchFamily="18" charset="0"/>
                          </a:rPr>
                          <m:t>𝐚</m:t>
                        </m:r>
                      </m:e>
                      <m:sup>
                        <m:r>
                          <a:rPr lang="en-US" altLang="zh-CN" b="1" i="0" dirty="0" smtClean="0">
                            <a:latin typeface="Cambria Math" panose="02040503050406030204" pitchFamily="18" charset="0"/>
                          </a:rPr>
                          <m:t>∗</m:t>
                        </m:r>
                      </m:sup>
                    </m:sSup>
                    <m:r>
                      <a:rPr lang="en-US" altLang="zh-CN" i="1" dirty="0" smtClean="0">
                        <a:latin typeface="Cambria Math" panose="02040503050406030204" pitchFamily="18" charset="0"/>
                      </a:rPr>
                      <m:t>::</m:t>
                    </m:r>
                    <m:r>
                      <a:rPr lang="en-US" altLang="zh-CN" b="1" i="0" dirty="0" smtClean="0">
                        <a:latin typeface="Cambria Math" panose="02040503050406030204" pitchFamily="18" charset="0"/>
                      </a:rPr>
                      <m:t>𝐛</m:t>
                    </m:r>
                    <m:r>
                      <a:rPr lang="en-US" altLang="zh-CN"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0" dirty="0" smtClean="0">
                            <a:latin typeface="Cambria Math" panose="02040503050406030204" pitchFamily="18" charset="0"/>
                          </a:rPr>
                          <m:t>𝐛</m:t>
                        </m:r>
                      </m:e>
                      <m:sup>
                        <m:r>
                          <a:rPr lang="en-US" altLang="zh-CN" b="1" i="0" dirty="0" smtClean="0">
                            <a:latin typeface="Cambria Math" panose="02040503050406030204" pitchFamily="18" charset="0"/>
                          </a:rPr>
                          <m:t>∗</m:t>
                        </m:r>
                      </m:sup>
                    </m:sSup>
                  </m:oMath>
                </a14:m>
                <a:r>
                  <a:rPr lang="en-US" altLang="zh-CN" dirty="0"/>
                  <a:t>, the parallelogram method is:</a:t>
                </a:r>
              </a:p>
              <a:p>
                <a:pPr marL="0" indent="0">
                  <a:spcAft>
                    <a:spcPts val="1800"/>
                  </a:spcAft>
                  <a:buNone/>
                </a:pPr>
                <a14:m>
                  <m:oMathPara xmlns:m="http://schemas.openxmlformats.org/officeDocument/2006/math">
                    <m:oMathParaPr>
                      <m:jc m:val="centerGroup"/>
                    </m:oMathParaPr>
                    <m:oMath xmlns:m="http://schemas.openxmlformats.org/officeDocument/2006/math">
                      <m:sSup>
                        <m:sSupPr>
                          <m:ctrlPr>
                            <a:rPr lang="en-US" altLang="zh-CN" b="0" i="1" dirty="0"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arg</m:t>
                          </m:r>
                        </m:fName>
                        <m:e>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max</m:t>
                                  </m:r>
                                </m:e>
                                <m:lim>
                                  <m:r>
                                    <a:rPr lang="en-US" altLang="zh-CN" b="1" i="0" dirty="0" smtClean="0">
                                      <a:latin typeface="Cambria Math" panose="02040503050406030204" pitchFamily="18" charset="0"/>
                                    </a:rPr>
                                    <m:t>𝐱</m:t>
                                  </m:r>
                                </m:lim>
                              </m:limLow>
                            </m:fName>
                            <m:e>
                              <m:r>
                                <m:rPr>
                                  <m:sty m:val="p"/>
                                </m:rPr>
                                <a:rPr lang="en-US" altLang="zh-CN" b="0" i="0" dirty="0" smtClean="0">
                                  <a:latin typeface="Cambria Math" panose="02040503050406030204" pitchFamily="18" charset="0"/>
                                </a:rPr>
                                <m:t>dist</m:t>
                              </m:r>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𝐱</m:t>
                              </m:r>
                              <m:r>
                                <a:rPr lang="en-US" altLang="zh-CN" b="0"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0" dirty="0" smtClean="0">
                                      <a:latin typeface="Cambria Math" panose="02040503050406030204" pitchFamily="18" charset="0"/>
                                    </a:rPr>
                                    <m:t>𝐚</m:t>
                                  </m:r>
                                </m:e>
                                <m:sup>
                                  <m:r>
                                    <a:rPr lang="en-US" altLang="zh-CN" b="1" i="0"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𝐚</m:t>
                              </m:r>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𝐛</m:t>
                              </m:r>
                              <m:r>
                                <a:rPr lang="en-US" altLang="zh-CN" b="0" i="1" dirty="0" smtClean="0">
                                  <a:latin typeface="Cambria Math" panose="02040503050406030204" pitchFamily="18" charset="0"/>
                                </a:rPr>
                                <m:t>)</m:t>
                              </m:r>
                            </m:e>
                          </m:func>
                        </m:e>
                      </m:func>
                    </m:oMath>
                  </m:oMathPara>
                </a14:m>
                <a:endParaRPr lang="en-US" altLang="zh-CN" dirty="0"/>
              </a:p>
              <a:p>
                <a:pPr>
                  <a:spcAft>
                    <a:spcPts val="1800"/>
                  </a:spcAft>
                </a:pPr>
                <a:r>
                  <a:rPr lang="en-US" altLang="zh-CN" dirty="0"/>
                  <a:t>It only seems to work for frequent words, small distances and certain relations (relating countries to capitals, etc.)</a:t>
                </a:r>
              </a:p>
            </p:txBody>
          </p:sp>
        </mc:Choice>
        <mc:Fallback xmlns="">
          <p:sp>
            <p:nvSpPr>
              <p:cNvPr id="4" name="内容占位符 3">
                <a:extLst>
                  <a:ext uri="{FF2B5EF4-FFF2-40B4-BE49-F238E27FC236}">
                    <a16:creationId xmlns:a16="http://schemas.microsoft.com/office/drawing/2014/main" id="{BE285965-A136-4A20-9861-611934A8E5B8}"/>
                  </a:ext>
                </a:extLst>
              </p:cNvPr>
              <p:cNvSpPr>
                <a:spLocks noGrp="1" noRot="1" noChangeAspect="1" noMove="1" noResize="1" noEditPoints="1" noAdjustHandles="1" noChangeArrowheads="1" noChangeShapeType="1" noTextEdit="1"/>
              </p:cNvSpPr>
              <p:nvPr>
                <p:ph idx="1"/>
              </p:nvPr>
            </p:nvSpPr>
            <p:spPr>
              <a:blipFill>
                <a:blip r:embed="rId3"/>
                <a:stretch>
                  <a:fillRect l="-916" t="-1152" b="-3226"/>
                </a:stretch>
              </a:blipFill>
            </p:spPr>
            <p:txBody>
              <a:bodyPr/>
              <a:lstStyle/>
              <a:p>
                <a:r>
                  <a:rPr lang="en-CN">
                    <a:noFill/>
                  </a:rPr>
                  <a:t> </a:t>
                </a:r>
              </a:p>
            </p:txBody>
          </p:sp>
        </mc:Fallback>
      </mc:AlternateContent>
    </p:spTree>
    <p:extLst>
      <p:ext uri="{BB962C8B-B14F-4D97-AF65-F5344CB8AC3E}">
        <p14:creationId xmlns:p14="http://schemas.microsoft.com/office/powerpoint/2010/main" val="3508473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74B9D-BF69-40DB-881D-C79999E1FFA4}"/>
              </a:ext>
            </a:extLst>
          </p:cNvPr>
          <p:cNvSpPr>
            <a:spLocks noGrp="1"/>
          </p:cNvSpPr>
          <p:nvPr>
            <p:ph type="title"/>
          </p:nvPr>
        </p:nvSpPr>
        <p:spPr/>
        <p:txBody>
          <a:bodyPr lIns="90000">
            <a:noAutofit/>
          </a:bodyPr>
          <a:lstStyle/>
          <a:p>
            <a:r>
              <a:rPr lang="en-US" altLang="zh-CN" dirty="0"/>
              <a:t> Embeddings Reveal Semantic Change</a:t>
            </a:r>
            <a:endParaRPr lang="zh-CN" altLang="en-US" dirty="0"/>
          </a:p>
        </p:txBody>
      </p:sp>
      <p:sp>
        <p:nvSpPr>
          <p:cNvPr id="3" name="灯片编号占位符 2">
            <a:extLst>
              <a:ext uri="{FF2B5EF4-FFF2-40B4-BE49-F238E27FC236}">
                <a16:creationId xmlns:a16="http://schemas.microsoft.com/office/drawing/2014/main" id="{1D272A48-FFF3-4209-B459-465D9EF6FBA0}"/>
              </a:ext>
            </a:extLst>
          </p:cNvPr>
          <p:cNvSpPr>
            <a:spLocks noGrp="1"/>
          </p:cNvSpPr>
          <p:nvPr>
            <p:ph type="sldNum" sz="quarter" idx="12"/>
          </p:nvPr>
        </p:nvSpPr>
        <p:spPr/>
        <p:txBody>
          <a:bodyPr/>
          <a:lstStyle/>
          <a:p>
            <a:fld id="{B0345295-E261-4EC5-88DB-2E3C71302580}" type="slidenum">
              <a:rPr lang="zh-CN" altLang="en-US" smtClean="0"/>
              <a:t>87</a:t>
            </a:fld>
            <a:endParaRPr lang="zh-CN" altLang="en-US"/>
          </a:p>
        </p:txBody>
      </p:sp>
      <p:sp>
        <p:nvSpPr>
          <p:cNvPr id="4" name="内容占位符 3">
            <a:extLst>
              <a:ext uri="{FF2B5EF4-FFF2-40B4-BE49-F238E27FC236}">
                <a16:creationId xmlns:a16="http://schemas.microsoft.com/office/drawing/2014/main" id="{DECB65DE-C697-4BEB-8ACF-780B7B9B20F6}"/>
              </a:ext>
            </a:extLst>
          </p:cNvPr>
          <p:cNvSpPr>
            <a:spLocks noGrp="1"/>
          </p:cNvSpPr>
          <p:nvPr>
            <p:ph idx="1"/>
          </p:nvPr>
        </p:nvSpPr>
        <p:spPr>
          <a:xfrm>
            <a:off x="528185" y="1119787"/>
            <a:ext cx="9383258" cy="814112"/>
          </a:xfrm>
        </p:spPr>
        <p:txBody>
          <a:bodyPr lIns="90000">
            <a:noAutofit/>
          </a:bodyPr>
          <a:lstStyle/>
          <a:p>
            <a:r>
              <a:rPr lang="en-US" altLang="zh-CN" dirty="0"/>
              <a:t>Train embeddings on different decades of historical text to see meanings shift</a:t>
            </a:r>
          </a:p>
          <a:p>
            <a:endParaRPr lang="zh-CN" altLang="en-US" sz="2400" dirty="0"/>
          </a:p>
        </p:txBody>
      </p:sp>
      <p:sp>
        <p:nvSpPr>
          <p:cNvPr id="5" name="Rectangle 1">
            <a:extLst>
              <a:ext uri="{FF2B5EF4-FFF2-40B4-BE49-F238E27FC236}">
                <a16:creationId xmlns:a16="http://schemas.microsoft.com/office/drawing/2014/main" id="{B2ECEFBD-7890-4B27-82F6-C569168D91B8}"/>
              </a:ext>
            </a:extLst>
          </p:cNvPr>
          <p:cNvSpPr/>
          <p:nvPr/>
        </p:nvSpPr>
        <p:spPr>
          <a:xfrm>
            <a:off x="1596220" y="5967551"/>
            <a:ext cx="8990037" cy="707886"/>
          </a:xfrm>
          <a:prstGeom prst="rect">
            <a:avLst/>
          </a:prstGeom>
          <a:noFill/>
        </p:spPr>
        <p:txBody>
          <a:bodyPr wrap="square">
            <a:spAutoFit/>
          </a:bodyPr>
          <a:lstStyle/>
          <a:p>
            <a:r>
              <a:rPr lang="en-US" sz="2000" dirty="0">
                <a:solidFill>
                  <a:schemeClr val="tx1">
                    <a:lumMod val="50000"/>
                    <a:lumOff val="50000"/>
                  </a:schemeClr>
                </a:solidFill>
              </a:rPr>
              <a:t>William L. Hamilton, Jure </a:t>
            </a:r>
            <a:r>
              <a:rPr lang="en-US" sz="2000" dirty="0" err="1">
                <a:solidFill>
                  <a:schemeClr val="tx1">
                    <a:lumMod val="50000"/>
                    <a:lumOff val="50000"/>
                  </a:schemeClr>
                </a:solidFill>
              </a:rPr>
              <a:t>Leskovec</a:t>
            </a:r>
            <a:r>
              <a:rPr lang="en-US" sz="2000" dirty="0">
                <a:solidFill>
                  <a:schemeClr val="tx1">
                    <a:lumMod val="50000"/>
                    <a:lumOff val="50000"/>
                  </a:schemeClr>
                </a:solidFill>
              </a:rPr>
              <a:t>, and Dan Jurafsky. 2016. Diachronic Word Embeddings Reveal Statistical Laws of Semantic Change. Proceedings of ACL.</a:t>
            </a:r>
          </a:p>
        </p:txBody>
      </p:sp>
      <p:pic>
        <p:nvPicPr>
          <p:cNvPr id="9" name="图片 8">
            <a:extLst>
              <a:ext uri="{FF2B5EF4-FFF2-40B4-BE49-F238E27FC236}">
                <a16:creationId xmlns:a16="http://schemas.microsoft.com/office/drawing/2014/main" id="{1A8A61FE-739D-4BEC-AE3B-0A4B6DF9A02E}"/>
              </a:ext>
            </a:extLst>
          </p:cNvPr>
          <p:cNvPicPr>
            <a:picLocks noChangeAspect="1"/>
          </p:cNvPicPr>
          <p:nvPr/>
        </p:nvPicPr>
        <p:blipFill>
          <a:blip r:embed="rId3"/>
          <a:stretch>
            <a:fillRect/>
          </a:stretch>
        </p:blipFill>
        <p:spPr>
          <a:xfrm>
            <a:off x="703595" y="2147672"/>
            <a:ext cx="10878805" cy="3590541"/>
          </a:xfrm>
          <a:prstGeom prst="rect">
            <a:avLst/>
          </a:prstGeom>
        </p:spPr>
      </p:pic>
    </p:spTree>
    <p:extLst>
      <p:ext uri="{BB962C8B-B14F-4D97-AF65-F5344CB8AC3E}">
        <p14:creationId xmlns:p14="http://schemas.microsoft.com/office/powerpoint/2010/main" val="38374910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61F1E-BE6A-44BA-AF52-453382D631A3}"/>
              </a:ext>
            </a:extLst>
          </p:cNvPr>
          <p:cNvSpPr>
            <a:spLocks noGrp="1"/>
          </p:cNvSpPr>
          <p:nvPr>
            <p:ph type="title"/>
          </p:nvPr>
        </p:nvSpPr>
        <p:spPr/>
        <p:txBody>
          <a:bodyPr>
            <a:normAutofit fontScale="90000"/>
          </a:bodyPr>
          <a:lstStyle/>
          <a:p>
            <a:r>
              <a:rPr lang="en-US" altLang="zh-CN" dirty="0"/>
              <a:t>Dynamic Word Embeddings</a:t>
            </a:r>
            <a:endParaRPr lang="zh-CN" altLang="en-US" dirty="0"/>
          </a:p>
        </p:txBody>
      </p:sp>
      <p:sp>
        <p:nvSpPr>
          <p:cNvPr id="3" name="灯片编号占位符 2">
            <a:extLst>
              <a:ext uri="{FF2B5EF4-FFF2-40B4-BE49-F238E27FC236}">
                <a16:creationId xmlns:a16="http://schemas.microsoft.com/office/drawing/2014/main" id="{49545C0A-9872-4D4D-8E2D-6B3EEF777DBD}"/>
              </a:ext>
            </a:extLst>
          </p:cNvPr>
          <p:cNvSpPr>
            <a:spLocks noGrp="1"/>
          </p:cNvSpPr>
          <p:nvPr>
            <p:ph type="sldNum" sz="quarter" idx="12"/>
          </p:nvPr>
        </p:nvSpPr>
        <p:spPr/>
        <p:txBody>
          <a:bodyPr/>
          <a:lstStyle/>
          <a:p>
            <a:fld id="{B0345295-E261-4EC5-88DB-2E3C71302580}" type="slidenum">
              <a:rPr lang="zh-CN" altLang="en-US" smtClean="0"/>
              <a:t>88</a:t>
            </a:fld>
            <a:endParaRPr lang="zh-CN" altLang="en-US"/>
          </a:p>
        </p:txBody>
      </p:sp>
      <p:sp>
        <p:nvSpPr>
          <p:cNvPr id="9" name="文本框 8">
            <a:extLst>
              <a:ext uri="{FF2B5EF4-FFF2-40B4-BE49-F238E27FC236}">
                <a16:creationId xmlns:a16="http://schemas.microsoft.com/office/drawing/2014/main" id="{C429DFCB-A462-4291-81FE-C5F844133C3C}"/>
              </a:ext>
            </a:extLst>
          </p:cNvPr>
          <p:cNvSpPr txBox="1"/>
          <p:nvPr/>
        </p:nvSpPr>
        <p:spPr>
          <a:xfrm>
            <a:off x="1987676" y="6456604"/>
            <a:ext cx="8445842" cy="367200"/>
          </a:xfrm>
          <a:prstGeom prst="rect">
            <a:avLst/>
          </a:prstGeom>
          <a:noFill/>
        </p:spPr>
        <p:txBody>
          <a:bodyPr wrap="square">
            <a:spAutoFit/>
          </a:bodyPr>
          <a:lstStyle/>
          <a:p>
            <a:r>
              <a:rPr lang="en-US" altLang="zh-CN" b="0" i="0" dirty="0">
                <a:solidFill>
                  <a:schemeClr val="tx1">
                    <a:lumMod val="50000"/>
                    <a:lumOff val="50000"/>
                  </a:schemeClr>
                </a:solidFill>
                <a:effectLst/>
                <a:latin typeface="Arial" panose="020B0604020202020204" pitchFamily="34" charset="0"/>
              </a:rPr>
              <a:t>Bamler, Robert, and Stephan Mandt. “Dynamic word embeddings.” </a:t>
            </a:r>
            <a:r>
              <a:rPr lang="en-US" altLang="zh-CN" b="0" i="1" dirty="0">
                <a:solidFill>
                  <a:schemeClr val="tx1">
                    <a:lumMod val="50000"/>
                    <a:lumOff val="50000"/>
                  </a:schemeClr>
                </a:solidFill>
                <a:effectLst/>
                <a:latin typeface="Arial" panose="020B0604020202020204" pitchFamily="34" charset="0"/>
              </a:rPr>
              <a:t>ICML</a:t>
            </a:r>
            <a:r>
              <a:rPr lang="en-US" altLang="zh-CN" b="0" i="0" dirty="0">
                <a:solidFill>
                  <a:schemeClr val="tx1">
                    <a:lumMod val="50000"/>
                    <a:lumOff val="50000"/>
                  </a:schemeClr>
                </a:solidFill>
                <a:effectLst/>
                <a:latin typeface="Arial" panose="020B0604020202020204" pitchFamily="34" charset="0"/>
              </a:rPr>
              <a:t>, 2017.</a:t>
            </a:r>
            <a:endParaRPr lang="zh-CN" altLang="en-US" dirty="0">
              <a:solidFill>
                <a:schemeClr val="tx1">
                  <a:lumMod val="50000"/>
                  <a:lumOff val="50000"/>
                </a:schemeClr>
              </a:solidFill>
            </a:endParaRPr>
          </a:p>
        </p:txBody>
      </p:sp>
      <p:sp>
        <p:nvSpPr>
          <p:cNvPr id="8" name="TextBox 7">
            <a:extLst>
              <a:ext uri="{FF2B5EF4-FFF2-40B4-BE49-F238E27FC236}">
                <a16:creationId xmlns:a16="http://schemas.microsoft.com/office/drawing/2014/main" id="{94E2C7E7-3422-3B4B-9A7E-1E62C201DCE0}"/>
              </a:ext>
            </a:extLst>
          </p:cNvPr>
          <p:cNvSpPr txBox="1"/>
          <p:nvPr/>
        </p:nvSpPr>
        <p:spPr>
          <a:xfrm>
            <a:off x="658813" y="1089025"/>
            <a:ext cx="11140166" cy="707886"/>
          </a:xfrm>
          <a:prstGeom prst="rect">
            <a:avLst/>
          </a:prstGeom>
          <a:noFill/>
        </p:spPr>
        <p:txBody>
          <a:bodyPr wrap="square">
            <a:spAutoFit/>
          </a:bodyPr>
          <a:lstStyle/>
          <a:p>
            <a:r>
              <a:rPr lang="en-US" altLang="zh-CN" sz="2000" dirty="0"/>
              <a:t>Evolution of</a:t>
            </a:r>
            <a:r>
              <a:rPr lang="zh-CN" altLang="en-US" sz="2000" dirty="0"/>
              <a:t> </a:t>
            </a:r>
            <a:r>
              <a:rPr lang="en-US" altLang="zh-CN" sz="2000" dirty="0"/>
              <a:t>words that changed the most in cosine distance from 1850 to 2008. Red (blue) curves correspond to the five closest words at the beginning (end) of the time span, respectively.</a:t>
            </a:r>
            <a:endParaRPr lang="zh-CN" altLang="en-US" sz="2000" dirty="0"/>
          </a:p>
        </p:txBody>
      </p:sp>
      <p:pic>
        <p:nvPicPr>
          <p:cNvPr id="14" name="Picture 13">
            <a:extLst>
              <a:ext uri="{FF2B5EF4-FFF2-40B4-BE49-F238E27FC236}">
                <a16:creationId xmlns:a16="http://schemas.microsoft.com/office/drawing/2014/main" id="{0D50E703-345A-B94B-91DE-06A3B2964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28" y="1836024"/>
            <a:ext cx="10976472" cy="4672775"/>
          </a:xfrm>
          <a:prstGeom prst="rect">
            <a:avLst/>
          </a:prstGeom>
        </p:spPr>
      </p:pic>
    </p:spTree>
    <p:extLst>
      <p:ext uri="{BB962C8B-B14F-4D97-AF65-F5344CB8AC3E}">
        <p14:creationId xmlns:p14="http://schemas.microsoft.com/office/powerpoint/2010/main" val="2393521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FBB16-CF7F-4EFD-A5D4-BC3910F3FFB2}"/>
              </a:ext>
            </a:extLst>
          </p:cNvPr>
          <p:cNvSpPr>
            <a:spLocks noGrp="1"/>
          </p:cNvSpPr>
          <p:nvPr>
            <p:ph type="title"/>
          </p:nvPr>
        </p:nvSpPr>
        <p:spPr/>
        <p:txBody>
          <a:bodyPr/>
          <a:lstStyle/>
          <a:p>
            <a:r>
              <a:rPr lang="en-US" altLang="zh-CN" dirty="0"/>
              <a:t>Embeddings reflect cultural bias!</a:t>
            </a:r>
            <a:endParaRPr lang="zh-CN" altLang="en-US" dirty="0"/>
          </a:p>
        </p:txBody>
      </p:sp>
      <p:sp>
        <p:nvSpPr>
          <p:cNvPr id="3" name="灯片编号占位符 2">
            <a:extLst>
              <a:ext uri="{FF2B5EF4-FFF2-40B4-BE49-F238E27FC236}">
                <a16:creationId xmlns:a16="http://schemas.microsoft.com/office/drawing/2014/main" id="{0651DBFE-2B00-4C1B-916F-4DF89279700B}"/>
              </a:ext>
            </a:extLst>
          </p:cNvPr>
          <p:cNvSpPr>
            <a:spLocks noGrp="1"/>
          </p:cNvSpPr>
          <p:nvPr>
            <p:ph type="sldNum" sz="quarter" idx="12"/>
          </p:nvPr>
        </p:nvSpPr>
        <p:spPr/>
        <p:txBody>
          <a:bodyPr/>
          <a:lstStyle/>
          <a:p>
            <a:fld id="{B0345295-E261-4EC5-88DB-2E3C71302580}" type="slidenum">
              <a:rPr lang="zh-CN" altLang="en-US" smtClean="0"/>
              <a:t>89</a:t>
            </a:fld>
            <a:endParaRPr lang="zh-CN" altLang="en-US"/>
          </a:p>
        </p:txBody>
      </p:sp>
      <p:sp>
        <p:nvSpPr>
          <p:cNvPr id="5" name="TextBox 3">
            <a:extLst>
              <a:ext uri="{FF2B5EF4-FFF2-40B4-BE49-F238E27FC236}">
                <a16:creationId xmlns:a16="http://schemas.microsoft.com/office/drawing/2014/main" id="{B14FB3C0-A060-4C89-BAB3-D025801AA9B9}"/>
              </a:ext>
            </a:extLst>
          </p:cNvPr>
          <p:cNvSpPr txBox="1">
            <a:spLocks noGrp="1"/>
          </p:cNvSpPr>
          <p:nvPr>
            <p:ph idx="1"/>
          </p:nvPr>
        </p:nvSpPr>
        <p:spPr>
          <a:xfrm>
            <a:off x="1814454" y="6081135"/>
            <a:ext cx="9581372" cy="535531"/>
          </a:xfrm>
          <a:prstGeom prst="rect">
            <a:avLst/>
          </a:prstGeom>
          <a:noFill/>
        </p:spPr>
        <p:txBody>
          <a:bodyPr wrap="square" rtlCol="0">
            <a:noAutofit/>
          </a:bodyPr>
          <a:lstStyle/>
          <a:p>
            <a:pPr marL="0" indent="0">
              <a:buNone/>
            </a:pPr>
            <a:r>
              <a:rPr lang="en-US" sz="1600" dirty="0">
                <a:solidFill>
                  <a:schemeClr val="tx1">
                    <a:lumMod val="50000"/>
                    <a:lumOff val="50000"/>
                  </a:schemeClr>
                </a:solidFill>
              </a:rPr>
              <a:t>Bolukbasi, Tolga, Kai-Wei Chang, James Y. Zou, Venkatesh Saligrama, and Adam T. Kalai. “Man is to computer programmer as woman is to homemaker? debiasing word embeddings.” </a:t>
            </a:r>
            <a:r>
              <a:rPr lang="en-US" sz="1600" i="1" dirty="0">
                <a:solidFill>
                  <a:schemeClr val="tx1">
                    <a:lumMod val="50000"/>
                    <a:lumOff val="50000"/>
                  </a:schemeClr>
                </a:solidFill>
              </a:rPr>
              <a:t>NeurIPS</a:t>
            </a:r>
            <a:r>
              <a:rPr lang="en-US" sz="1600" dirty="0">
                <a:solidFill>
                  <a:schemeClr val="tx1">
                    <a:lumMod val="50000"/>
                    <a:lumOff val="50000"/>
                  </a:schemeClr>
                </a:solidFill>
              </a:rPr>
              <a:t>,</a:t>
            </a:r>
            <a:r>
              <a:rPr lang="zh-CN" altLang="en-US" sz="1600" dirty="0">
                <a:solidFill>
                  <a:schemeClr val="tx1">
                    <a:lumMod val="50000"/>
                    <a:lumOff val="50000"/>
                  </a:schemeClr>
                </a:solidFill>
              </a:rPr>
              <a:t> </a:t>
            </a:r>
            <a:r>
              <a:rPr lang="en-US" sz="1600" dirty="0">
                <a:solidFill>
                  <a:schemeClr val="tx1">
                    <a:lumMod val="50000"/>
                    <a:lumOff val="50000"/>
                  </a:schemeClr>
                </a:solidFill>
              </a:rPr>
              <a:t>2016.</a:t>
            </a:r>
          </a:p>
        </p:txBody>
      </p:sp>
      <p:sp>
        <p:nvSpPr>
          <p:cNvPr id="6" name="Content Placeholder 2">
            <a:extLst>
              <a:ext uri="{FF2B5EF4-FFF2-40B4-BE49-F238E27FC236}">
                <a16:creationId xmlns:a16="http://schemas.microsoft.com/office/drawing/2014/main" id="{1FEF57CD-26CD-4093-8664-E93A5D8B7FB5}"/>
              </a:ext>
            </a:extLst>
          </p:cNvPr>
          <p:cNvSpPr txBox="1">
            <a:spLocks/>
          </p:cNvSpPr>
          <p:nvPr/>
        </p:nvSpPr>
        <p:spPr>
          <a:xfrm>
            <a:off x="658813" y="1216700"/>
            <a:ext cx="9040358" cy="3170014"/>
          </a:xfrm>
          <a:prstGeom prst="rect">
            <a:avLst/>
          </a:prstGeom>
        </p:spPr>
        <p:txBody>
          <a:bodyPr vert="horz" lIns="9000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Ask “</a:t>
            </a:r>
            <a:r>
              <a:rPr lang="en-US" sz="2800" dirty="0">
                <a:solidFill>
                  <a:schemeClr val="accent1"/>
                </a:solidFill>
              </a:rPr>
              <a:t>Paris : France</a:t>
            </a:r>
            <a:r>
              <a:rPr lang="en-US" sz="2800" dirty="0"/>
              <a:t> :: </a:t>
            </a:r>
            <a:r>
              <a:rPr lang="en-US" sz="2800" dirty="0">
                <a:solidFill>
                  <a:schemeClr val="accent2"/>
                </a:solidFill>
              </a:rPr>
              <a:t>Tokyo : x</a:t>
            </a:r>
            <a:r>
              <a:rPr lang="en-US" sz="2800" dirty="0"/>
              <a:t>” </a:t>
            </a:r>
          </a:p>
          <a:p>
            <a:pPr lvl="1"/>
            <a:r>
              <a:rPr lang="en-US" dirty="0"/>
              <a:t>x = Japan</a:t>
            </a:r>
          </a:p>
          <a:p>
            <a:r>
              <a:rPr lang="en-US" sz="2800" dirty="0"/>
              <a:t>Ask “</a:t>
            </a:r>
            <a:r>
              <a:rPr lang="en-US" sz="2800" dirty="0">
                <a:solidFill>
                  <a:schemeClr val="accent1"/>
                </a:solidFill>
              </a:rPr>
              <a:t>father : doctor</a:t>
            </a:r>
            <a:r>
              <a:rPr lang="en-US" sz="2800" dirty="0"/>
              <a:t> :: </a:t>
            </a:r>
            <a:r>
              <a:rPr lang="en-US" sz="2800" dirty="0">
                <a:solidFill>
                  <a:schemeClr val="accent2"/>
                </a:solidFill>
              </a:rPr>
              <a:t>mother : x</a:t>
            </a:r>
            <a:r>
              <a:rPr lang="en-US" sz="2800" dirty="0"/>
              <a:t>” </a:t>
            </a:r>
          </a:p>
          <a:p>
            <a:pPr lvl="1"/>
            <a:r>
              <a:rPr lang="en-US" dirty="0"/>
              <a:t>x = nurse</a:t>
            </a:r>
          </a:p>
          <a:p>
            <a:r>
              <a:rPr lang="en-US" sz="2800" dirty="0"/>
              <a:t>Ask “</a:t>
            </a:r>
            <a:r>
              <a:rPr lang="en-US" sz="2800" dirty="0">
                <a:solidFill>
                  <a:schemeClr val="accent1"/>
                </a:solidFill>
              </a:rPr>
              <a:t>man : computer programmer </a:t>
            </a:r>
            <a:r>
              <a:rPr lang="en-US" sz="2800" dirty="0"/>
              <a:t>:: </a:t>
            </a:r>
            <a:r>
              <a:rPr lang="en-US" sz="2800" dirty="0">
                <a:solidFill>
                  <a:schemeClr val="accent2"/>
                </a:solidFill>
              </a:rPr>
              <a:t>woman : x</a:t>
            </a:r>
            <a:r>
              <a:rPr lang="en-US" sz="2800" dirty="0"/>
              <a:t>” </a:t>
            </a:r>
          </a:p>
          <a:p>
            <a:pPr lvl="1"/>
            <a:r>
              <a:rPr lang="en-US" dirty="0"/>
              <a:t>x = homemaker</a:t>
            </a:r>
          </a:p>
          <a:p>
            <a:endParaRPr lang="en-US" sz="2400" dirty="0"/>
          </a:p>
        </p:txBody>
      </p:sp>
      <p:sp>
        <p:nvSpPr>
          <p:cNvPr id="8" name="文本框 7">
            <a:extLst>
              <a:ext uri="{FF2B5EF4-FFF2-40B4-BE49-F238E27FC236}">
                <a16:creationId xmlns:a16="http://schemas.microsoft.com/office/drawing/2014/main" id="{A9EA3AE6-51E9-4D05-B797-B99F6C3D207D}"/>
              </a:ext>
            </a:extLst>
          </p:cNvPr>
          <p:cNvSpPr txBox="1"/>
          <p:nvPr/>
        </p:nvSpPr>
        <p:spPr>
          <a:xfrm>
            <a:off x="1505398" y="4633485"/>
            <a:ext cx="9181204" cy="954107"/>
          </a:xfrm>
          <a:prstGeom prst="rect">
            <a:avLst/>
          </a:prstGeom>
          <a:noFill/>
        </p:spPr>
        <p:txBody>
          <a:bodyPr wrap="square">
            <a:spAutoFit/>
          </a:bodyPr>
          <a:lstStyle/>
          <a:p>
            <a:pPr algn="ctr"/>
            <a:r>
              <a:rPr lang="en-US" altLang="zh-CN" sz="2800" dirty="0">
                <a:solidFill>
                  <a:srgbClr val="0000FF"/>
                </a:solidFill>
              </a:rPr>
              <a:t>Algorithms that use embeddings as part </a:t>
            </a:r>
            <a:r>
              <a:rPr lang="zh-CN" altLang="en-US" sz="2800" dirty="0">
                <a:solidFill>
                  <a:srgbClr val="0000FF"/>
                </a:solidFill>
              </a:rPr>
              <a:t> </a:t>
            </a:r>
            <a:r>
              <a:rPr lang="en-US" altLang="zh-CN" sz="2800" dirty="0">
                <a:solidFill>
                  <a:srgbClr val="0000FF"/>
                </a:solidFill>
              </a:rPr>
              <a:t>hiring searches for programmers, might lead to bias in hiring.</a:t>
            </a:r>
          </a:p>
        </p:txBody>
      </p:sp>
    </p:spTree>
    <p:extLst>
      <p:ext uri="{BB962C8B-B14F-4D97-AF65-F5344CB8AC3E}">
        <p14:creationId xmlns:p14="http://schemas.microsoft.com/office/powerpoint/2010/main" val="140934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98141-2ACB-4C9F-9E10-2E1E06E0D505}"/>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t>Relatedness</a:t>
            </a:r>
            <a:endParaRPr lang="zh-CN" altLang="en-US" dirty="0"/>
          </a:p>
        </p:txBody>
      </p:sp>
      <p:sp>
        <p:nvSpPr>
          <p:cNvPr id="3" name="灯片编号占位符 2">
            <a:extLst>
              <a:ext uri="{FF2B5EF4-FFF2-40B4-BE49-F238E27FC236}">
                <a16:creationId xmlns:a16="http://schemas.microsoft.com/office/drawing/2014/main" id="{AF4FF575-FC7C-4D0A-9BB5-DB6BE2898736}"/>
              </a:ext>
            </a:extLst>
          </p:cNvPr>
          <p:cNvSpPr>
            <a:spLocks noGrp="1"/>
          </p:cNvSpPr>
          <p:nvPr>
            <p:ph type="sldNum" sz="quarter" idx="12"/>
          </p:nvPr>
        </p:nvSpPr>
        <p:spPr/>
        <p:txBody>
          <a:bodyPr/>
          <a:lstStyle/>
          <a:p>
            <a:fld id="{B0345295-E261-4EC5-88DB-2E3C71302580}" type="slidenum">
              <a:rPr lang="zh-CN" altLang="en-US" smtClean="0"/>
              <a:t>9</a:t>
            </a:fld>
            <a:endParaRPr lang="zh-CN" altLang="en-US"/>
          </a:p>
        </p:txBody>
      </p:sp>
      <p:sp>
        <p:nvSpPr>
          <p:cNvPr id="4" name="内容占位符 3">
            <a:extLst>
              <a:ext uri="{FF2B5EF4-FFF2-40B4-BE49-F238E27FC236}">
                <a16:creationId xmlns:a16="http://schemas.microsoft.com/office/drawing/2014/main" id="{A45267E5-40E4-4482-AE04-22E633F8AC54}"/>
              </a:ext>
            </a:extLst>
          </p:cNvPr>
          <p:cNvSpPr>
            <a:spLocks noGrp="1"/>
          </p:cNvSpPr>
          <p:nvPr>
            <p:ph idx="1"/>
          </p:nvPr>
        </p:nvSpPr>
        <p:spPr>
          <a:xfrm>
            <a:off x="535454" y="1090504"/>
            <a:ext cx="11064875" cy="5508233"/>
          </a:xfrm>
        </p:spPr>
        <p:txBody>
          <a:bodyPr>
            <a:noAutofit/>
          </a:bodyPr>
          <a:lstStyle/>
          <a:p>
            <a:pPr>
              <a:spcAft>
                <a:spcPts val="0"/>
              </a:spcAft>
            </a:pPr>
            <a:r>
              <a:rPr lang="en-US" altLang="zh-CN" sz="2800" dirty="0"/>
              <a:t>Words can be related in many ways</a:t>
            </a:r>
          </a:p>
          <a:p>
            <a:pPr lvl="1">
              <a:spcAft>
                <a:spcPts val="0"/>
              </a:spcAft>
            </a:pPr>
            <a:r>
              <a:rPr lang="en-US" altLang="zh-CN" dirty="0"/>
              <a:t>coffee, tea:	</a:t>
            </a:r>
            <a:r>
              <a:rPr lang="en-US" altLang="zh-CN" b="1" dirty="0">
                <a:solidFill>
                  <a:srgbClr val="00B050"/>
                </a:solidFill>
              </a:rPr>
              <a:t>similar</a:t>
            </a:r>
          </a:p>
          <a:p>
            <a:pPr lvl="1">
              <a:spcAft>
                <a:spcPts val="0"/>
              </a:spcAft>
            </a:pPr>
            <a:r>
              <a:rPr lang="en-US" altLang="zh-CN" dirty="0"/>
              <a:t>coffee, cup: 	</a:t>
            </a:r>
            <a:r>
              <a:rPr lang="en-US" altLang="zh-CN" b="1" dirty="0">
                <a:solidFill>
                  <a:srgbClr val="00B050"/>
                </a:solidFill>
              </a:rPr>
              <a:t>related</a:t>
            </a:r>
            <a:r>
              <a:rPr lang="en-US" altLang="zh-CN" dirty="0"/>
              <a:t> but not similar</a:t>
            </a:r>
          </a:p>
          <a:p>
            <a:pPr>
              <a:spcAft>
                <a:spcPts val="0"/>
              </a:spcAft>
            </a:pPr>
            <a:r>
              <a:rPr lang="en-US" altLang="zh-CN" sz="2800" dirty="0"/>
              <a:t>Related words often belong to a same </a:t>
            </a:r>
            <a:r>
              <a:rPr lang="en-US" altLang="zh-CN" sz="2800" b="1" dirty="0">
                <a:solidFill>
                  <a:srgbClr val="00B050"/>
                </a:solidFill>
              </a:rPr>
              <a:t>semantic field</a:t>
            </a:r>
            <a:endParaRPr lang="en-US" altLang="zh-CN" sz="2800" dirty="0"/>
          </a:p>
          <a:p>
            <a:pPr lvl="1">
              <a:spcAft>
                <a:spcPts val="0"/>
              </a:spcAft>
            </a:pPr>
            <a:r>
              <a:rPr lang="en-US" altLang="zh-CN" dirty="0"/>
              <a:t>cover a particular semantic domain </a:t>
            </a:r>
          </a:p>
          <a:p>
            <a:pPr>
              <a:spcAft>
                <a:spcPts val="0"/>
              </a:spcAft>
            </a:pPr>
            <a:r>
              <a:rPr lang="en-US" altLang="zh-CN" sz="2800" dirty="0"/>
              <a:t>Examples of semantic fields</a:t>
            </a:r>
          </a:p>
          <a:p>
            <a:pPr lvl="1">
              <a:spcAft>
                <a:spcPts val="0"/>
              </a:spcAft>
            </a:pPr>
            <a:r>
              <a:rPr lang="en-US" altLang="zh-CN" sz="2400" b="1" dirty="0"/>
              <a:t>hospitals</a:t>
            </a:r>
          </a:p>
          <a:p>
            <a:pPr marL="457200" lvl="1" indent="0">
              <a:spcAft>
                <a:spcPts val="0"/>
              </a:spcAft>
              <a:buNone/>
            </a:pPr>
            <a:r>
              <a:rPr lang="en-US" altLang="zh-CN" sz="2400" dirty="0"/>
              <a:t>	surgeon, scalpel(</a:t>
            </a:r>
            <a:r>
              <a:rPr lang="zh-CN" altLang="en-US" sz="2400" b="0" i="0" dirty="0">
                <a:solidFill>
                  <a:srgbClr val="333333"/>
                </a:solidFill>
                <a:effectLst/>
                <a:latin typeface="Arial" panose="020B0604020202020204" pitchFamily="34" charset="0"/>
              </a:rPr>
              <a:t>手术刀</a:t>
            </a:r>
            <a:r>
              <a:rPr lang="en-US" altLang="zh-CN" sz="2400" dirty="0"/>
              <a:t>), nurse, anaesthetic(</a:t>
            </a:r>
            <a:r>
              <a:rPr lang="zh-CN" altLang="en-US" sz="2400" b="0" i="0" dirty="0">
                <a:solidFill>
                  <a:srgbClr val="333333"/>
                </a:solidFill>
                <a:effectLst/>
                <a:latin typeface="Arial" panose="020B0604020202020204" pitchFamily="34" charset="0"/>
              </a:rPr>
              <a:t>麻醉剂</a:t>
            </a:r>
            <a:r>
              <a:rPr lang="en-US" altLang="zh-CN" sz="2400" dirty="0"/>
              <a:t>), hospital</a:t>
            </a:r>
          </a:p>
          <a:p>
            <a:pPr lvl="1">
              <a:spcAft>
                <a:spcPts val="0"/>
              </a:spcAft>
            </a:pPr>
            <a:r>
              <a:rPr lang="en-US" altLang="zh-CN" sz="2400" b="1" dirty="0"/>
              <a:t>restaurants</a:t>
            </a:r>
            <a:r>
              <a:rPr lang="en-US" altLang="zh-CN" sz="2400" dirty="0"/>
              <a:t> </a:t>
            </a:r>
          </a:p>
          <a:p>
            <a:pPr marL="457200" lvl="1" indent="0">
              <a:spcAft>
                <a:spcPts val="0"/>
              </a:spcAft>
              <a:buNone/>
            </a:pPr>
            <a:r>
              <a:rPr lang="en-US" altLang="zh-CN" sz="2400" dirty="0"/>
              <a:t>	waiter, menu, plate, food, menu, chef </a:t>
            </a:r>
          </a:p>
          <a:p>
            <a:pPr lvl="1">
              <a:spcAft>
                <a:spcPts val="0"/>
              </a:spcAft>
            </a:pPr>
            <a:r>
              <a:rPr lang="en-US" altLang="zh-CN" sz="2400" b="1" dirty="0"/>
              <a:t>houses</a:t>
            </a:r>
          </a:p>
          <a:p>
            <a:pPr marL="457200" lvl="1" indent="0">
              <a:spcAft>
                <a:spcPts val="0"/>
              </a:spcAft>
              <a:buNone/>
            </a:pPr>
            <a:r>
              <a:rPr lang="en-US" altLang="zh-CN" sz="2400" dirty="0"/>
              <a:t>	door, roof, kitchen, family, bed</a:t>
            </a:r>
          </a:p>
          <a:p>
            <a:pPr lvl="1">
              <a:spcAft>
                <a:spcPts val="0"/>
              </a:spcAft>
            </a:pPr>
            <a:endParaRPr lang="zh-CN" altLang="en-US" dirty="0"/>
          </a:p>
        </p:txBody>
      </p:sp>
    </p:spTree>
    <p:extLst>
      <p:ext uri="{BB962C8B-B14F-4D97-AF65-F5344CB8AC3E}">
        <p14:creationId xmlns:p14="http://schemas.microsoft.com/office/powerpoint/2010/main" val="4285420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2B1DB-1618-4660-A896-BC8C2308B7A8}"/>
              </a:ext>
            </a:extLst>
          </p:cNvPr>
          <p:cNvSpPr>
            <a:spLocks noGrp="1"/>
          </p:cNvSpPr>
          <p:nvPr>
            <p:ph type="title"/>
          </p:nvPr>
        </p:nvSpPr>
        <p:spPr/>
        <p:txBody>
          <a:bodyPr/>
          <a:lstStyle/>
          <a:p>
            <a:r>
              <a:rPr lang="en-US" altLang="zh-CN" dirty="0"/>
              <a:t>Context-counting </a:t>
            </a:r>
            <a:r>
              <a:rPr lang="en-US" altLang="zh-CN" dirty="0" err="1"/>
              <a:t>v.s</a:t>
            </a:r>
            <a:r>
              <a:rPr lang="en-US" altLang="zh-CN" dirty="0"/>
              <a:t>. Context-predicting</a:t>
            </a:r>
            <a:endParaRPr lang="zh-CN" altLang="en-US" dirty="0"/>
          </a:p>
        </p:txBody>
      </p:sp>
      <p:sp>
        <p:nvSpPr>
          <p:cNvPr id="3" name="灯片编号占位符 2">
            <a:extLst>
              <a:ext uri="{FF2B5EF4-FFF2-40B4-BE49-F238E27FC236}">
                <a16:creationId xmlns:a16="http://schemas.microsoft.com/office/drawing/2014/main" id="{906C1616-2040-4C58-873D-9C0BBC8B4D9C}"/>
              </a:ext>
            </a:extLst>
          </p:cNvPr>
          <p:cNvSpPr>
            <a:spLocks noGrp="1"/>
          </p:cNvSpPr>
          <p:nvPr>
            <p:ph type="sldNum" sz="quarter" idx="12"/>
          </p:nvPr>
        </p:nvSpPr>
        <p:spPr/>
        <p:txBody>
          <a:bodyPr/>
          <a:lstStyle/>
          <a:p>
            <a:fld id="{B0345295-E261-4EC5-88DB-2E3C71302580}" type="slidenum">
              <a:rPr lang="zh-CN" altLang="en-US" smtClean="0"/>
              <a:t>90</a:t>
            </a:fld>
            <a:endParaRPr lang="zh-CN" altLang="en-US"/>
          </a:p>
        </p:txBody>
      </p:sp>
      <p:sp>
        <p:nvSpPr>
          <p:cNvPr id="4" name="内容占位符 3">
            <a:extLst>
              <a:ext uri="{FF2B5EF4-FFF2-40B4-BE49-F238E27FC236}">
                <a16:creationId xmlns:a16="http://schemas.microsoft.com/office/drawing/2014/main" id="{50DBF19E-04EA-42DB-A3EB-F2CD19EA2D58}"/>
              </a:ext>
            </a:extLst>
          </p:cNvPr>
          <p:cNvSpPr>
            <a:spLocks noGrp="1"/>
          </p:cNvSpPr>
          <p:nvPr>
            <p:ph idx="1"/>
          </p:nvPr>
        </p:nvSpPr>
        <p:spPr>
          <a:xfrm>
            <a:off x="1791796" y="6187680"/>
            <a:ext cx="8598886" cy="610389"/>
          </a:xfrm>
          <a:noFill/>
        </p:spPr>
        <p:txBody>
          <a:bodyPr>
            <a:normAutofit/>
          </a:bodyPr>
          <a:lstStyle/>
          <a:p>
            <a:pPr marL="0" indent="0">
              <a:buNone/>
            </a:pPr>
            <a:r>
              <a:rPr lang="en-US" altLang="zh-CN"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Baroni, Marco, Georgiana Dinu, and Germán Kruszewski. “Don’t count, predict! a systematic comparison of context-counting vs. context-predicting semantic vectors.” ACL,</a:t>
            </a:r>
            <a:r>
              <a:rPr lang="zh-CN" alt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 </a:t>
            </a:r>
            <a:r>
              <a:rPr lang="en-US" altLang="zh-CN"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2014.</a:t>
            </a:r>
            <a:endParaRPr lang="en-US" altLang="zh-CN" sz="1600" dirty="0">
              <a:solidFill>
                <a:schemeClr val="tx1">
                  <a:lumMod val="50000"/>
                  <a:lumOff val="50000"/>
                </a:schemeClr>
              </a:solidFill>
            </a:endParaRPr>
          </a:p>
        </p:txBody>
      </p:sp>
      <p:pic>
        <p:nvPicPr>
          <p:cNvPr id="1026" name="Picture 2">
            <a:extLst>
              <a:ext uri="{FF2B5EF4-FFF2-40B4-BE49-F238E27FC236}">
                <a16:creationId xmlns:a16="http://schemas.microsoft.com/office/drawing/2014/main" id="{A57B502F-7940-4898-880B-693DD3C37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705" y="2208385"/>
            <a:ext cx="6138825" cy="3740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BEA9D77-10C9-4946-A1C5-AC1EB372E490}"/>
              </a:ext>
            </a:extLst>
          </p:cNvPr>
          <p:cNvSpPr txBox="1"/>
          <p:nvPr/>
        </p:nvSpPr>
        <p:spPr>
          <a:xfrm rot="16200000">
            <a:off x="72199" y="3894994"/>
            <a:ext cx="1629677" cy="369332"/>
          </a:xfrm>
          <a:prstGeom prst="rect">
            <a:avLst/>
          </a:prstGeom>
          <a:noFill/>
        </p:spPr>
        <p:txBody>
          <a:bodyPr wrap="none" rtlCol="0">
            <a:spAutoFit/>
          </a:bodyPr>
          <a:lstStyle/>
          <a:p>
            <a:r>
              <a:rPr lang="en-US" altLang="zh-CN" dirty="0"/>
              <a:t>Related Tasks</a:t>
            </a:r>
            <a:endParaRPr lang="zh-CN" altLang="en-US" dirty="0"/>
          </a:p>
        </p:txBody>
      </p:sp>
      <p:sp>
        <p:nvSpPr>
          <p:cNvPr id="16" name="文本框 15">
            <a:extLst>
              <a:ext uri="{FF2B5EF4-FFF2-40B4-BE49-F238E27FC236}">
                <a16:creationId xmlns:a16="http://schemas.microsoft.com/office/drawing/2014/main" id="{126245B2-F1B2-492C-93B0-D38094536DD4}"/>
              </a:ext>
            </a:extLst>
          </p:cNvPr>
          <p:cNvSpPr txBox="1"/>
          <p:nvPr/>
        </p:nvSpPr>
        <p:spPr>
          <a:xfrm>
            <a:off x="658813" y="1130261"/>
            <a:ext cx="10656887" cy="705600"/>
          </a:xfrm>
          <a:prstGeom prst="rect">
            <a:avLst/>
          </a:prstGeom>
          <a:noFill/>
          <a:ln>
            <a:noFill/>
          </a:ln>
        </p:spPr>
        <p:txBody>
          <a:bodyPr wrap="square">
            <a:noAutofit/>
          </a:bodyPr>
          <a:lstStyle/>
          <a:p>
            <a:r>
              <a:rPr lang="en-US" altLang="zh-CN" sz="2000" b="1" dirty="0"/>
              <a:t>The neural networks win with a large margin. The neural models have given a large improvement on the tasks of synonym detection and analogy detection. </a:t>
            </a:r>
            <a:endParaRPr lang="zh-CN" altLang="en-US" sz="2000" b="1" dirty="0"/>
          </a:p>
        </p:txBody>
      </p:sp>
      <p:sp>
        <p:nvSpPr>
          <p:cNvPr id="13" name="TextBox 12">
            <a:extLst>
              <a:ext uri="{FF2B5EF4-FFF2-40B4-BE49-F238E27FC236}">
                <a16:creationId xmlns:a16="http://schemas.microsoft.com/office/drawing/2014/main" id="{F5A578A0-477E-1446-A36B-747FE3B5FA21}"/>
              </a:ext>
            </a:extLst>
          </p:cNvPr>
          <p:cNvSpPr txBox="1"/>
          <p:nvPr/>
        </p:nvSpPr>
        <p:spPr>
          <a:xfrm>
            <a:off x="7660579" y="2691300"/>
            <a:ext cx="4226620" cy="923330"/>
          </a:xfrm>
          <a:prstGeom prst="rect">
            <a:avLst/>
          </a:prstGeom>
          <a:noFill/>
        </p:spPr>
        <p:txBody>
          <a:bodyPr wrap="square">
            <a:spAutoFit/>
          </a:bodyPr>
          <a:lstStyle/>
          <a:p>
            <a:r>
              <a:rPr lang="en-US" altLang="zh-CN" dirty="0"/>
              <a:t>TOEFL</a:t>
            </a:r>
            <a:r>
              <a:rPr lang="zh-CN" altLang="en-US" dirty="0"/>
              <a:t> </a:t>
            </a:r>
            <a:r>
              <a:rPr lang="en-US" altLang="zh-CN" dirty="0"/>
              <a:t>test</a:t>
            </a:r>
            <a:r>
              <a:rPr lang="en-US" dirty="0"/>
              <a:t>: 80 multiple-choice questions with 4 synonym candidates (</a:t>
            </a:r>
            <a:r>
              <a:rPr lang="en-US" dirty="0" err="1">
                <a:solidFill>
                  <a:schemeClr val="tx1">
                    <a:lumMod val="50000"/>
                    <a:lumOff val="50000"/>
                  </a:schemeClr>
                </a:solidFill>
              </a:rPr>
              <a:t>Landauer</a:t>
            </a:r>
            <a:r>
              <a:rPr lang="en-US" dirty="0">
                <a:solidFill>
                  <a:schemeClr val="tx1">
                    <a:lumMod val="50000"/>
                    <a:lumOff val="50000"/>
                  </a:schemeClr>
                </a:solidFill>
              </a:rPr>
              <a:t> &amp; </a:t>
            </a:r>
            <a:r>
              <a:rPr lang="en-US" dirty="0" err="1">
                <a:solidFill>
                  <a:schemeClr val="tx1">
                    <a:lumMod val="50000"/>
                    <a:lumOff val="50000"/>
                  </a:schemeClr>
                </a:solidFill>
              </a:rPr>
              <a:t>Dumais</a:t>
            </a:r>
            <a:r>
              <a:rPr lang="en-US" dirty="0">
                <a:solidFill>
                  <a:schemeClr val="tx1">
                    <a:lumMod val="50000"/>
                    <a:lumOff val="50000"/>
                  </a:schemeClr>
                </a:solidFill>
              </a:rPr>
              <a:t>, 1997</a:t>
            </a:r>
            <a:r>
              <a:rPr lang="en-US" dirty="0"/>
              <a:t>).</a:t>
            </a:r>
          </a:p>
        </p:txBody>
      </p:sp>
      <p:sp>
        <p:nvSpPr>
          <p:cNvPr id="14" name="TextBox 13">
            <a:extLst>
              <a:ext uri="{FF2B5EF4-FFF2-40B4-BE49-F238E27FC236}">
                <a16:creationId xmlns:a16="http://schemas.microsoft.com/office/drawing/2014/main" id="{B99490BF-1005-5641-B5AE-FB1BABB9B981}"/>
              </a:ext>
            </a:extLst>
          </p:cNvPr>
          <p:cNvSpPr txBox="1"/>
          <p:nvPr/>
        </p:nvSpPr>
        <p:spPr>
          <a:xfrm>
            <a:off x="7660579" y="4130769"/>
            <a:ext cx="4226620" cy="1323439"/>
          </a:xfrm>
          <a:prstGeom prst="rect">
            <a:avLst/>
          </a:prstGeom>
          <a:noFill/>
        </p:spPr>
        <p:txBody>
          <a:bodyPr wrap="square">
            <a:spAutoFit/>
          </a:bodyPr>
          <a:lstStyle/>
          <a:p>
            <a:r>
              <a:rPr lang="en-US" sz="2000" dirty="0"/>
              <a:t>Analogy:</a:t>
            </a:r>
          </a:p>
          <a:p>
            <a:pPr marL="285750" indent="-285750">
              <a:buFont typeface="Arial" panose="020B0604020202020204" pitchFamily="34" charset="0"/>
              <a:buChar char="•"/>
            </a:pPr>
            <a:r>
              <a:rPr lang="en-US" sz="2000" dirty="0"/>
              <a:t>an: ~19,500 analogy questions</a:t>
            </a:r>
          </a:p>
          <a:p>
            <a:pPr marL="285750" indent="-285750">
              <a:buFont typeface="Arial" panose="020B0604020202020204" pitchFamily="34" charset="0"/>
              <a:buChar char="•"/>
            </a:pPr>
            <a:r>
              <a:rPr lang="en-US" sz="2000" dirty="0" err="1"/>
              <a:t>ansyn</a:t>
            </a:r>
            <a:r>
              <a:rPr lang="en-US" sz="2000" dirty="0"/>
              <a:t>: syntactic analogies</a:t>
            </a:r>
          </a:p>
          <a:p>
            <a:pPr marL="285750" indent="-285750">
              <a:buFont typeface="Arial" panose="020B0604020202020204" pitchFamily="34" charset="0"/>
              <a:buChar char="•"/>
            </a:pPr>
            <a:r>
              <a:rPr lang="en-US" sz="2000" dirty="0" err="1"/>
              <a:t>ansem</a:t>
            </a:r>
            <a:r>
              <a:rPr lang="en-US" sz="2000" dirty="0"/>
              <a:t>: semantic analogies</a:t>
            </a:r>
          </a:p>
        </p:txBody>
      </p:sp>
    </p:spTree>
    <p:extLst>
      <p:ext uri="{BB962C8B-B14F-4D97-AF65-F5344CB8AC3E}">
        <p14:creationId xmlns:p14="http://schemas.microsoft.com/office/powerpoint/2010/main" val="3861446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3F4CE-6164-4162-974C-EEBEB55ABE45}"/>
              </a:ext>
            </a:extLst>
          </p:cNvPr>
          <p:cNvSpPr>
            <a:spLocks noGrp="1"/>
          </p:cNvSpPr>
          <p:nvPr>
            <p:ph type="title"/>
          </p:nvPr>
        </p:nvSpPr>
        <p:spPr/>
        <p:txBody>
          <a:bodyPr/>
          <a:lstStyle/>
          <a:p>
            <a:r>
              <a:rPr lang="en-US" altLang="zh-CN" dirty="0"/>
              <a:t>Simple static embeddings you can download!</a:t>
            </a:r>
            <a:endParaRPr lang="zh-CN" altLang="en-US" dirty="0"/>
          </a:p>
        </p:txBody>
      </p:sp>
      <p:sp>
        <p:nvSpPr>
          <p:cNvPr id="3" name="灯片编号占位符 2">
            <a:extLst>
              <a:ext uri="{FF2B5EF4-FFF2-40B4-BE49-F238E27FC236}">
                <a16:creationId xmlns:a16="http://schemas.microsoft.com/office/drawing/2014/main" id="{A16424AF-E5E0-4BDE-A65E-DF1B110D9003}"/>
              </a:ext>
            </a:extLst>
          </p:cNvPr>
          <p:cNvSpPr>
            <a:spLocks noGrp="1"/>
          </p:cNvSpPr>
          <p:nvPr>
            <p:ph type="sldNum" sz="quarter" idx="12"/>
          </p:nvPr>
        </p:nvSpPr>
        <p:spPr/>
        <p:txBody>
          <a:bodyPr/>
          <a:lstStyle/>
          <a:p>
            <a:fld id="{B0345295-E261-4EC5-88DB-2E3C71302580}" type="slidenum">
              <a:rPr lang="zh-CN" altLang="en-US" smtClean="0"/>
              <a:t>91</a:t>
            </a:fld>
            <a:endParaRPr lang="zh-CN" altLang="en-US"/>
          </a:p>
        </p:txBody>
      </p:sp>
      <p:sp>
        <p:nvSpPr>
          <p:cNvPr id="4" name="内容占位符 3">
            <a:extLst>
              <a:ext uri="{FF2B5EF4-FFF2-40B4-BE49-F238E27FC236}">
                <a16:creationId xmlns:a16="http://schemas.microsoft.com/office/drawing/2014/main" id="{2261675B-2B26-4D5E-8071-348813FC3D6F}"/>
              </a:ext>
            </a:extLst>
          </p:cNvPr>
          <p:cNvSpPr>
            <a:spLocks noGrp="1"/>
          </p:cNvSpPr>
          <p:nvPr>
            <p:ph idx="1"/>
          </p:nvPr>
        </p:nvSpPr>
        <p:spPr>
          <a:xfrm>
            <a:off x="511629" y="1089025"/>
            <a:ext cx="10804071" cy="5768975"/>
          </a:xfrm>
        </p:spPr>
        <p:txBody>
          <a:bodyPr lIns="90000">
            <a:noAutofit/>
          </a:bodyPr>
          <a:lstStyle/>
          <a:p>
            <a:pPr>
              <a:spcBef>
                <a:spcPts val="400"/>
              </a:spcBef>
              <a:spcAft>
                <a:spcPts val="0"/>
              </a:spcAft>
            </a:pPr>
            <a:r>
              <a:rPr lang="en-US" altLang="zh-CN" dirty="0"/>
              <a:t>Word2vec (</a:t>
            </a:r>
            <a:r>
              <a:rPr lang="en-US" altLang="zh-CN" dirty="0">
                <a:solidFill>
                  <a:schemeClr val="bg1">
                    <a:lumMod val="75000"/>
                  </a:schemeClr>
                </a:solidFill>
              </a:rPr>
              <a:t>Mikolov et al, 2013</a:t>
            </a:r>
            <a:r>
              <a:rPr lang="en-US" altLang="zh-CN" dirty="0"/>
              <a:t>)</a:t>
            </a:r>
          </a:p>
          <a:p>
            <a:pPr lvl="1">
              <a:spcAft>
                <a:spcPts val="600"/>
              </a:spcAft>
            </a:pPr>
            <a:r>
              <a:rPr lang="en-US" altLang="zh-CN" sz="2000" dirty="0">
                <a:hlinkClick r:id="rId2"/>
              </a:rPr>
              <a:t>https://code.google.com/archive/p/word2vec/</a:t>
            </a:r>
            <a:r>
              <a:rPr lang="en-US" altLang="zh-CN" sz="2000" dirty="0"/>
              <a:t> </a:t>
            </a:r>
          </a:p>
          <a:p>
            <a:pPr lvl="1">
              <a:spcAft>
                <a:spcPts val="600"/>
              </a:spcAft>
            </a:pPr>
            <a:r>
              <a:rPr lang="en-US" altLang="zh-CN" sz="2000" dirty="0"/>
              <a:t>Pre-trained vectors trained on part of Google News dataset (about 100 billion words). The model contains 300-dimensional vectors for 3 million words and phrases.</a:t>
            </a:r>
          </a:p>
          <a:p>
            <a:pPr>
              <a:lnSpc>
                <a:spcPct val="150000"/>
              </a:lnSpc>
              <a:spcBef>
                <a:spcPts val="0"/>
              </a:spcBef>
              <a:spcAft>
                <a:spcPts val="0"/>
              </a:spcAft>
            </a:pPr>
            <a:r>
              <a:rPr lang="en-US" altLang="zh-CN" dirty="0"/>
              <a:t>GloVe (</a:t>
            </a:r>
            <a:r>
              <a:rPr lang="en-US" altLang="zh-CN" dirty="0">
                <a:solidFill>
                  <a:schemeClr val="bg1">
                    <a:lumMod val="75000"/>
                  </a:schemeClr>
                </a:solidFill>
              </a:rPr>
              <a:t>Pennington, Socher, Manning, 2014</a:t>
            </a:r>
            <a:r>
              <a:rPr lang="en-US" altLang="zh-CN" dirty="0"/>
              <a:t>)</a:t>
            </a:r>
          </a:p>
          <a:p>
            <a:pPr lvl="1">
              <a:spcBef>
                <a:spcPts val="0"/>
              </a:spcBef>
              <a:spcAft>
                <a:spcPts val="600"/>
              </a:spcAft>
            </a:pPr>
            <a:r>
              <a:rPr lang="en-US" altLang="zh-CN" sz="2000" dirty="0">
                <a:hlinkClick r:id="rId3"/>
              </a:rPr>
              <a:t>http://nlp.stanford.edu/projects/glove/</a:t>
            </a:r>
            <a:r>
              <a:rPr lang="zh-CN" altLang="en-US" sz="2000" dirty="0"/>
              <a:t>，</a:t>
            </a:r>
            <a:r>
              <a:rPr lang="en-US" altLang="zh-CN" sz="2000" dirty="0">
                <a:hlinkClick r:id="rId4"/>
              </a:rPr>
              <a:t>https://github.com/stanfordnlp/GloVe</a:t>
            </a:r>
            <a:r>
              <a:rPr lang="en-US" altLang="zh-CN" sz="2000" dirty="0"/>
              <a:t> (C code)</a:t>
            </a:r>
          </a:p>
          <a:p>
            <a:pPr lvl="1">
              <a:spcBef>
                <a:spcPts val="0"/>
              </a:spcBef>
              <a:spcAft>
                <a:spcPts val="600"/>
              </a:spcAft>
            </a:pPr>
            <a:r>
              <a:rPr lang="en-US" altLang="zh-CN" sz="2000" dirty="0"/>
              <a:t>V1: Wikipedia 2014 + Gigaword 5 (6B tokens, 400K vocab, uncased, 50d, 100d, 200d, &amp; 300d vectors, 822 MB download)</a:t>
            </a:r>
          </a:p>
          <a:p>
            <a:pPr lvl="1">
              <a:spcBef>
                <a:spcPts val="0"/>
              </a:spcBef>
              <a:spcAft>
                <a:spcPts val="600"/>
              </a:spcAft>
            </a:pPr>
            <a:r>
              <a:rPr lang="en-US" altLang="zh-CN" sz="2000" dirty="0"/>
              <a:t>V2: Common Crawl (42B tokens, 1.9M vocab, uncased, 300d vectors</a:t>
            </a:r>
          </a:p>
          <a:p>
            <a:pPr lvl="1">
              <a:spcBef>
                <a:spcPts val="0"/>
              </a:spcBef>
              <a:spcAft>
                <a:spcPts val="600"/>
              </a:spcAft>
            </a:pPr>
            <a:r>
              <a:rPr lang="en-US" altLang="zh-CN" sz="2000" dirty="0"/>
              <a:t>V3: </a:t>
            </a:r>
            <a:r>
              <a:rPr lang="en-US" altLang="zh-CN" sz="2000" dirty="0">
                <a:solidFill>
                  <a:srgbClr val="00B050"/>
                </a:solidFill>
              </a:rPr>
              <a:t>Common Crawl (840B tokens, 2.2M vocab, cased, 300d vectors, 2.03 GB download)</a:t>
            </a:r>
          </a:p>
          <a:p>
            <a:pPr lvl="1">
              <a:spcBef>
                <a:spcPts val="0"/>
              </a:spcBef>
              <a:spcAft>
                <a:spcPts val="600"/>
              </a:spcAft>
            </a:pPr>
            <a:r>
              <a:rPr lang="en-US" altLang="zh-CN" sz="2000" dirty="0"/>
              <a:t>V4: Twitter (2B tweets, 27B tokens, 1.2M vocab, 25d, …, 200d vectors, 1.42 GB)</a:t>
            </a:r>
          </a:p>
          <a:p>
            <a:pPr marL="0" algn="l" rtl="0" eaLnBrk="1" fontAlgn="t" latinLnBrk="0" hangingPunct="1">
              <a:lnSpc>
                <a:spcPct val="150000"/>
              </a:lnSpc>
              <a:spcBef>
                <a:spcPts val="0"/>
              </a:spcBef>
              <a:spcAft>
                <a:spcPts val="0"/>
              </a:spcAft>
            </a:pPr>
            <a:r>
              <a:rPr lang="en-US" altLang="zh-CN" sz="3200" b="0" i="0" u="none" strike="noStrike" kern="1200" dirty="0">
                <a:solidFill>
                  <a:srgbClr val="000000"/>
                </a:solidFill>
                <a:effectLst/>
                <a:latin typeface="Arial" panose="020B0604020202020204" pitchFamily="34" charset="0"/>
              </a:rPr>
              <a:t>fasttext </a:t>
            </a:r>
            <a:r>
              <a:rPr lang="en-US" altLang="zh-CN" dirty="0">
                <a:solidFill>
                  <a:srgbClr val="000000"/>
                </a:solidFill>
                <a:latin typeface="Arial" panose="020B0604020202020204" pitchFamily="34" charset="0"/>
              </a:rPr>
              <a:t>(</a:t>
            </a:r>
            <a:r>
              <a:rPr lang="en-US" altLang="zh-CN" sz="3200" b="0" i="0" u="none" strike="noStrike" kern="1200" dirty="0">
                <a:solidFill>
                  <a:schemeClr val="bg1">
                    <a:lumMod val="75000"/>
                  </a:schemeClr>
                </a:solidFill>
                <a:effectLst/>
                <a:latin typeface="Arial" panose="020B0604020202020204" pitchFamily="34" charset="0"/>
              </a:rPr>
              <a:t>Bojanowski, 2017</a:t>
            </a:r>
            <a:r>
              <a:rPr lang="en-US" altLang="zh-CN" dirty="0">
                <a:solidFill>
                  <a:srgbClr val="000000"/>
                </a:solidFill>
                <a:latin typeface="Arial" panose="020B0604020202020204" pitchFamily="34" charset="0"/>
              </a:rPr>
              <a:t>)</a:t>
            </a:r>
            <a:r>
              <a:rPr lang="en-US" altLang="zh-CN" sz="3200" b="0" i="0" u="none" strike="noStrike" kern="1200" dirty="0">
                <a:solidFill>
                  <a:srgbClr val="000000"/>
                </a:solidFill>
                <a:effectLst/>
                <a:latin typeface="Arial" panose="020B0604020202020204" pitchFamily="34" charset="0"/>
              </a:rPr>
              <a:t> </a:t>
            </a:r>
          </a:p>
          <a:p>
            <a:pPr marL="457200" lvl="1" fontAlgn="t">
              <a:spcBef>
                <a:spcPts val="0"/>
              </a:spcBef>
            </a:pPr>
            <a:r>
              <a:rPr lang="en-US" altLang="zh-CN" sz="2000" b="0" i="0" u="none" strike="noStrike" kern="1200" dirty="0">
                <a:solidFill>
                  <a:srgbClr val="000000"/>
                </a:solidFill>
                <a:effectLst/>
                <a:latin typeface="Arial" panose="020B0604020202020204" pitchFamily="34" charset="0"/>
                <a:hlinkClick r:id="rId5"/>
              </a:rPr>
              <a:t>https://fasttext.cc/</a:t>
            </a:r>
            <a:r>
              <a:rPr lang="en-US" altLang="zh-CN" sz="2000" b="0" i="0" u="none" strike="noStrike" kern="1200" dirty="0">
                <a:solidFill>
                  <a:srgbClr val="000000"/>
                </a:solidFill>
                <a:effectLst/>
                <a:latin typeface="Arial" panose="020B0604020202020204" pitchFamily="34" charset="0"/>
              </a:rPr>
              <a:t> </a:t>
            </a:r>
            <a:endParaRPr lang="zh-CN" altLang="zh-CN" sz="2000" b="0" i="0" u="none" strike="noStrike" dirty="0">
              <a:effectLst/>
              <a:latin typeface="Arial" panose="020B0604020202020204" pitchFamily="34" charset="0"/>
            </a:endParaRPr>
          </a:p>
          <a:p>
            <a:endParaRPr lang="zh-CN" altLang="en-US" dirty="0"/>
          </a:p>
        </p:txBody>
      </p:sp>
    </p:spTree>
    <p:extLst>
      <p:ext uri="{BB962C8B-B14F-4D97-AF65-F5344CB8AC3E}">
        <p14:creationId xmlns:p14="http://schemas.microsoft.com/office/powerpoint/2010/main" val="39595602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81C8-C364-CC40-8A93-ECB2CCFF42A2}"/>
              </a:ext>
            </a:extLst>
          </p:cNvPr>
          <p:cNvSpPr>
            <a:spLocks noGrp="1"/>
          </p:cNvSpPr>
          <p:nvPr>
            <p:ph type="title"/>
          </p:nvPr>
        </p:nvSpPr>
        <p:spPr/>
        <p:txBody>
          <a:bodyPr/>
          <a:lstStyle/>
          <a:p>
            <a:r>
              <a:rPr lang="en-US" altLang="zh-CN" dirty="0"/>
              <a:t>Summary</a:t>
            </a:r>
            <a:endParaRPr lang="en-CN" dirty="0"/>
          </a:p>
        </p:txBody>
      </p:sp>
      <p:sp>
        <p:nvSpPr>
          <p:cNvPr id="3" name="Content Placeholder 2">
            <a:extLst>
              <a:ext uri="{FF2B5EF4-FFF2-40B4-BE49-F238E27FC236}">
                <a16:creationId xmlns:a16="http://schemas.microsoft.com/office/drawing/2014/main" id="{90E337D3-92B9-4F46-8122-DDA96D6161BA}"/>
              </a:ext>
            </a:extLst>
          </p:cNvPr>
          <p:cNvSpPr>
            <a:spLocks noGrp="1"/>
          </p:cNvSpPr>
          <p:nvPr>
            <p:ph idx="1"/>
          </p:nvPr>
        </p:nvSpPr>
        <p:spPr/>
        <p:txBody>
          <a:bodyPr/>
          <a:lstStyle/>
          <a:p>
            <a:r>
              <a:rPr lang="en-US" altLang="zh-CN" dirty="0"/>
              <a:t>You</a:t>
            </a:r>
            <a:r>
              <a:rPr lang="zh-CN" altLang="en-US" dirty="0"/>
              <a:t> </a:t>
            </a:r>
            <a:r>
              <a:rPr lang="en-US" altLang="zh-CN" dirty="0"/>
              <a:t>have</a:t>
            </a:r>
            <a:r>
              <a:rPr lang="zh-CN" altLang="en-US" dirty="0"/>
              <a:t> </a:t>
            </a:r>
            <a:r>
              <a:rPr lang="en-US" altLang="zh-CN" dirty="0"/>
              <a:t>learned</a:t>
            </a:r>
          </a:p>
          <a:p>
            <a:pPr lvl="1"/>
            <a:r>
              <a:rPr lang="en-US" altLang="zh-CN" dirty="0"/>
              <a:t>Word</a:t>
            </a:r>
            <a:r>
              <a:rPr lang="zh-CN" altLang="en-US" dirty="0"/>
              <a:t> </a:t>
            </a:r>
            <a:r>
              <a:rPr lang="en-US" altLang="zh-CN" dirty="0"/>
              <a:t>meaning</a:t>
            </a:r>
            <a:r>
              <a:rPr lang="zh-CN" altLang="en-US" dirty="0"/>
              <a:t> </a:t>
            </a:r>
            <a:r>
              <a:rPr lang="en-US" altLang="zh-CN" dirty="0"/>
              <a:t>&amp;</a:t>
            </a:r>
            <a:r>
              <a:rPr lang="zh-CN" altLang="en-US" dirty="0"/>
              <a:t> </a:t>
            </a:r>
            <a:r>
              <a:rPr lang="en-US" altLang="zh-CN" dirty="0"/>
              <a:t>vector</a:t>
            </a:r>
            <a:r>
              <a:rPr lang="zh-CN" altLang="en-US" dirty="0"/>
              <a:t> </a:t>
            </a:r>
            <a:r>
              <a:rPr lang="en-US" altLang="zh-CN" dirty="0"/>
              <a:t>semantics</a:t>
            </a:r>
          </a:p>
          <a:p>
            <a:pPr lvl="1"/>
            <a:r>
              <a:rPr lang="en-US" altLang="zh-CN" dirty="0"/>
              <a:t>Counting-based</a:t>
            </a:r>
            <a:r>
              <a:rPr lang="zh-CN" altLang="en-US" dirty="0"/>
              <a:t> </a:t>
            </a:r>
            <a:r>
              <a:rPr lang="en-US" altLang="zh-CN" dirty="0"/>
              <a:t>methods,</a:t>
            </a:r>
            <a:r>
              <a:rPr lang="zh-CN" altLang="en-US" dirty="0"/>
              <a:t> </a:t>
            </a:r>
            <a:r>
              <a:rPr lang="en-US" altLang="zh-CN" dirty="0"/>
              <a:t>including</a:t>
            </a:r>
            <a:r>
              <a:rPr lang="zh-CN" altLang="en-US" dirty="0"/>
              <a:t> </a:t>
            </a:r>
            <a:r>
              <a:rPr lang="en-US" altLang="zh-CN" dirty="0"/>
              <a:t>TF-IDE/PPMI</a:t>
            </a:r>
          </a:p>
          <a:p>
            <a:pPr lvl="1"/>
            <a:r>
              <a:rPr lang="en-US" altLang="zh-CN" dirty="0"/>
              <a:t>Learning-based</a:t>
            </a:r>
            <a:r>
              <a:rPr lang="zh-CN" altLang="en-US" dirty="0"/>
              <a:t> </a:t>
            </a:r>
            <a:r>
              <a:rPr lang="en-US" altLang="zh-CN" dirty="0"/>
              <a:t>methods,</a:t>
            </a:r>
            <a:r>
              <a:rPr lang="zh-CN" altLang="en-US" dirty="0"/>
              <a:t> </a:t>
            </a:r>
            <a:r>
              <a:rPr lang="en-US" altLang="zh-CN" dirty="0"/>
              <a:t>word2vec</a:t>
            </a:r>
          </a:p>
          <a:p>
            <a:r>
              <a:rPr lang="en-US" b="1" dirty="0"/>
              <a:t>Next</a:t>
            </a:r>
            <a:r>
              <a:rPr lang="zh-CN" altLang="en-US" b="1" dirty="0"/>
              <a:t> </a:t>
            </a:r>
            <a:r>
              <a:rPr lang="en-US" altLang="zh-CN" b="1" dirty="0"/>
              <a:t>lecture</a:t>
            </a:r>
            <a:r>
              <a:rPr lang="en-US" altLang="zh-CN" dirty="0"/>
              <a:t>:</a:t>
            </a:r>
            <a:r>
              <a:rPr lang="zh-CN" altLang="en-US" dirty="0"/>
              <a:t> </a:t>
            </a:r>
            <a:r>
              <a:rPr lang="en-US" altLang="zh-CN" dirty="0"/>
              <a:t>Neural</a:t>
            </a:r>
            <a:r>
              <a:rPr lang="zh-CN" altLang="en-US" dirty="0"/>
              <a:t> </a:t>
            </a:r>
            <a:r>
              <a:rPr lang="en-US" altLang="zh-CN" dirty="0"/>
              <a:t>network</a:t>
            </a:r>
            <a:r>
              <a:rPr lang="zh-CN" altLang="en-US" dirty="0"/>
              <a:t> </a:t>
            </a:r>
            <a:r>
              <a:rPr lang="en-US" altLang="zh-CN" dirty="0"/>
              <a:t>model</a:t>
            </a:r>
            <a:r>
              <a:rPr lang="zh-CN" altLang="en-US" dirty="0"/>
              <a:t> </a:t>
            </a:r>
            <a:r>
              <a:rPr lang="en-US" altLang="zh-CN" dirty="0"/>
              <a:t>for</a:t>
            </a:r>
            <a:r>
              <a:rPr lang="zh-CN" altLang="en-US" dirty="0"/>
              <a:t> </a:t>
            </a:r>
            <a:r>
              <a:rPr lang="en-US" altLang="zh-CN" dirty="0"/>
              <a:t>NLP</a:t>
            </a:r>
            <a:endParaRPr lang="en-CN" dirty="0"/>
          </a:p>
        </p:txBody>
      </p:sp>
      <p:sp>
        <p:nvSpPr>
          <p:cNvPr id="4" name="Slide Number Placeholder 3">
            <a:extLst>
              <a:ext uri="{FF2B5EF4-FFF2-40B4-BE49-F238E27FC236}">
                <a16:creationId xmlns:a16="http://schemas.microsoft.com/office/drawing/2014/main" id="{00D8A494-56F0-5E40-8F07-605A31489E75}"/>
              </a:ext>
            </a:extLst>
          </p:cNvPr>
          <p:cNvSpPr>
            <a:spLocks noGrp="1"/>
          </p:cNvSpPr>
          <p:nvPr>
            <p:ph type="sldNum" sz="quarter" idx="12"/>
          </p:nvPr>
        </p:nvSpPr>
        <p:spPr/>
        <p:txBody>
          <a:bodyPr/>
          <a:lstStyle/>
          <a:p>
            <a:fld id="{DC8BB421-126E-41CB-B73A-69D52E98CAE3}" type="slidenum">
              <a:rPr lang="zh-CN" altLang="en-US" smtClean="0"/>
              <a:t>92</a:t>
            </a:fld>
            <a:endParaRPr lang="zh-CN" altLang="en-US" dirty="0"/>
          </a:p>
        </p:txBody>
      </p:sp>
    </p:spTree>
    <p:extLst>
      <p:ext uri="{BB962C8B-B14F-4D97-AF65-F5344CB8AC3E}">
        <p14:creationId xmlns:p14="http://schemas.microsoft.com/office/powerpoint/2010/main" val="21536991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12987</Words>
  <Application>Microsoft Office PowerPoint</Application>
  <PresentationFormat>宽屏</PresentationFormat>
  <Paragraphs>2169</Paragraphs>
  <Slides>92</Slides>
  <Notes>66</Notes>
  <HiddenSlides>1</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92</vt:i4>
      </vt:variant>
    </vt:vector>
  </HeadingPairs>
  <TitlesOfParts>
    <vt:vector size="104" baseType="lpstr">
      <vt:lpstr>Arial Unicode MS</vt:lpstr>
      <vt:lpstr>Google Sans</vt:lpstr>
      <vt:lpstr>Söhne</vt:lpstr>
      <vt:lpstr>ui-monospace</vt:lpstr>
      <vt:lpstr>等线</vt:lpstr>
      <vt:lpstr>Arial</vt:lpstr>
      <vt:lpstr>Cambria Math</vt:lpstr>
      <vt:lpstr>Helvetica</vt:lpstr>
      <vt:lpstr>PT Sans</vt:lpstr>
      <vt:lpstr>Tahoma</vt:lpstr>
      <vt:lpstr>Times New Roman</vt:lpstr>
      <vt:lpstr>Office 主题​​</vt:lpstr>
      <vt:lpstr>Lecture 05 – Vector Semantics and Embeddings</vt:lpstr>
      <vt:lpstr>Outline</vt:lpstr>
      <vt:lpstr>Represent the meaning of a word</vt:lpstr>
      <vt:lpstr>Represent the meaning of a word</vt:lpstr>
      <vt:lpstr>Lemmas and senses</vt:lpstr>
      <vt:lpstr>Relation between words - Synonymy</vt:lpstr>
      <vt:lpstr>Relation between words - Antonymy</vt:lpstr>
      <vt:lpstr>Relation between words - Similarity</vt:lpstr>
      <vt:lpstr>Relation between words - Relatedness</vt:lpstr>
      <vt:lpstr>Relation between words – Connotation(内涵)</vt:lpstr>
      <vt:lpstr>Connotation - 3 dimensions</vt:lpstr>
      <vt:lpstr>3-dimensional word representation</vt:lpstr>
      <vt:lpstr>Outline</vt:lpstr>
      <vt:lpstr>Computational models of word meaning</vt:lpstr>
      <vt:lpstr>Distributional Hypothesis </vt:lpstr>
      <vt:lpstr>Embedding = “a point” + “distribution”</vt:lpstr>
      <vt:lpstr>Define meaning of a word as a vector</vt:lpstr>
      <vt:lpstr>Using words vs. using embeddings</vt:lpstr>
      <vt:lpstr>Two kinds of embeddings</vt:lpstr>
      <vt:lpstr>Outline</vt:lpstr>
      <vt:lpstr>Term-document matrix</vt:lpstr>
      <vt:lpstr>Visualizing document vectors</vt:lpstr>
      <vt:lpstr>Words can be vectors too</vt:lpstr>
      <vt:lpstr>word-word by term-context matrix</vt:lpstr>
      <vt:lpstr>Measuring similarity - Dot product</vt:lpstr>
      <vt:lpstr>Measuring similarity - Cosine similarity</vt:lpstr>
      <vt:lpstr>Measuring similarity - Cosine similarity</vt:lpstr>
      <vt:lpstr>Outline</vt:lpstr>
      <vt:lpstr>Raw frequency is a bad representation</vt:lpstr>
      <vt:lpstr>Two common solutions for word weighting</vt:lpstr>
      <vt:lpstr>Term frequency &amp; Document frequency</vt:lpstr>
      <vt:lpstr>Inverse document frequency (IDF)</vt:lpstr>
      <vt:lpstr>TF-IDF Calculation</vt:lpstr>
      <vt:lpstr>Pointwise Mutual Information (PMI)</vt:lpstr>
      <vt:lpstr>Positive PMI (PPMI)</vt:lpstr>
      <vt:lpstr>Computing PPMI on a term-context matrix</vt:lpstr>
      <vt:lpstr>Computing PPMI on a term-context matrix</vt:lpstr>
      <vt:lpstr>Computing PPMI (Quiz, 10 minutes)</vt:lpstr>
      <vt:lpstr>Computing PPMI (Quiz, Solution)</vt:lpstr>
      <vt:lpstr>Outline</vt:lpstr>
      <vt:lpstr>word2vec</vt:lpstr>
      <vt:lpstr>word2vec</vt:lpstr>
      <vt:lpstr>Idea of word2vec </vt:lpstr>
      <vt:lpstr>Idea of word2vec - Explained</vt:lpstr>
      <vt:lpstr>word2vec – Get training samples</vt:lpstr>
      <vt:lpstr>word2vec - Design Loss function</vt:lpstr>
      <vt:lpstr>word2vec - Design Loss function</vt:lpstr>
      <vt:lpstr>word2vec - Design Loss function</vt:lpstr>
      <vt:lpstr>word2vec - Design Loss function</vt:lpstr>
      <vt:lpstr>word2vec - Design Loss function</vt:lpstr>
      <vt:lpstr>word2vec – An example</vt:lpstr>
      <vt:lpstr>word2vec – An example</vt:lpstr>
      <vt:lpstr>Input Layer (x)</vt:lpstr>
      <vt:lpstr>Projection Matrix W_input - Embedding</vt:lpstr>
      <vt:lpstr>Hidden (Projection) Layer h</vt:lpstr>
      <vt:lpstr>Training: Forward Propagation</vt:lpstr>
      <vt:lpstr>Skip-Gram model: SoftMax Output (y_pred)</vt:lpstr>
      <vt:lpstr>SoftMax review</vt:lpstr>
      <vt:lpstr>Skip-Gram model: predict context word the</vt:lpstr>
      <vt:lpstr>Skip-Gram model - softmax is expensive</vt:lpstr>
      <vt:lpstr>Skip-Gram model - Negative Sampling</vt:lpstr>
      <vt:lpstr>How does negative sampling work?</vt:lpstr>
      <vt:lpstr>Outline</vt:lpstr>
      <vt:lpstr>SGD for skip-gram model</vt:lpstr>
      <vt:lpstr>θ in loss function J(θ)</vt:lpstr>
      <vt:lpstr>Derivation of Loss in SGNS</vt:lpstr>
      <vt:lpstr>Derivation of Loss in SGNS (Forward Propagation 1)</vt:lpstr>
      <vt:lpstr>Derivation of Loss in SGNS (Forward Propagation 2)</vt:lpstr>
      <vt:lpstr>Derivation of gradients (backward propagation 1)</vt:lpstr>
      <vt:lpstr>Derivation of gradients (backward propagation 2)</vt:lpstr>
      <vt:lpstr>Derivation of gradients (backward propagation 3)</vt:lpstr>
      <vt:lpstr>Derivation of gradients (backward propagation 4)</vt:lpstr>
      <vt:lpstr>Derivation of gradients (backward propagation 4)</vt:lpstr>
      <vt:lpstr>Each iteration for positive word pair: (Ned, is)</vt:lpstr>
      <vt:lpstr>Each iteration for positive word pair: (Ned, is)</vt:lpstr>
      <vt:lpstr>Each iteration for positive word pair: (Ned, is)</vt:lpstr>
      <vt:lpstr>Each iteration for positive word pair: (Ned, is)</vt:lpstr>
      <vt:lpstr>Each iteration for positive word pair: (Ned, is)</vt:lpstr>
      <vt:lpstr>Each iteration for positive word pair: (Ned, is)</vt:lpstr>
      <vt:lpstr>Each iteration for positive word pair: (Ned, is)</vt:lpstr>
      <vt:lpstr>wevi: word embedding visual inspector</vt:lpstr>
      <vt:lpstr>word2vec: Initialization of W_input and W_output</vt:lpstr>
      <vt:lpstr>Outline</vt:lpstr>
      <vt:lpstr>Neighbor types depend on window size</vt:lpstr>
      <vt:lpstr>Analogical relations</vt:lpstr>
      <vt:lpstr>Analogical relations via parallelogram</vt:lpstr>
      <vt:lpstr> Embeddings Reveal Semantic Change</vt:lpstr>
      <vt:lpstr>Dynamic Word Embeddings</vt:lpstr>
      <vt:lpstr>Embeddings reflect cultural bias!</vt:lpstr>
      <vt:lpstr>Context-counting v.s. Context-predicting</vt:lpstr>
      <vt:lpstr>Simple static embeddings you can download!</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2024-03-16T06:30:36Z</dcterms:modified>
</cp:coreProperties>
</file>